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355" r:id="rId3"/>
    <p:sldId id="2373" r:id="rId4"/>
    <p:sldId id="2378" r:id="rId5"/>
    <p:sldId id="2371" r:id="rId6"/>
    <p:sldId id="2240" r:id="rId7"/>
    <p:sldId id="2384" r:id="rId8"/>
    <p:sldId id="2386" r:id="rId9"/>
    <p:sldId id="2372" r:id="rId10"/>
    <p:sldId id="2385" r:id="rId11"/>
    <p:sldId id="2387" r:id="rId12"/>
    <p:sldId id="2388" r:id="rId13"/>
    <p:sldId id="2374" r:id="rId14"/>
    <p:sldId id="2396" r:id="rId15"/>
    <p:sldId id="2397" r:id="rId16"/>
    <p:sldId id="2375" r:id="rId17"/>
    <p:sldId id="2394" r:id="rId18"/>
    <p:sldId id="2395" r:id="rId19"/>
    <p:sldId id="2376" r:id="rId20"/>
    <p:sldId id="2382" r:id="rId21"/>
    <p:sldId id="2377" r:id="rId22"/>
    <p:sldId id="2383" r:id="rId23"/>
    <p:sldId id="2390" r:id="rId24"/>
    <p:sldId id="2391" r:id="rId25"/>
    <p:sldId id="2380" r:id="rId26"/>
    <p:sldId id="2381" r:id="rId27"/>
    <p:sldId id="2392" r:id="rId28"/>
    <p:sldId id="2393" r:id="rId29"/>
    <p:sldId id="2285" r:id="rId30"/>
  </p:sldIdLst>
  <p:sldSz cx="12192000" cy="6858000"/>
  <p:notesSz cx="7010400" cy="9296400"/>
  <p:defaultTextStyle>
    <a:defPPr>
      <a:defRPr lang="en-US"/>
    </a:defPPr>
    <a:lvl1pPr marL="0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2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5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1D9D7A"/>
    <a:srgbClr val="981C1F"/>
    <a:srgbClr val="0E465E"/>
    <a:srgbClr val="F26157"/>
    <a:srgbClr val="1A6666"/>
    <a:srgbClr val="FFFFFF"/>
    <a:srgbClr val="71A0A0"/>
    <a:srgbClr val="6BA875"/>
    <a:srgbClr val="B5C4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5" autoAdjust="0"/>
    <p:restoredTop sz="94975" autoAdjust="0"/>
  </p:normalViewPr>
  <p:slideViewPr>
    <p:cSldViewPr snapToGrid="0">
      <p:cViewPr varScale="1">
        <p:scale>
          <a:sx n="81" d="100"/>
          <a:sy n="81" d="100"/>
        </p:scale>
        <p:origin x="806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02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County</a:t>
            </a:r>
            <a:r>
              <a:rPr lang="en-US" b="1" baseline="0" dirty="0">
                <a:solidFill>
                  <a:schemeClr val="tx1"/>
                </a:solidFill>
                <a:latin typeface="Corbel" panose="020B0503020204020204" pitchFamily="34" charset="0"/>
              </a:rPr>
              <a:t> Arrests by Race (2019)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of County Population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White/Caucasian</c:v>
                </c:pt>
                <c:pt idx="1">
                  <c:v>Hispanic/Latinx</c:v>
                </c:pt>
                <c:pt idx="2">
                  <c:v>Black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0.45400000000000001</c:v>
                </c:pt>
                <c:pt idx="1">
                  <c:v>0.42699999999999999</c:v>
                </c:pt>
                <c:pt idx="2">
                  <c:v>1.7000000000000001E-2</c:v>
                </c:pt>
                <c:pt idx="3">
                  <c:v>0.10199999999999999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A7-4E0B-ACCB-1A49BA71F6A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% of Total Arrests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White/Caucasian</c:v>
                </c:pt>
                <c:pt idx="1">
                  <c:v>Hispanic/Latinx</c:v>
                </c:pt>
                <c:pt idx="2">
                  <c:v>Black</c:v>
                </c:pt>
                <c:pt idx="3">
                  <c:v>Other</c:v>
                </c:pt>
              </c:strCache>
            </c:strRef>
          </c:cat>
          <c:val>
            <c:numRef>
              <c:f>Sheet1!$C$2:$C$5</c:f>
              <c:numCache>
                <c:formatCode>0.00%</c:formatCode>
                <c:ptCount val="4"/>
                <c:pt idx="0">
                  <c:v>0.375</c:v>
                </c:pt>
                <c:pt idx="1">
                  <c:v>0.54600000000000004</c:v>
                </c:pt>
                <c:pt idx="2">
                  <c:v>5.2999999999999999E-2</c:v>
                </c:pt>
                <c:pt idx="3">
                  <c:v>2.5999999999999999E-2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A7-4E0B-ACCB-1A49BA71F6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960704"/>
        <c:axId val="63950720"/>
      </c:barChart>
      <c:catAx>
        <c:axId val="6396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63950720"/>
        <c:crosses val="autoZero"/>
        <c:auto val="1"/>
        <c:lblAlgn val="ctr"/>
        <c:lblOffset val="100"/>
        <c:noMultiLvlLbl val="0"/>
      </c:catAx>
      <c:valAx>
        <c:axId val="63950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63960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0F63E7-0380-4659-A721-AD75FC647C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8F06FB-68EA-4BB5-83BE-B95B3E2A4E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17E46E7-6BB2-4B58-9EA0-03E6103D9650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E08ED4-BF29-4672-845E-DB9E735288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96D721-FFA8-453A-A0D5-35833B802D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128A3B0-9CC3-4741-B8E8-0E03912D5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93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3B39F8D-9398-4C0D-9AD0-9A10ECCE4A47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8BBA8CE-FA55-4A51-A0ED-C88DFDF7F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7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2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5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BA8CE-FA55-4A51-A0ED-C88DFDF7F3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58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BA8CE-FA55-4A51-A0ED-C88DFDF7F3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87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https://www.emorybusiness.com/2021/03/11/research-reveals-shared-e-scooter-systems-can-generate-significant-positive-economic-spillover/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BA8CE-FA55-4A51-A0ED-C88DFDF7F3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96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BA8CE-FA55-4A51-A0ED-C88DFDF7F3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90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0CD4A1-1E42-4B8F-A40A-B60F5AE2575A}"/>
              </a:ext>
            </a:extLst>
          </p:cNvPr>
          <p:cNvSpPr/>
          <p:nvPr userDrawn="1"/>
        </p:nvSpPr>
        <p:spPr>
          <a:xfrm>
            <a:off x="0" y="0"/>
            <a:ext cx="12192000" cy="49894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19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F1E8D5-172F-4ED1-AEC2-80D5BB7896DF}"/>
              </a:ext>
            </a:extLst>
          </p:cNvPr>
          <p:cNvSpPr/>
          <p:nvPr userDrawn="1"/>
        </p:nvSpPr>
        <p:spPr>
          <a:xfrm>
            <a:off x="0" y="1436634"/>
            <a:ext cx="12192000" cy="28543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19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5303512-59DC-4D6B-83F0-C9249AE55949}"/>
              </a:ext>
            </a:extLst>
          </p:cNvPr>
          <p:cNvSpPr/>
          <p:nvPr userDrawn="1"/>
        </p:nvSpPr>
        <p:spPr>
          <a:xfrm>
            <a:off x="9907156" y="4755805"/>
            <a:ext cx="1808594" cy="171816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F67843-423A-412E-9692-F58059A4D9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3702" y="4621184"/>
            <a:ext cx="3612098" cy="204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78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BD6C6-C625-4CDB-8180-D68E30417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>
                <a:solidFill>
                  <a:schemeClr val="accent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7B677-9142-4005-BB66-9E17126BD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2352" y="457200"/>
            <a:ext cx="6172200" cy="4873625"/>
          </a:xfrm>
        </p:spPr>
        <p:txBody>
          <a:bodyPr/>
          <a:lstStyle>
            <a:lvl1pPr>
              <a:defRPr sz="3200" b="0">
                <a:solidFill>
                  <a:schemeClr val="accent2">
                    <a:lumMod val="25000"/>
                  </a:schemeClr>
                </a:solidFill>
              </a:defRPr>
            </a:lvl1pPr>
            <a:lvl2pPr>
              <a:defRPr sz="2800" b="0"/>
            </a:lvl2pPr>
            <a:lvl3pPr>
              <a:defRPr sz="2400" b="0"/>
            </a:lvl3pPr>
            <a:lvl4pPr>
              <a:defRPr sz="2000" b="0"/>
            </a:lvl4pPr>
            <a:lvl5pPr>
              <a:defRPr sz="2000" b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5E4F61-C9C8-4E86-8591-ED224A165D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accent2">
                    <a:lumMod val="25000"/>
                  </a:schemeClr>
                </a:solidFill>
              </a:defRPr>
            </a:lvl1pPr>
            <a:lvl2pPr marL="457192" indent="0">
              <a:buNone/>
              <a:defRPr sz="1400"/>
            </a:lvl2pPr>
            <a:lvl3pPr marL="914384" indent="0">
              <a:buNone/>
              <a:defRPr sz="1200"/>
            </a:lvl3pPr>
            <a:lvl4pPr marL="1371576" indent="0">
              <a:buNone/>
              <a:defRPr sz="1000"/>
            </a:lvl4pPr>
            <a:lvl5pPr marL="1828768" indent="0">
              <a:buNone/>
              <a:defRPr sz="1000"/>
            </a:lvl5pPr>
            <a:lvl6pPr marL="2285960" indent="0">
              <a:buNone/>
              <a:defRPr sz="1000"/>
            </a:lvl6pPr>
            <a:lvl7pPr marL="2743152" indent="0">
              <a:buNone/>
              <a:defRPr sz="1000"/>
            </a:lvl7pPr>
            <a:lvl8pPr marL="3200344" indent="0">
              <a:buNone/>
              <a:defRPr sz="1000"/>
            </a:lvl8pPr>
            <a:lvl9pPr marL="3657536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698241-35E5-4817-981E-BC502F4A6B6A}"/>
              </a:ext>
            </a:extLst>
          </p:cNvPr>
          <p:cNvCxnSpPr>
            <a:cxnSpLocks/>
          </p:cNvCxnSpPr>
          <p:nvPr userDrawn="1"/>
        </p:nvCxnSpPr>
        <p:spPr>
          <a:xfrm>
            <a:off x="157018" y="6103075"/>
            <a:ext cx="11929332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8F50C3C-5091-426E-A3F0-81651706CD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6769" y="6162013"/>
            <a:ext cx="990524" cy="55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8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250B7-C6AF-4BE2-9959-C6C60B102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>
                <a:solidFill>
                  <a:schemeClr val="accent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0C5259-618D-44A3-B1E7-7BF14C48BC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457200"/>
            <a:ext cx="6172200" cy="4873625"/>
          </a:xfrm>
        </p:spPr>
        <p:txBody>
          <a:bodyPr/>
          <a:lstStyle>
            <a:lvl1pPr marL="0" indent="0">
              <a:buNone/>
              <a:defRPr sz="3200" b="0">
                <a:solidFill>
                  <a:schemeClr val="accent2">
                    <a:lumMod val="25000"/>
                  </a:schemeClr>
                </a:solidFill>
              </a:defRPr>
            </a:lvl1pPr>
            <a:lvl2pPr marL="457192" indent="0">
              <a:buNone/>
              <a:defRPr sz="2800"/>
            </a:lvl2pPr>
            <a:lvl3pPr marL="914384" indent="0">
              <a:buNone/>
              <a:defRPr sz="2400"/>
            </a:lvl3pPr>
            <a:lvl4pPr marL="1371576" indent="0">
              <a:buNone/>
              <a:defRPr sz="2000"/>
            </a:lvl4pPr>
            <a:lvl5pPr marL="1828768" indent="0">
              <a:buNone/>
              <a:defRPr sz="2000"/>
            </a:lvl5pPr>
            <a:lvl6pPr marL="2285960" indent="0">
              <a:buNone/>
              <a:defRPr sz="2000"/>
            </a:lvl6pPr>
            <a:lvl7pPr marL="2743152" indent="0">
              <a:buNone/>
              <a:defRPr sz="2000"/>
            </a:lvl7pPr>
            <a:lvl8pPr marL="3200344" indent="0">
              <a:buNone/>
              <a:defRPr sz="2000"/>
            </a:lvl8pPr>
            <a:lvl9pPr marL="3657536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EDDFA6-E4A5-4943-B588-6221485CB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accent2">
                    <a:lumMod val="25000"/>
                  </a:schemeClr>
                </a:solidFill>
              </a:defRPr>
            </a:lvl1pPr>
            <a:lvl2pPr marL="457192" indent="0">
              <a:buNone/>
              <a:defRPr sz="1400"/>
            </a:lvl2pPr>
            <a:lvl3pPr marL="914384" indent="0">
              <a:buNone/>
              <a:defRPr sz="1200"/>
            </a:lvl3pPr>
            <a:lvl4pPr marL="1371576" indent="0">
              <a:buNone/>
              <a:defRPr sz="1000"/>
            </a:lvl4pPr>
            <a:lvl5pPr marL="1828768" indent="0">
              <a:buNone/>
              <a:defRPr sz="1000"/>
            </a:lvl5pPr>
            <a:lvl6pPr marL="2285960" indent="0">
              <a:buNone/>
              <a:defRPr sz="1000"/>
            </a:lvl6pPr>
            <a:lvl7pPr marL="2743152" indent="0">
              <a:buNone/>
              <a:defRPr sz="1000"/>
            </a:lvl7pPr>
            <a:lvl8pPr marL="3200344" indent="0">
              <a:buNone/>
              <a:defRPr sz="1000"/>
            </a:lvl8pPr>
            <a:lvl9pPr marL="3657536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A88DE3-82DC-442C-BB35-DEA22F33CB22}"/>
              </a:ext>
            </a:extLst>
          </p:cNvPr>
          <p:cNvCxnSpPr>
            <a:cxnSpLocks/>
          </p:cNvCxnSpPr>
          <p:nvPr userDrawn="1"/>
        </p:nvCxnSpPr>
        <p:spPr>
          <a:xfrm>
            <a:off x="157018" y="6103075"/>
            <a:ext cx="11929332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43BD8F1-A324-4E7A-96C4-9F3C375EE5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6769" y="6162013"/>
            <a:ext cx="990524" cy="55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32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250B7-C6AF-4BE2-9959-C6C60B102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>
                <a:solidFill>
                  <a:schemeClr val="accent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0C5259-618D-44A3-B1E7-7BF14C48BC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466436"/>
            <a:ext cx="6172200" cy="4873625"/>
          </a:xfrm>
        </p:spPr>
        <p:txBody>
          <a:bodyPr/>
          <a:lstStyle>
            <a:lvl1pPr marL="0" indent="0">
              <a:buNone/>
              <a:defRPr sz="3200" b="0">
                <a:solidFill>
                  <a:schemeClr val="accent2">
                    <a:lumMod val="25000"/>
                  </a:schemeClr>
                </a:solidFill>
              </a:defRPr>
            </a:lvl1pPr>
            <a:lvl2pPr marL="457192" indent="0">
              <a:buNone/>
              <a:defRPr sz="2800"/>
            </a:lvl2pPr>
            <a:lvl3pPr marL="914384" indent="0">
              <a:buNone/>
              <a:defRPr sz="2400"/>
            </a:lvl3pPr>
            <a:lvl4pPr marL="1371576" indent="0">
              <a:buNone/>
              <a:defRPr sz="2000"/>
            </a:lvl4pPr>
            <a:lvl5pPr marL="1828768" indent="0">
              <a:buNone/>
              <a:defRPr sz="2000"/>
            </a:lvl5pPr>
            <a:lvl6pPr marL="2285960" indent="0">
              <a:buNone/>
              <a:defRPr sz="2000"/>
            </a:lvl6pPr>
            <a:lvl7pPr marL="2743152" indent="0">
              <a:buNone/>
              <a:defRPr sz="2000"/>
            </a:lvl7pPr>
            <a:lvl8pPr marL="3200344" indent="0">
              <a:buNone/>
              <a:defRPr sz="2000"/>
            </a:lvl8pPr>
            <a:lvl9pPr marL="3657536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EDDFA6-E4A5-4943-B588-6221485CB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accent2">
                    <a:lumMod val="25000"/>
                  </a:schemeClr>
                </a:solidFill>
              </a:defRPr>
            </a:lvl1pPr>
            <a:lvl2pPr marL="457192" indent="0">
              <a:buNone/>
              <a:defRPr sz="1400"/>
            </a:lvl2pPr>
            <a:lvl3pPr marL="914384" indent="0">
              <a:buNone/>
              <a:defRPr sz="1200"/>
            </a:lvl3pPr>
            <a:lvl4pPr marL="1371576" indent="0">
              <a:buNone/>
              <a:defRPr sz="1000"/>
            </a:lvl4pPr>
            <a:lvl5pPr marL="1828768" indent="0">
              <a:buNone/>
              <a:defRPr sz="1000"/>
            </a:lvl5pPr>
            <a:lvl6pPr marL="2285960" indent="0">
              <a:buNone/>
              <a:defRPr sz="1000"/>
            </a:lvl6pPr>
            <a:lvl7pPr marL="2743152" indent="0">
              <a:buNone/>
              <a:defRPr sz="1000"/>
            </a:lvl7pPr>
            <a:lvl8pPr marL="3200344" indent="0">
              <a:buNone/>
              <a:defRPr sz="1000"/>
            </a:lvl8pPr>
            <a:lvl9pPr marL="3657536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CA8975-C661-4054-8C52-B707E1695749}"/>
              </a:ext>
            </a:extLst>
          </p:cNvPr>
          <p:cNvCxnSpPr>
            <a:cxnSpLocks/>
          </p:cNvCxnSpPr>
          <p:nvPr userDrawn="1"/>
        </p:nvCxnSpPr>
        <p:spPr>
          <a:xfrm>
            <a:off x="157018" y="6103075"/>
            <a:ext cx="11929332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E589421-5FEE-48F4-98B8-98DE70DD4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6769" y="6162013"/>
            <a:ext cx="990524" cy="55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74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9" y="2176987"/>
            <a:ext cx="5334001" cy="381326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837580B-9009-4524-B820-7ACB27BC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559677"/>
            <a:ext cx="5334001" cy="1474395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48C61B7C-C378-445C-A02D-9D2ABEAD548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571861" y="742805"/>
            <a:ext cx="5355772" cy="5372390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88692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quare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0"/>
          <p:cNvSpPr>
            <a:spLocks noGrp="1"/>
          </p:cNvSpPr>
          <p:nvPr>
            <p:ph type="body" sz="quarter" idx="18" hasCustomPrompt="1"/>
          </p:nvPr>
        </p:nvSpPr>
        <p:spPr>
          <a:xfrm>
            <a:off x="446656" y="2371415"/>
            <a:ext cx="3770502" cy="106468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2394" b="0" i="0" smtClean="0">
                <a:solidFill>
                  <a:srgbClr val="391F2A"/>
                </a:solidFill>
                <a:effectLst/>
              </a:defRPr>
            </a:lvl1pPr>
            <a:lvl2pPr marL="456057" indent="0" algn="ctr">
              <a:buNone/>
              <a:defRPr/>
            </a:lvl2pPr>
            <a:lvl3pPr marL="912114" indent="0" algn="ctr">
              <a:buNone/>
              <a:defRPr/>
            </a:lvl3pPr>
            <a:lvl4pPr marL="1368171" indent="0" algn="ctr">
              <a:buNone/>
              <a:defRPr/>
            </a:lvl4pPr>
            <a:lvl5pPr marL="1824228" indent="0" algn="ctr">
              <a:buNone/>
              <a:defRPr/>
            </a:lvl5pPr>
          </a:lstStyle>
          <a:p>
            <a:pPr lvl="0"/>
            <a:r>
              <a:rPr lang="en-US" dirty="0"/>
              <a:t>Click to bullet points or text block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65177" y="441296"/>
            <a:ext cx="11069163" cy="590087"/>
          </a:xfrm>
          <a:prstGeom prst="rect">
            <a:avLst/>
          </a:prstGeom>
        </p:spPr>
        <p:txBody>
          <a:bodyPr/>
          <a:lstStyle>
            <a:lvl1pPr algn="ctr">
              <a:defRPr sz="3990"/>
            </a:lvl1pPr>
          </a:lstStyle>
          <a:p>
            <a:r>
              <a:rPr lang="en-US" dirty="0"/>
              <a:t>Click to Insert Title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9" hasCustomPrompt="1"/>
          </p:nvPr>
        </p:nvSpPr>
        <p:spPr>
          <a:xfrm>
            <a:off x="4856399" y="1775058"/>
            <a:ext cx="6756400" cy="4408028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20" hasCustomPrompt="1"/>
          </p:nvPr>
        </p:nvSpPr>
        <p:spPr>
          <a:xfrm>
            <a:off x="446656" y="1778652"/>
            <a:ext cx="3599294" cy="3539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192">
                <a:solidFill>
                  <a:srgbClr val="726E2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5659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iew of a mountain&#10;&#10;Description automatically generated">
            <a:extLst>
              <a:ext uri="{FF2B5EF4-FFF2-40B4-BE49-F238E27FC236}">
                <a16:creationId xmlns:a16="http://schemas.microsoft.com/office/drawing/2014/main" id="{2EDD0F72-E390-4F6C-A670-CF342391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543" b="7341"/>
          <a:stretch/>
        </p:blipFill>
        <p:spPr>
          <a:xfrm>
            <a:off x="0" y="5638800"/>
            <a:ext cx="12194210" cy="16192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4313964-0C4A-4776-B18B-A59E9D3706F2}"/>
              </a:ext>
            </a:extLst>
          </p:cNvPr>
          <p:cNvSpPr/>
          <p:nvPr userDrawn="1"/>
        </p:nvSpPr>
        <p:spPr>
          <a:xfrm>
            <a:off x="0" y="5638800"/>
            <a:ext cx="12192000" cy="1619249"/>
          </a:xfrm>
          <a:prstGeom prst="rect">
            <a:avLst/>
          </a:prstGeom>
          <a:solidFill>
            <a:srgbClr val="C9BF9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C60BC0-DCD5-4AF2-9383-E835638350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35223"/>
            <a:ext cx="9144000" cy="1787553"/>
          </a:xfrm>
        </p:spPr>
        <p:txBody>
          <a:bodyPr anchor="ctr">
            <a:normAutofit/>
          </a:bodyPr>
          <a:lstStyle>
            <a:lvl1pPr algn="ctr">
              <a:defRPr sz="5400" b="1">
                <a:solidFill>
                  <a:srgbClr val="CC8569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4A02F6-D3A5-44FC-9A0E-65D3E6315C99}"/>
              </a:ext>
            </a:extLst>
          </p:cNvPr>
          <p:cNvSpPr/>
          <p:nvPr userDrawn="1"/>
        </p:nvSpPr>
        <p:spPr>
          <a:xfrm>
            <a:off x="0" y="-436754"/>
            <a:ext cx="12211050" cy="1391793"/>
          </a:xfrm>
          <a:prstGeom prst="rect">
            <a:avLst/>
          </a:prstGeom>
          <a:solidFill>
            <a:srgbClr val="739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89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C1DA-9F9C-436F-AAE7-E9C6966A7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77800"/>
            <a:ext cx="11526716" cy="647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1D9B1-D8BC-415F-9AD9-DA07107A2D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899" y="964082"/>
            <a:ext cx="11526716" cy="5257256"/>
          </a:xfrm>
        </p:spPr>
        <p:txBody>
          <a:bodyPr/>
          <a:lstStyle>
            <a:lvl1pPr>
              <a:lnSpc>
                <a:spcPct val="100000"/>
              </a:lnSpc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SzPct val="5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AA1333-ADCC-445C-A25D-1FA7D988A56A}"/>
              </a:ext>
            </a:extLst>
          </p:cNvPr>
          <p:cNvSpPr/>
          <p:nvPr userDrawn="1"/>
        </p:nvSpPr>
        <p:spPr>
          <a:xfrm>
            <a:off x="-1" y="177799"/>
            <a:ext cx="164842" cy="647700"/>
          </a:xfrm>
          <a:prstGeom prst="rect">
            <a:avLst/>
          </a:prstGeom>
          <a:solidFill>
            <a:srgbClr val="1A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CE981A-1DD0-4C6E-B320-5B12E23ACE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2686" y="6259180"/>
            <a:ext cx="1803664" cy="55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46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ble Placeholder 17">
            <a:extLst>
              <a:ext uri="{FF2B5EF4-FFF2-40B4-BE49-F238E27FC236}">
                <a16:creationId xmlns:a16="http://schemas.microsoft.com/office/drawing/2014/main" id="{62814DE5-26B2-4A8E-BA8D-A2E4C5547E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11225" y="1350233"/>
            <a:ext cx="10369550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table</a:t>
            </a:r>
            <a:endParaRPr lang="ru-R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4547DE-066A-418A-BA4E-16F4E4AEC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6675"/>
            <a:ext cx="4122119" cy="1325563"/>
          </a:xfrm>
        </p:spPr>
        <p:txBody>
          <a:bodyPr lIns="0" rIns="0"/>
          <a:lstStyle>
            <a:lvl1pPr algn="l">
              <a:defRPr>
                <a:solidFill>
                  <a:schemeClr val="accent2"/>
                </a:solidFill>
                <a:latin typeface="Futura Condensed PT"/>
              </a:defRPr>
            </a:lvl1pPr>
          </a:lstStyle>
          <a:p>
            <a:r>
              <a:rPr lang="en-US" dirty="0"/>
              <a:t>TABLE SLIDE</a:t>
            </a:r>
            <a:endParaRPr lang="ru-RU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F8F4CF-9276-4B66-8120-3F9D08F7FB0C}"/>
              </a:ext>
            </a:extLst>
          </p:cNvPr>
          <p:cNvSpPr/>
          <p:nvPr userDrawn="1"/>
        </p:nvSpPr>
        <p:spPr>
          <a:xfrm>
            <a:off x="911225" y="1060987"/>
            <a:ext cx="836054" cy="58027"/>
          </a:xfrm>
          <a:prstGeom prst="rect">
            <a:avLst/>
          </a:prstGeom>
          <a:solidFill>
            <a:schemeClr val="accent5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6534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/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5996F0-FFAD-4C39-90BF-BC8BA048D014}"/>
              </a:ext>
            </a:extLst>
          </p:cNvPr>
          <p:cNvSpPr/>
          <p:nvPr userDrawn="1"/>
        </p:nvSpPr>
        <p:spPr>
          <a:xfrm>
            <a:off x="0" y="-9178"/>
            <a:ext cx="12192000" cy="60405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19">
              <a:solidFill>
                <a:srgbClr val="1A666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8734B-6A99-4A7E-8D93-C6359DE7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0492"/>
            <a:ext cx="10515600" cy="8554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A332B-362A-445D-A287-95D43D7471B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05307"/>
            <a:ext cx="10515600" cy="3778257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53453B-FE27-4B61-A116-28C7F6AF5B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6769" y="6162013"/>
            <a:ext cx="990524" cy="55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87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4C7EBB-86BE-4DB7-9D43-33431AF71254}"/>
              </a:ext>
            </a:extLst>
          </p:cNvPr>
          <p:cNvSpPr/>
          <p:nvPr userDrawn="1"/>
        </p:nvSpPr>
        <p:spPr>
          <a:xfrm>
            <a:off x="0" y="-9178"/>
            <a:ext cx="12192000" cy="60405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19">
              <a:solidFill>
                <a:srgbClr val="1A666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8734B-6A99-4A7E-8D93-C6359DE7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8506"/>
            <a:ext cx="10515600" cy="9071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B86FD-F4CF-4CBA-ACDD-B0420F08DE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6769" y="6162013"/>
            <a:ext cx="990524" cy="55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8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8734B-6A99-4A7E-8D93-C6359DE7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4" y="474156"/>
            <a:ext cx="11703622" cy="479858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A332B-362A-445D-A287-95D43D747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3" y="1121856"/>
            <a:ext cx="11703623" cy="4351338"/>
          </a:xfr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schemeClr val="accent2">
                    <a:lumMod val="25000"/>
                  </a:schemeClr>
                </a:solidFill>
              </a:defRPr>
            </a:lvl1pPr>
            <a:lvl2pPr>
              <a:lnSpc>
                <a:spcPct val="100000"/>
              </a:lnSpc>
              <a:defRPr b="0"/>
            </a:lvl2pPr>
            <a:lvl3pPr>
              <a:lnSpc>
                <a:spcPct val="100000"/>
              </a:lnSpc>
              <a:defRPr b="0"/>
            </a:lvl3pPr>
            <a:lvl4pPr>
              <a:lnSpc>
                <a:spcPct val="100000"/>
              </a:lnSpc>
              <a:defRPr b="0"/>
            </a:lvl4pPr>
            <a:lvl5pPr>
              <a:lnSpc>
                <a:spcPct val="100000"/>
              </a:lnSpc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B7B8D0-1459-477C-8654-0ABA2D0CF1FC}"/>
              </a:ext>
            </a:extLst>
          </p:cNvPr>
          <p:cNvCxnSpPr>
            <a:cxnSpLocks/>
          </p:cNvCxnSpPr>
          <p:nvPr userDrawn="1"/>
        </p:nvCxnSpPr>
        <p:spPr>
          <a:xfrm>
            <a:off x="157018" y="6103075"/>
            <a:ext cx="11929332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4D43757-A01E-4505-B4E5-0F4260C733EF}"/>
              </a:ext>
            </a:extLst>
          </p:cNvPr>
          <p:cNvSpPr/>
          <p:nvPr userDrawn="1"/>
        </p:nvSpPr>
        <p:spPr>
          <a:xfrm>
            <a:off x="0" y="390235"/>
            <a:ext cx="157018" cy="647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19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5F529B-C50C-4402-BFCE-23BB9D64B2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6769" y="6162013"/>
            <a:ext cx="990524" cy="55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74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C5504-CB42-4ACB-B16D-D8B586495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774" y="1121856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schemeClr val="accent2">
                    <a:lumMod val="25000"/>
                  </a:schemeClr>
                </a:solidFill>
              </a:defRPr>
            </a:lvl1pPr>
            <a:lvl2pPr>
              <a:lnSpc>
                <a:spcPct val="100000"/>
              </a:lnSpc>
              <a:defRPr b="0"/>
            </a:lvl2pPr>
            <a:lvl3pPr>
              <a:lnSpc>
                <a:spcPct val="100000"/>
              </a:lnSpc>
              <a:defRPr b="0"/>
            </a:lvl3pPr>
            <a:lvl4pPr>
              <a:lnSpc>
                <a:spcPct val="100000"/>
              </a:lnSpc>
              <a:defRPr b="0"/>
            </a:lvl4pPr>
            <a:lvl5pPr>
              <a:lnSpc>
                <a:spcPct val="100000"/>
              </a:lnSpc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A24B0-BCC1-4176-ACA3-B3A7ACEC7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6318" y="1121856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schemeClr val="accent2">
                    <a:lumMod val="25000"/>
                  </a:schemeClr>
                </a:solidFill>
              </a:defRPr>
            </a:lvl1pPr>
            <a:lvl2pPr>
              <a:lnSpc>
                <a:spcPct val="100000"/>
              </a:lnSpc>
              <a:defRPr b="0"/>
            </a:lvl2pPr>
            <a:lvl3pPr>
              <a:lnSpc>
                <a:spcPct val="100000"/>
              </a:lnSpc>
              <a:defRPr b="0"/>
            </a:lvl3pPr>
            <a:lvl4pPr>
              <a:lnSpc>
                <a:spcPct val="100000"/>
              </a:lnSpc>
              <a:defRPr b="0"/>
            </a:lvl4pPr>
            <a:lvl5pPr>
              <a:lnSpc>
                <a:spcPct val="100000"/>
              </a:lnSpc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80CBC54-650D-42D1-BBAD-39553C166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18" y="474156"/>
            <a:ext cx="10515600" cy="479858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A86EE3-22BE-4D2E-B02A-940DE42DDE0C}"/>
              </a:ext>
            </a:extLst>
          </p:cNvPr>
          <p:cNvCxnSpPr>
            <a:cxnSpLocks/>
          </p:cNvCxnSpPr>
          <p:nvPr userDrawn="1"/>
        </p:nvCxnSpPr>
        <p:spPr>
          <a:xfrm>
            <a:off x="157018" y="6103075"/>
            <a:ext cx="11929332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BAA5A1F-90FF-40F5-A18E-7EB6E7A99F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6769" y="6162013"/>
            <a:ext cx="990524" cy="5594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77445E-C77A-425F-AFE5-1D981C360A6C}"/>
              </a:ext>
            </a:extLst>
          </p:cNvPr>
          <p:cNvSpPr/>
          <p:nvPr userDrawn="1"/>
        </p:nvSpPr>
        <p:spPr>
          <a:xfrm>
            <a:off x="0" y="390235"/>
            <a:ext cx="157018" cy="647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19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69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391ED-27C4-48AC-A4BF-785A8208F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788" y="1069367"/>
            <a:ext cx="5157787" cy="529410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  <a:latin typeface="Corbel" panose="020B0503020204020204" pitchFamily="34" charset="0"/>
              </a:defRPr>
            </a:lvl1pPr>
            <a:lvl2pPr marL="457192" indent="0">
              <a:buNone/>
              <a:defRPr sz="2000" b="1"/>
            </a:lvl2pPr>
            <a:lvl3pPr marL="914384" indent="0">
              <a:buNone/>
              <a:defRPr sz="1800" b="1"/>
            </a:lvl3pPr>
            <a:lvl4pPr marL="1371576" indent="0">
              <a:buNone/>
              <a:defRPr sz="1600" b="1"/>
            </a:lvl4pPr>
            <a:lvl5pPr marL="1828768" indent="0">
              <a:buNone/>
              <a:defRPr sz="1600" b="1"/>
            </a:lvl5pPr>
            <a:lvl6pPr marL="2285960" indent="0">
              <a:buNone/>
              <a:defRPr sz="1600" b="1"/>
            </a:lvl6pPr>
            <a:lvl7pPr marL="2743152" indent="0">
              <a:buNone/>
              <a:defRPr sz="1600" b="1"/>
            </a:lvl7pPr>
            <a:lvl8pPr marL="3200344" indent="0">
              <a:buNone/>
              <a:defRPr sz="1600" b="1"/>
            </a:lvl8pPr>
            <a:lvl9pPr marL="365753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A42CE-5926-43EE-8C9C-63CAE9009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9788" y="1714130"/>
            <a:ext cx="5157787" cy="3684588"/>
          </a:xfr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schemeClr val="accent2">
                    <a:lumMod val="25000"/>
                  </a:schemeClr>
                </a:solidFill>
              </a:defRPr>
            </a:lvl1pPr>
            <a:lvl2pPr>
              <a:lnSpc>
                <a:spcPct val="100000"/>
              </a:lnSpc>
              <a:defRPr b="0"/>
            </a:lvl2pPr>
            <a:lvl3pPr>
              <a:lnSpc>
                <a:spcPct val="100000"/>
              </a:lnSpc>
              <a:defRPr b="0"/>
            </a:lvl3pPr>
            <a:lvl4pPr>
              <a:lnSpc>
                <a:spcPct val="100000"/>
              </a:lnSpc>
              <a:defRPr b="0"/>
            </a:lvl4pPr>
            <a:lvl5pPr>
              <a:lnSpc>
                <a:spcPct val="100000"/>
              </a:lnSpc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50223C-2972-4F3B-ABB9-FCB284C7F7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2002" y="1069367"/>
            <a:ext cx="5183188" cy="529410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  <a:latin typeface="Corbel" panose="020B0503020204020204" pitchFamily="34" charset="0"/>
              </a:defRPr>
            </a:lvl1pPr>
            <a:lvl2pPr marL="457192" indent="0">
              <a:buNone/>
              <a:defRPr sz="2000" b="1"/>
            </a:lvl2pPr>
            <a:lvl3pPr marL="914384" indent="0">
              <a:buNone/>
              <a:defRPr sz="1800" b="1"/>
            </a:lvl3pPr>
            <a:lvl4pPr marL="1371576" indent="0">
              <a:buNone/>
              <a:defRPr sz="1600" b="1"/>
            </a:lvl4pPr>
            <a:lvl5pPr marL="1828768" indent="0">
              <a:buNone/>
              <a:defRPr sz="1600" b="1"/>
            </a:lvl5pPr>
            <a:lvl6pPr marL="2285960" indent="0">
              <a:buNone/>
              <a:defRPr sz="1600" b="1"/>
            </a:lvl6pPr>
            <a:lvl7pPr marL="2743152" indent="0">
              <a:buNone/>
              <a:defRPr sz="1600" b="1"/>
            </a:lvl7pPr>
            <a:lvl8pPr marL="3200344" indent="0">
              <a:buNone/>
              <a:defRPr sz="1600" b="1"/>
            </a:lvl8pPr>
            <a:lvl9pPr marL="365753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B17F4E-5E37-4397-842D-43D30B1267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2002" y="1714130"/>
            <a:ext cx="5183188" cy="3684588"/>
          </a:xfr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schemeClr val="accent2">
                    <a:lumMod val="25000"/>
                  </a:schemeClr>
                </a:solidFill>
              </a:defRPr>
            </a:lvl1pPr>
            <a:lvl2pPr>
              <a:lnSpc>
                <a:spcPct val="100000"/>
              </a:lnSpc>
              <a:defRPr b="0"/>
            </a:lvl2pPr>
            <a:lvl3pPr>
              <a:lnSpc>
                <a:spcPct val="100000"/>
              </a:lnSpc>
              <a:defRPr b="0"/>
            </a:lvl3pPr>
            <a:lvl4pPr>
              <a:lnSpc>
                <a:spcPct val="100000"/>
              </a:lnSpc>
              <a:defRPr b="0"/>
            </a:lvl4pPr>
            <a:lvl5pPr>
              <a:lnSpc>
                <a:spcPct val="100000"/>
              </a:lnSpc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7807216-8767-4A90-A4BE-5BC61071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18" y="474156"/>
            <a:ext cx="10515600" cy="479858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C302CE-23B9-4F01-B909-4B675C3DD8EE}"/>
              </a:ext>
            </a:extLst>
          </p:cNvPr>
          <p:cNvCxnSpPr>
            <a:cxnSpLocks/>
          </p:cNvCxnSpPr>
          <p:nvPr userDrawn="1"/>
        </p:nvCxnSpPr>
        <p:spPr>
          <a:xfrm>
            <a:off x="157018" y="6103075"/>
            <a:ext cx="11929332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1C9EAD1-A170-45E5-99D6-1E35A6DD3B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6769" y="6162013"/>
            <a:ext cx="990524" cy="5594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8CEA33-9B85-4F9E-B578-BAA5FDB5886D}"/>
              </a:ext>
            </a:extLst>
          </p:cNvPr>
          <p:cNvSpPr/>
          <p:nvPr userDrawn="1"/>
        </p:nvSpPr>
        <p:spPr>
          <a:xfrm>
            <a:off x="0" y="390235"/>
            <a:ext cx="157018" cy="647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19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36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EABD43-E153-438F-A85B-E1DC0D1C9282}"/>
              </a:ext>
            </a:extLst>
          </p:cNvPr>
          <p:cNvSpPr/>
          <p:nvPr userDrawn="1"/>
        </p:nvSpPr>
        <p:spPr>
          <a:xfrm>
            <a:off x="0" y="2235201"/>
            <a:ext cx="12192000" cy="311263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19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1CF178-7792-481F-AC48-B258779BE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8564D-2BF7-4A0F-8088-31143509F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6C019B-F6CE-4AF0-9A54-DB375A1E0BE2}"/>
              </a:ext>
            </a:extLst>
          </p:cNvPr>
          <p:cNvCxnSpPr>
            <a:cxnSpLocks/>
          </p:cNvCxnSpPr>
          <p:nvPr userDrawn="1"/>
        </p:nvCxnSpPr>
        <p:spPr>
          <a:xfrm>
            <a:off x="157018" y="6103075"/>
            <a:ext cx="11929332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5720157-660A-44D3-AD05-A9A930C0EF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6769" y="6162013"/>
            <a:ext cx="990524" cy="55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69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A49F710-082C-4C4E-A5DA-825097E40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18" y="474156"/>
            <a:ext cx="10515600" cy="479858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361490-B04A-45B1-A579-E5E7EF27235E}"/>
              </a:ext>
            </a:extLst>
          </p:cNvPr>
          <p:cNvCxnSpPr>
            <a:cxnSpLocks/>
          </p:cNvCxnSpPr>
          <p:nvPr userDrawn="1"/>
        </p:nvCxnSpPr>
        <p:spPr>
          <a:xfrm>
            <a:off x="157018" y="6103075"/>
            <a:ext cx="11929332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FEE49AB-0CF7-46D2-8045-D1EA857675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6769" y="6162013"/>
            <a:ext cx="990524" cy="5594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6196B0-5D68-40A2-8393-A94479788A72}"/>
              </a:ext>
            </a:extLst>
          </p:cNvPr>
          <p:cNvSpPr/>
          <p:nvPr userDrawn="1"/>
        </p:nvSpPr>
        <p:spPr>
          <a:xfrm>
            <a:off x="0" y="390235"/>
            <a:ext cx="157018" cy="647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19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392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BD6C6-C625-4CDB-8180-D68E30417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>
                <a:solidFill>
                  <a:schemeClr val="accent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7B677-9142-4005-BB66-9E17126BD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457200"/>
            <a:ext cx="6172200" cy="4873625"/>
          </a:xfrm>
        </p:spPr>
        <p:txBody>
          <a:bodyPr/>
          <a:lstStyle>
            <a:lvl1pPr>
              <a:defRPr sz="3200" b="0">
                <a:solidFill>
                  <a:schemeClr val="accent2">
                    <a:lumMod val="25000"/>
                  </a:schemeClr>
                </a:solidFill>
              </a:defRPr>
            </a:lvl1pPr>
            <a:lvl2pPr>
              <a:defRPr sz="2800" b="0"/>
            </a:lvl2pPr>
            <a:lvl3pPr>
              <a:defRPr sz="2400" b="0"/>
            </a:lvl3pPr>
            <a:lvl4pPr>
              <a:defRPr sz="2000" b="0"/>
            </a:lvl4pPr>
            <a:lvl5pPr>
              <a:defRPr sz="2000" b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5E4F61-C9C8-4E86-8591-ED224A165D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accent2">
                    <a:lumMod val="25000"/>
                  </a:schemeClr>
                </a:solidFill>
              </a:defRPr>
            </a:lvl1pPr>
            <a:lvl2pPr marL="457192" indent="0">
              <a:buNone/>
              <a:defRPr sz="1400"/>
            </a:lvl2pPr>
            <a:lvl3pPr marL="914384" indent="0">
              <a:buNone/>
              <a:defRPr sz="1200"/>
            </a:lvl3pPr>
            <a:lvl4pPr marL="1371576" indent="0">
              <a:buNone/>
              <a:defRPr sz="1000"/>
            </a:lvl4pPr>
            <a:lvl5pPr marL="1828768" indent="0">
              <a:buNone/>
              <a:defRPr sz="1000"/>
            </a:lvl5pPr>
            <a:lvl6pPr marL="2285960" indent="0">
              <a:buNone/>
              <a:defRPr sz="1000"/>
            </a:lvl6pPr>
            <a:lvl7pPr marL="2743152" indent="0">
              <a:buNone/>
              <a:defRPr sz="1000"/>
            </a:lvl7pPr>
            <a:lvl8pPr marL="3200344" indent="0">
              <a:buNone/>
              <a:defRPr sz="1000"/>
            </a:lvl8pPr>
            <a:lvl9pPr marL="3657536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B061AF-F737-4C58-8631-ABCD206DA129}"/>
              </a:ext>
            </a:extLst>
          </p:cNvPr>
          <p:cNvCxnSpPr>
            <a:cxnSpLocks/>
          </p:cNvCxnSpPr>
          <p:nvPr userDrawn="1"/>
        </p:nvCxnSpPr>
        <p:spPr>
          <a:xfrm>
            <a:off x="157018" y="6103075"/>
            <a:ext cx="11929332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614F664-9B43-46D8-8271-A499794B70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6769" y="6162013"/>
            <a:ext cx="990524" cy="55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45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E66F1F-15E0-4F2B-991A-647F90100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2AA80-2A91-4AA5-820D-8ED3D9680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077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5" r:id="rId3"/>
    <p:sldLayoutId id="2147483674" r:id="rId4"/>
    <p:sldLayoutId id="2147483652" r:id="rId5"/>
    <p:sldLayoutId id="2147483653" r:id="rId6"/>
    <p:sldLayoutId id="2147483651" r:id="rId7"/>
    <p:sldLayoutId id="2147483654" r:id="rId8"/>
    <p:sldLayoutId id="2147483656" r:id="rId9"/>
    <p:sldLayoutId id="2147483660" r:id="rId10"/>
    <p:sldLayoutId id="2147483657" r:id="rId11"/>
    <p:sldLayoutId id="2147483661" r:id="rId12"/>
    <p:sldLayoutId id="2147483688" r:id="rId13"/>
    <p:sldLayoutId id="2147483689" r:id="rId14"/>
    <p:sldLayoutId id="2147483692" r:id="rId15"/>
    <p:sldLayoutId id="2147483696" r:id="rId16"/>
    <p:sldLayoutId id="2147483697" r:id="rId17"/>
  </p:sldLayoutIdLst>
  <p:hf hdr="0" ftr="0" dt="0"/>
  <p:txStyles>
    <p:titleStyle>
      <a:lvl1pPr algn="l" defTabSz="914384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596" indent="-228596" algn="l" defTabSz="91438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accent2">
              <a:lumMod val="25000"/>
            </a:schemeClr>
          </a:solidFill>
          <a:latin typeface="Corbel" panose="020B0503020204020204" pitchFamily="34" charset="0"/>
          <a:ea typeface="+mn-ea"/>
          <a:cs typeface="+mn-cs"/>
        </a:defRPr>
      </a:lvl1pPr>
      <a:lvl2pPr marL="685788" indent="-228596" algn="l" defTabSz="9143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accent2">
              <a:lumMod val="25000"/>
            </a:schemeClr>
          </a:solidFill>
          <a:latin typeface="Corbel" panose="020B0503020204020204" pitchFamily="34" charset="0"/>
          <a:ea typeface="+mn-ea"/>
          <a:cs typeface="+mn-cs"/>
        </a:defRPr>
      </a:lvl2pPr>
      <a:lvl3pPr marL="1142980" indent="-228596" algn="l" defTabSz="9143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accent2">
              <a:lumMod val="25000"/>
            </a:schemeClr>
          </a:solidFill>
          <a:latin typeface="Corbel" panose="020B0503020204020204" pitchFamily="34" charset="0"/>
          <a:ea typeface="+mn-ea"/>
          <a:cs typeface="+mn-cs"/>
        </a:defRPr>
      </a:lvl3pPr>
      <a:lvl4pPr marL="1600172" indent="-228596" algn="l" defTabSz="9143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accent2">
              <a:lumMod val="25000"/>
            </a:schemeClr>
          </a:solidFill>
          <a:latin typeface="Corbel" panose="020B0503020204020204" pitchFamily="34" charset="0"/>
          <a:ea typeface="+mn-ea"/>
          <a:cs typeface="+mn-cs"/>
        </a:defRPr>
      </a:lvl4pPr>
      <a:lvl5pPr marL="2057364" indent="-228596" algn="l" defTabSz="9143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accent2">
              <a:lumMod val="25000"/>
            </a:schemeClr>
          </a:solidFill>
          <a:latin typeface="Corbel" panose="020B0503020204020204" pitchFamily="34" charset="0"/>
          <a:ea typeface="+mn-ea"/>
          <a:cs typeface="+mn-cs"/>
        </a:defRPr>
      </a:lvl5pPr>
      <a:lvl6pPr marL="2514556" indent="-228596" algn="l" defTabSz="9143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48" indent="-228596" algn="l" defTabSz="9143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0" indent="-228596" algn="l" defTabSz="9143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2" indent="-228596" algn="l" defTabSz="9143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4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6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8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0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2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4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36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369B6-A911-4203-A3F0-770D47D6B3F2}"/>
              </a:ext>
            </a:extLst>
          </p:cNvPr>
          <p:cNvSpPr txBox="1">
            <a:spLocks/>
          </p:cNvSpPr>
          <p:nvPr/>
        </p:nvSpPr>
        <p:spPr>
          <a:xfrm>
            <a:off x="524163" y="1583871"/>
            <a:ext cx="10515600" cy="1845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Plan Drivers (Draft)</a:t>
            </a:r>
            <a:endParaRPr lang="en-US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EB780E-E6EB-4A97-9253-D2C3B0D121F4}"/>
              </a:ext>
            </a:extLst>
          </p:cNvPr>
          <p:cNvSpPr txBox="1">
            <a:spLocks/>
          </p:cNvSpPr>
          <p:nvPr/>
        </p:nvSpPr>
        <p:spPr>
          <a:xfrm>
            <a:off x="524163" y="2921000"/>
            <a:ext cx="10668000" cy="10159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accent3"/>
                </a:solidFill>
                <a:latin typeface="Corbel" panose="020B0503020204020204" pitchFamily="34" charset="0"/>
              </a:rPr>
              <a:t>April 16, 2021</a:t>
            </a:r>
          </a:p>
        </p:txBody>
      </p:sp>
    </p:spTree>
    <p:extLst>
      <p:ext uri="{BB962C8B-B14F-4D97-AF65-F5344CB8AC3E}">
        <p14:creationId xmlns:p14="http://schemas.microsoft.com/office/powerpoint/2010/main" val="1150269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36DF6-50F8-4B03-A97E-0FD24506D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Retail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EDA85-23B5-4A36-923B-594706719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5" y="1121856"/>
            <a:ext cx="3363186" cy="4872544"/>
          </a:xfrm>
        </p:spPr>
        <p:txBody>
          <a:bodyPr>
            <a:noAutofit/>
          </a:bodyPr>
          <a:lstStyle/>
          <a:p>
            <a:r>
              <a:rPr lang="en-US" sz="2400" dirty="0"/>
              <a:t>E-Commerce makes brick-and-mortar retail increasingly unviable</a:t>
            </a:r>
          </a:p>
          <a:p>
            <a:pPr lvl="1"/>
            <a:r>
              <a:rPr lang="en-US" sz="2000" dirty="0"/>
              <a:t>High turnover, vacant properties, etc.</a:t>
            </a:r>
          </a:p>
          <a:p>
            <a:r>
              <a:rPr lang="en-US" sz="2400" dirty="0"/>
              <a:t>COVID-19 has negatively impacted retail sales</a:t>
            </a:r>
          </a:p>
          <a:p>
            <a:r>
              <a:rPr lang="en-US" sz="2400" dirty="0"/>
              <a:t>Vacant and underutilized sites could be redeveloped as different uses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D53E5F-62B7-43BE-BD4A-F19479FD16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"/>
          <a:stretch/>
        </p:blipFill>
        <p:spPr>
          <a:xfrm>
            <a:off x="4260785" y="1185717"/>
            <a:ext cx="7766110" cy="3819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921233-C3FF-45CD-B02B-19745F1EE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7179" y="5052293"/>
            <a:ext cx="2742026" cy="94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30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DC7A7-B9DD-4CF0-8334-1AB867367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Stagnant Regional 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84F0D-21FB-40FB-B08A-B23494DD3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3" y="1121855"/>
            <a:ext cx="6062077" cy="49584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Ventura County is “high-cost, low-growth”</a:t>
            </a:r>
          </a:p>
          <a:p>
            <a:pPr lvl="1"/>
            <a:r>
              <a:rPr lang="en-US" b="1" dirty="0"/>
              <a:t>2013-2018</a:t>
            </a:r>
            <a:r>
              <a:rPr lang="en-US" dirty="0"/>
              <a:t>: County experienced almost no economic growth</a:t>
            </a:r>
            <a:r>
              <a:rPr lang="en-US" b="1" dirty="0"/>
              <a:t> </a:t>
            </a:r>
            <a:r>
              <a:rPr lang="en-US" dirty="0"/>
              <a:t>(adjusted for inflation)</a:t>
            </a:r>
          </a:p>
          <a:p>
            <a:pPr lvl="1"/>
            <a:r>
              <a:rPr lang="en-US" dirty="0"/>
              <a:t>As of 2019, annual employment growth has not topped 1.5 percent since 2013</a:t>
            </a:r>
          </a:p>
          <a:p>
            <a:r>
              <a:rPr lang="en-US" dirty="0"/>
              <a:t>Job growth is generally concentrated in lower-wage sectors</a:t>
            </a:r>
          </a:p>
          <a:p>
            <a:pPr lvl="1"/>
            <a:r>
              <a:rPr lang="en-US" b="1" dirty="0"/>
              <a:t>2000-2017</a:t>
            </a:r>
            <a:r>
              <a:rPr lang="en-US" dirty="0"/>
              <a:t>: Service jobs grew 7.1 percent while goods-producing jobs fell 14.1 percent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6734B17E-3564-4987-923D-DBBA53D18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180" y="1121855"/>
            <a:ext cx="5956907" cy="3076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61AD4A-3C91-46B1-BFED-425AF0DB9ABD}"/>
              </a:ext>
            </a:extLst>
          </p:cNvPr>
          <p:cNvSpPr txBox="1"/>
          <p:nvPr/>
        </p:nvSpPr>
        <p:spPr>
          <a:xfrm>
            <a:off x="6227180" y="4212668"/>
            <a:ext cx="5393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Corbel" panose="020B0503020204020204" pitchFamily="34" charset="0"/>
              </a:rPr>
              <a:t>Source: Ventura County Civic Alliance, 2019</a:t>
            </a:r>
          </a:p>
        </p:txBody>
      </p:sp>
    </p:spTree>
    <p:extLst>
      <p:ext uri="{BB962C8B-B14F-4D97-AF65-F5344CB8AC3E}">
        <p14:creationId xmlns:p14="http://schemas.microsoft.com/office/powerpoint/2010/main" val="2100684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0BF4A-CFF5-43C3-9D5A-1E5F446E3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Fiscal Stability and Public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C01B7-AD43-48F3-BF65-81EF40513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3" y="1121856"/>
            <a:ext cx="6594511" cy="4943664"/>
          </a:xfrm>
        </p:spPr>
        <p:txBody>
          <a:bodyPr>
            <a:normAutofit/>
          </a:bodyPr>
          <a:lstStyle/>
          <a:p>
            <a:r>
              <a:rPr lang="en-US" dirty="0"/>
              <a:t>City budget for FY2020-21 is 3.5 percent lower than the previous fiscal year</a:t>
            </a:r>
          </a:p>
          <a:p>
            <a:pPr lvl="1"/>
            <a:r>
              <a:rPr lang="en-US" dirty="0"/>
              <a:t>City projected a structural deficit of $4.1 million even before the pandemic (Jan. 2020)</a:t>
            </a:r>
          </a:p>
          <a:p>
            <a:r>
              <a:rPr lang="en-US" dirty="0"/>
              <a:t>Services fees (41 percent) and taxes (38 percent) comprise most of City revenue</a:t>
            </a:r>
          </a:p>
          <a:p>
            <a:pPr lvl="1"/>
            <a:r>
              <a:rPr lang="en-US" dirty="0"/>
              <a:t>Property and sales taxes split almost equally</a:t>
            </a:r>
          </a:p>
          <a:p>
            <a:r>
              <a:rPr lang="en-US" dirty="0"/>
              <a:t>Costs of services will continue to increase</a:t>
            </a:r>
          </a:p>
          <a:p>
            <a:r>
              <a:rPr lang="en-US" dirty="0"/>
              <a:t>Land use and other policy decisions impact City revenues</a:t>
            </a:r>
          </a:p>
          <a:p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14" name="Picture 13" descr="Chart, pie chart&#10;&#10;Description automatically generated">
            <a:extLst>
              <a:ext uri="{FF2B5EF4-FFF2-40B4-BE49-F238E27FC236}">
                <a16:creationId xmlns:a16="http://schemas.microsoft.com/office/drawing/2014/main" id="{44F38445-2D0E-432D-A58B-0DD316D43B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/>
          <a:stretch/>
        </p:blipFill>
        <p:spPr>
          <a:xfrm>
            <a:off x="6759614" y="1121856"/>
            <a:ext cx="5432386" cy="30257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3C9358-400D-4296-96D1-CC119FF421CB}"/>
              </a:ext>
            </a:extLst>
          </p:cNvPr>
          <p:cNvSpPr txBox="1"/>
          <p:nvPr/>
        </p:nvSpPr>
        <p:spPr>
          <a:xfrm>
            <a:off x="6798198" y="4029984"/>
            <a:ext cx="5393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Corbel" panose="020B0503020204020204" pitchFamily="34" charset="0"/>
              </a:rPr>
              <a:t>Source: City of Ventura, 2020</a:t>
            </a:r>
          </a:p>
        </p:txBody>
      </p:sp>
    </p:spTree>
    <p:extLst>
      <p:ext uri="{BB962C8B-B14F-4D97-AF65-F5344CB8AC3E}">
        <p14:creationId xmlns:p14="http://schemas.microsoft.com/office/powerpoint/2010/main" val="29352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01B3E-5333-4CAF-9095-296F61865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172AD-103E-4893-825A-56E7799A6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39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DD4F-DDF4-4B24-B0EF-6F3F991D8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on Active Transportation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A14C0-1AC0-441A-B900-F4A609066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3" y="1121856"/>
            <a:ext cx="5556147" cy="4984304"/>
          </a:xfrm>
        </p:spPr>
        <p:txBody>
          <a:bodyPr>
            <a:normAutofit/>
          </a:bodyPr>
          <a:lstStyle/>
          <a:p>
            <a:r>
              <a:rPr lang="en-US" sz="2400" dirty="0"/>
              <a:t>Active transportation is important for Ventura residents More than a third of survey respondents (34.4 percent) believe “improving walking and biking” is a key issue to address</a:t>
            </a:r>
          </a:p>
          <a:p>
            <a:r>
              <a:rPr lang="en-US" sz="2400" dirty="0"/>
              <a:t>Increased emphasis (nationally) on activate transportation to promoting healthy lifestyles and reduce GHG emissions</a:t>
            </a:r>
          </a:p>
          <a:p>
            <a:r>
              <a:rPr lang="en-US" sz="2400" dirty="0"/>
              <a:t>City undertaking Active Transportation Plan in parallel with the General Plan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B7CD13-BC02-4DE0-867C-DE85D260A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1250" y="1121856"/>
            <a:ext cx="6305645" cy="4872544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B72275B1-F1DA-4D04-A90E-53C855F6F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791" y="1121856"/>
            <a:ext cx="6307209" cy="48737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F6EFBD-CCD2-4CE6-8FEC-1A7E91DCF0B9}"/>
              </a:ext>
            </a:extLst>
          </p:cNvPr>
          <p:cNvSpPr/>
          <p:nvPr/>
        </p:nvSpPr>
        <p:spPr>
          <a:xfrm>
            <a:off x="10510887" y="5175315"/>
            <a:ext cx="1602556" cy="819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9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80B3C-D55A-4A44-8260-59BC71107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Mobility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FE115-DFB6-4494-BD24-9DB2C3D4F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3" y="1121856"/>
            <a:ext cx="7089137" cy="4913184"/>
          </a:xfrm>
        </p:spPr>
        <p:txBody>
          <a:bodyPr>
            <a:normAutofit/>
          </a:bodyPr>
          <a:lstStyle/>
          <a:p>
            <a:r>
              <a:rPr lang="en-US" dirty="0"/>
              <a:t>Shared mobility is changing how we move around the city</a:t>
            </a:r>
          </a:p>
          <a:p>
            <a:pPr lvl="1"/>
            <a:r>
              <a:rPr lang="en-US" dirty="0"/>
              <a:t>Ride-share (Uber, Lyft, vanpool programs) </a:t>
            </a:r>
          </a:p>
          <a:p>
            <a:pPr lvl="1"/>
            <a:r>
              <a:rPr lang="en-US" dirty="0" err="1"/>
              <a:t>Micromobility</a:t>
            </a:r>
            <a:r>
              <a:rPr lang="en-US" dirty="0"/>
              <a:t> (Bike-share, scooter-share)</a:t>
            </a:r>
          </a:p>
          <a:p>
            <a:r>
              <a:rPr lang="en-US" dirty="0"/>
              <a:t>Transportation innovations can have economic ramifications</a:t>
            </a:r>
          </a:p>
          <a:p>
            <a:pPr lvl="1"/>
            <a:r>
              <a:rPr lang="en-US" dirty="0" err="1"/>
              <a:t>Micromobility</a:t>
            </a:r>
            <a:r>
              <a:rPr lang="en-US" dirty="0"/>
              <a:t> can stimulate local sales</a:t>
            </a:r>
          </a:p>
          <a:p>
            <a:pPr lvl="1"/>
            <a:r>
              <a:rPr lang="en-US" dirty="0"/>
              <a:t>Autonomous vehicles may ultimately replace driving jobs (e.g., delivery services)</a:t>
            </a:r>
          </a:p>
        </p:txBody>
      </p:sp>
      <p:pic>
        <p:nvPicPr>
          <p:cNvPr id="5" name="Picture 4" descr="A person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097B59E3-DCED-46BE-9249-46ECA7152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915" y="3004683"/>
            <a:ext cx="3654571" cy="2431952"/>
          </a:xfrm>
          <a:prstGeom prst="rect">
            <a:avLst/>
          </a:prstGeom>
        </p:spPr>
      </p:pic>
      <p:pic>
        <p:nvPicPr>
          <p:cNvPr id="7" name="Picture 6" descr="A picture containing outdoor, road, skating, building&#10;&#10;Description automatically generated">
            <a:extLst>
              <a:ext uri="{FF2B5EF4-FFF2-40B4-BE49-F238E27FC236}">
                <a16:creationId xmlns:a16="http://schemas.microsoft.com/office/drawing/2014/main" id="{F3046F3A-1D42-4240-AF12-F45AA3FA8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213296"/>
            <a:ext cx="3654571" cy="24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14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25B20-88A4-4C9F-A08E-0E3D72F94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and Equity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57DFE-4C87-4455-A229-2B4D464276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74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42C40-9F09-4EEF-8679-2AE26DF36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28AC8-E726-41E6-AB1E-B338382C3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4" y="1121856"/>
            <a:ext cx="5031929" cy="4351338"/>
          </a:xfrm>
        </p:spPr>
        <p:txBody>
          <a:bodyPr/>
          <a:lstStyle/>
          <a:p>
            <a:r>
              <a:rPr lang="en-US" dirty="0"/>
              <a:t>Increasing awareness of structural inequities and racism</a:t>
            </a:r>
          </a:p>
          <a:p>
            <a:r>
              <a:rPr lang="en-US" dirty="0"/>
              <a:t>In Ventura County, Black and Hispanic/Latinx people are disproportionately arrested</a:t>
            </a:r>
          </a:p>
          <a:p>
            <a:r>
              <a:rPr lang="en-US" dirty="0"/>
              <a:t>Greater awareness of local government’s role in promoting equity and justice through planning and decision-making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58EA874-8C06-4079-A366-455DDADDFE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3186287"/>
              </p:ext>
            </p:extLst>
          </p:nvPr>
        </p:nvGraphicFramePr>
        <p:xfrm>
          <a:off x="5335929" y="1121856"/>
          <a:ext cx="652700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30DC361-7BC3-4945-8E3C-EF1623B8D319}"/>
              </a:ext>
            </a:extLst>
          </p:cNvPr>
          <p:cNvSpPr txBox="1"/>
          <p:nvPr/>
        </p:nvSpPr>
        <p:spPr>
          <a:xfrm>
            <a:off x="5335929" y="5487147"/>
            <a:ext cx="65270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Corbel" panose="020B0503020204020204" pitchFamily="34" charset="0"/>
              </a:rPr>
              <a:t>Source: California Department of Justice, 2019; American Community Survey, 2019</a:t>
            </a:r>
          </a:p>
        </p:txBody>
      </p:sp>
    </p:spTree>
    <p:extLst>
      <p:ext uri="{BB962C8B-B14F-4D97-AF65-F5344CB8AC3E}">
        <p14:creationId xmlns:p14="http://schemas.microsoft.com/office/powerpoint/2010/main" val="1642995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47DB2-62D8-482A-9C05-9D0FD873E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Justice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08217-5661-4425-94CD-AD49B506C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4" y="1121856"/>
            <a:ext cx="5238170" cy="4351338"/>
          </a:xfrm>
        </p:spPr>
        <p:txBody>
          <a:bodyPr>
            <a:noAutofit/>
          </a:bodyPr>
          <a:lstStyle/>
          <a:p>
            <a:r>
              <a:rPr lang="en-US" sz="2400" dirty="0"/>
              <a:t>New state law – SB 1000 requires focus on “environmental justice” and identification of “disadvantaged communities”</a:t>
            </a:r>
          </a:p>
          <a:p>
            <a:r>
              <a:rPr lang="en-US" sz="2400" dirty="0"/>
              <a:t>Addresses intersection between lower income communities, pollution burden and health disparities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Pollution exposure 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Public facilities 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Safe and sanitary homes 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Physical activity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Other identified health risks or burdens 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E412F-FAB4-46C5-9683-4D065296A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4791" y="1121856"/>
            <a:ext cx="6307208" cy="48737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4E16D8-4A4B-43CD-9ED3-8FC32D21FE48}"/>
              </a:ext>
            </a:extLst>
          </p:cNvPr>
          <p:cNvSpPr/>
          <p:nvPr/>
        </p:nvSpPr>
        <p:spPr>
          <a:xfrm>
            <a:off x="10510887" y="5175315"/>
            <a:ext cx="1602556" cy="819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36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E1525-5339-4D84-B409-C24F4C13C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Facilities and 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C40B4-31CA-406B-9A29-14F53030C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41DCD7-7675-4B45-BF65-75471B771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“Plan Drivers”?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0E2B74-E4D0-46F8-AA95-45EB0ADDF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4" y="1121856"/>
            <a:ext cx="9062023" cy="4351338"/>
          </a:xfrm>
        </p:spPr>
        <p:txBody>
          <a:bodyPr/>
          <a:lstStyle/>
          <a:p>
            <a:r>
              <a:rPr lang="en-US" dirty="0"/>
              <a:t>Conditions, events, trends, and movements that are driving change in Ventura</a:t>
            </a:r>
          </a:p>
          <a:p>
            <a:pPr lvl="1"/>
            <a:r>
              <a:rPr lang="en-US" dirty="0"/>
              <a:t>Can be </a:t>
            </a:r>
            <a:r>
              <a:rPr lang="en-US" i="1" u="sng" dirty="0"/>
              <a:t>positive</a:t>
            </a:r>
            <a:r>
              <a:rPr lang="en-US" dirty="0"/>
              <a:t>, </a:t>
            </a:r>
            <a:r>
              <a:rPr lang="en-US" i="1" u="sng" dirty="0"/>
              <a:t>negative</a:t>
            </a:r>
            <a:r>
              <a:rPr lang="en-US" dirty="0"/>
              <a:t> or </a:t>
            </a:r>
            <a:r>
              <a:rPr lang="en-US" i="1" u="sng" dirty="0"/>
              <a:t>neutral</a:t>
            </a:r>
          </a:p>
          <a:p>
            <a:r>
              <a:rPr lang="en-US" dirty="0"/>
              <a:t>Can include both </a:t>
            </a:r>
            <a:r>
              <a:rPr lang="en-US" i="1" u="sng" dirty="0"/>
              <a:t>current</a:t>
            </a:r>
            <a:r>
              <a:rPr lang="en-US" dirty="0"/>
              <a:t> and </a:t>
            </a:r>
            <a:r>
              <a:rPr lang="en-US" i="1" u="sng" dirty="0"/>
              <a:t>anticipated</a:t>
            </a:r>
            <a:r>
              <a:rPr lang="en-US" dirty="0"/>
              <a:t> issues</a:t>
            </a:r>
          </a:p>
          <a:p>
            <a:pPr lvl="1"/>
            <a:r>
              <a:rPr lang="en-US" dirty="0"/>
              <a:t>Cost of living (current)</a:t>
            </a:r>
          </a:p>
          <a:p>
            <a:pPr lvl="1"/>
            <a:r>
              <a:rPr lang="en-US" dirty="0"/>
              <a:t>Sea level rise (anticipated)</a:t>
            </a:r>
          </a:p>
          <a:p>
            <a:r>
              <a:rPr lang="en-US" dirty="0"/>
              <a:t>Address multiple, interrelated General Plan topics</a:t>
            </a:r>
          </a:p>
          <a:p>
            <a:r>
              <a:rPr lang="en-US" dirty="0"/>
              <a:t>Developed based on community input and findings from existing conditions analysis</a:t>
            </a:r>
          </a:p>
        </p:txBody>
      </p:sp>
    </p:spTree>
    <p:extLst>
      <p:ext uri="{BB962C8B-B14F-4D97-AF65-F5344CB8AC3E}">
        <p14:creationId xmlns:p14="http://schemas.microsoft.com/office/powerpoint/2010/main" val="3450081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6540A-EE29-49FB-803A-A0858F3A8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Supply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F8F08-8D7B-402E-BD6D-C979D2B29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4" y="1121856"/>
            <a:ext cx="6397742" cy="4781104"/>
          </a:xfrm>
        </p:spPr>
        <p:txBody>
          <a:bodyPr/>
          <a:lstStyle/>
          <a:p>
            <a:r>
              <a:rPr lang="en-US" dirty="0"/>
              <a:t>City studies show tight water supply in coming years</a:t>
            </a:r>
          </a:p>
          <a:p>
            <a:r>
              <a:rPr lang="en-US" dirty="0"/>
              <a:t>Drought risk will increase as climate change intensifies, further constraining water supply</a:t>
            </a:r>
          </a:p>
          <a:p>
            <a:r>
              <a:rPr lang="en-US" dirty="0"/>
              <a:t>Revised water rates will create revenue to support needed improvements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7BDA494-B8A8-4B77-8661-18467FAEE7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034858"/>
              </p:ext>
            </p:extLst>
          </p:nvPr>
        </p:nvGraphicFramePr>
        <p:xfrm>
          <a:off x="6794339" y="1121856"/>
          <a:ext cx="4854468" cy="1667201"/>
        </p:xfrm>
        <a:graphic>
          <a:graphicData uri="http://schemas.openxmlformats.org/drawingml/2006/table">
            <a:tbl>
              <a:tblPr firstRow="1" firstCol="1" bandRow="1"/>
              <a:tblGrid>
                <a:gridCol w="1814631">
                  <a:extLst>
                    <a:ext uri="{9D8B030D-6E8A-4147-A177-3AD203B41FA5}">
                      <a16:colId xmlns:a16="http://schemas.microsoft.com/office/drawing/2014/main" val="2626091491"/>
                    </a:ext>
                  </a:extLst>
                </a:gridCol>
                <a:gridCol w="1013279">
                  <a:extLst>
                    <a:ext uri="{9D8B030D-6E8A-4147-A177-3AD203B41FA5}">
                      <a16:colId xmlns:a16="http://schemas.microsoft.com/office/drawing/2014/main" val="1584003557"/>
                    </a:ext>
                  </a:extLst>
                </a:gridCol>
                <a:gridCol w="1013279">
                  <a:extLst>
                    <a:ext uri="{9D8B030D-6E8A-4147-A177-3AD203B41FA5}">
                      <a16:colId xmlns:a16="http://schemas.microsoft.com/office/drawing/2014/main" val="1730827795"/>
                    </a:ext>
                  </a:extLst>
                </a:gridCol>
                <a:gridCol w="1013279">
                  <a:extLst>
                    <a:ext uri="{9D8B030D-6E8A-4147-A177-3AD203B41FA5}">
                      <a16:colId xmlns:a16="http://schemas.microsoft.com/office/drawing/2014/main" val="2795559338"/>
                    </a:ext>
                  </a:extLst>
                </a:gridCol>
              </a:tblGrid>
              <a:tr h="3346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78256" marR="78256" marT="0" marB="0" anchor="ctr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B2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2020</a:t>
                      </a:r>
                    </a:p>
                  </a:txBody>
                  <a:tcPr marL="78256" marR="78256" marT="0" marB="0" anchor="b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B2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2021</a:t>
                      </a:r>
                    </a:p>
                  </a:txBody>
                  <a:tcPr marL="78256" marR="78256" marT="0" marB="0" anchor="b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B2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2022</a:t>
                      </a:r>
                    </a:p>
                  </a:txBody>
                  <a:tcPr marL="78256" marR="78256" marT="0" marB="0" anchor="b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B2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945286"/>
                  </a:ext>
                </a:extLst>
              </a:tr>
              <a:tr h="333436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Supply</a:t>
                      </a:r>
                    </a:p>
                  </a:txBody>
                  <a:tcPr marL="82242" marR="82242" marT="41121" marB="41121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15,744</a:t>
                      </a:r>
                    </a:p>
                  </a:txBody>
                  <a:tcPr marL="82242" marR="82242" marT="41121" marB="41121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17,408</a:t>
                      </a:r>
                    </a:p>
                  </a:txBody>
                  <a:tcPr marL="82242" marR="82242" marT="41121" marB="41121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16,510</a:t>
                      </a:r>
                    </a:p>
                  </a:txBody>
                  <a:tcPr marL="82242" marR="82242" marT="41121" marB="41121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6438455"/>
                  </a:ext>
                </a:extLst>
              </a:tr>
              <a:tr h="333436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Demand</a:t>
                      </a:r>
                    </a:p>
                  </a:txBody>
                  <a:tcPr marL="82242" marR="82242" marT="41121" marB="41121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15,789</a:t>
                      </a:r>
                    </a:p>
                  </a:txBody>
                  <a:tcPr marL="82242" marR="82242" marT="41121" marB="41121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15,974</a:t>
                      </a:r>
                    </a:p>
                  </a:txBody>
                  <a:tcPr marL="82242" marR="82242" marT="41121" marB="41121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16,158</a:t>
                      </a:r>
                    </a:p>
                  </a:txBody>
                  <a:tcPr marL="82242" marR="82242" marT="41121" marB="41121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810722"/>
                  </a:ext>
                </a:extLst>
              </a:tr>
              <a:tr h="333436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Surplus/Deficit</a:t>
                      </a:r>
                    </a:p>
                  </a:txBody>
                  <a:tcPr marL="82242" marR="82242" marT="41121" marB="41121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45</a:t>
                      </a:r>
                    </a:p>
                  </a:txBody>
                  <a:tcPr marL="82242" marR="82242" marT="41121" marB="41121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1,434</a:t>
                      </a:r>
                    </a:p>
                  </a:txBody>
                  <a:tcPr marL="82242" marR="82242" marT="41121" marB="41121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352</a:t>
                      </a:r>
                    </a:p>
                  </a:txBody>
                  <a:tcPr marL="82242" marR="82242" marT="41121" marB="41121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650175"/>
                  </a:ext>
                </a:extLst>
              </a:tr>
              <a:tr h="163862">
                <a:tc gridSpan="4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Source: City of Ventura, 2021</a:t>
                      </a:r>
                      <a:endParaRPr lang="en-US" sz="160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78256" marR="78256" marT="0" marB="0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400508"/>
                  </a:ext>
                </a:extLst>
              </a:tr>
            </a:tbl>
          </a:graphicData>
        </a:graphic>
      </p:graphicFrame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43A7B176-84CC-4006-9EED-91E8B2BDD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339" y="2883094"/>
            <a:ext cx="4854468" cy="29735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5E2128-B753-47DF-B110-3F0F8F5529AE}"/>
              </a:ext>
            </a:extLst>
          </p:cNvPr>
          <p:cNvSpPr txBox="1"/>
          <p:nvPr/>
        </p:nvSpPr>
        <p:spPr>
          <a:xfrm>
            <a:off x="6798198" y="5786175"/>
            <a:ext cx="5393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Corbel" panose="020B0503020204020204" pitchFamily="34" charset="0"/>
              </a:rPr>
              <a:t>Source: City of Ventura, 2020</a:t>
            </a:r>
          </a:p>
        </p:txBody>
      </p:sp>
    </p:spTree>
    <p:extLst>
      <p:ext uri="{BB962C8B-B14F-4D97-AF65-F5344CB8AC3E}">
        <p14:creationId xmlns:p14="http://schemas.microsoft.com/office/powerpoint/2010/main" val="3688802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6E75D-E29C-47C0-B5C7-178F1E164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 and Environment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2A863-A37D-4498-AD78-B4A54E2A08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0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F8B38-28EF-47B5-AAE8-E8DD624F7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Neutrality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4F3E1-B223-421C-8C37-EF20E3687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5" y="1121856"/>
            <a:ext cx="5274996" cy="4351338"/>
          </a:xfrm>
        </p:spPr>
        <p:txBody>
          <a:bodyPr/>
          <a:lstStyle/>
          <a:p>
            <a:r>
              <a:rPr lang="en-US" dirty="0"/>
              <a:t>California requirements:</a:t>
            </a:r>
          </a:p>
          <a:p>
            <a:pPr lvl="1"/>
            <a:r>
              <a:rPr lang="en-US" dirty="0"/>
              <a:t>Zero net energy buildings by 2030</a:t>
            </a:r>
          </a:p>
          <a:p>
            <a:pPr lvl="1"/>
            <a:r>
              <a:rPr lang="en-US" dirty="0"/>
              <a:t>Carbon neutrality by 2045 </a:t>
            </a:r>
          </a:p>
          <a:p>
            <a:r>
              <a:rPr lang="en-US" dirty="0"/>
              <a:t>State requirements will influence land use decisions, transportation planning, and infrastructure decisions</a:t>
            </a:r>
          </a:p>
        </p:txBody>
      </p:sp>
      <p:pic>
        <p:nvPicPr>
          <p:cNvPr id="5" name="Picture 4" descr="A solar panel on a roof&#10;&#10;Description automatically generated with medium confidence">
            <a:extLst>
              <a:ext uri="{FF2B5EF4-FFF2-40B4-BE49-F238E27FC236}">
                <a16:creationId xmlns:a16="http://schemas.microsoft.com/office/drawing/2014/main" id="{B00ACD13-17C0-42AA-9185-BAA58FD081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3"/>
          <a:stretch/>
        </p:blipFill>
        <p:spPr>
          <a:xfrm>
            <a:off x="5924318" y="1136324"/>
            <a:ext cx="5789322" cy="405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73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4C2AE-B04A-4FF4-B53D-0F8C1268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4" y="464374"/>
            <a:ext cx="11703622" cy="479858"/>
          </a:xfrm>
        </p:spPr>
        <p:txBody>
          <a:bodyPr/>
          <a:lstStyle/>
          <a:p>
            <a:r>
              <a:rPr lang="en-US" dirty="0"/>
              <a:t>Climate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20BAF-B2B3-4353-BDFA-2D1F1AB2E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4" y="1121855"/>
            <a:ext cx="5709223" cy="48924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Sea level rise threatens coastal areas like Pierpont, Marina, and Downtown</a:t>
            </a:r>
          </a:p>
          <a:p>
            <a:pPr lvl="1"/>
            <a:r>
              <a:rPr lang="en-US" dirty="0"/>
              <a:t>Southern California could experience 3+ feet of sea level rise by 2100 </a:t>
            </a:r>
            <a:r>
              <a:rPr lang="en-US" sz="1600" i="1" dirty="0"/>
              <a:t>(State of California Sea Level Rise Guidance, 2018)</a:t>
            </a:r>
            <a:endParaRPr lang="en-US" i="1" dirty="0"/>
          </a:p>
          <a:p>
            <a:pPr lvl="1"/>
            <a:r>
              <a:rPr lang="en-US" dirty="0"/>
              <a:t>Need to develop resilience strategies, including updated land use and building regulations</a:t>
            </a:r>
          </a:p>
          <a:p>
            <a:r>
              <a:rPr lang="en-US" dirty="0"/>
              <a:t>Extreme heat events may increase in frequency, requiring emergency planning for vulnerable populations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867E89-1513-41DA-A6B9-905634C59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4791" y="1121856"/>
            <a:ext cx="6307208" cy="4873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28B2F3-63BE-466A-809B-00C6CB25878D}"/>
              </a:ext>
            </a:extLst>
          </p:cNvPr>
          <p:cNvSpPr/>
          <p:nvPr/>
        </p:nvSpPr>
        <p:spPr>
          <a:xfrm>
            <a:off x="10510887" y="5175315"/>
            <a:ext cx="1602556" cy="819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18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53445-6A7D-4075-A2EF-F8953049A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Wildfire Hazards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35762-0889-435E-AE9B-73592B94C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4" y="1121855"/>
            <a:ext cx="5547539" cy="48725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Increasing severity and prevalence of wildfires as climate change intensifies</a:t>
            </a:r>
          </a:p>
          <a:p>
            <a:pPr lvl="1"/>
            <a:r>
              <a:rPr lang="en-US" dirty="0"/>
              <a:t>Westside, Downtown, Midtown, and foothill areas all at high risk</a:t>
            </a:r>
          </a:p>
          <a:p>
            <a:r>
              <a:rPr lang="en-US" dirty="0"/>
              <a:t>Concern over evacuation routes and water supply in emergencies</a:t>
            </a:r>
          </a:p>
          <a:p>
            <a:r>
              <a:rPr lang="en-US" dirty="0"/>
              <a:t>Need to develop additional resilience strategies</a:t>
            </a:r>
          </a:p>
          <a:p>
            <a:r>
              <a:rPr lang="en-US" dirty="0"/>
              <a:t>Fire risk could also influence settlement patterns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649801-107E-46AD-9719-7ACF13CFB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4791" y="1121856"/>
            <a:ext cx="6307208" cy="48737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3364A5-C8E1-4ECA-9D43-5CC55D507B34}"/>
              </a:ext>
            </a:extLst>
          </p:cNvPr>
          <p:cNvSpPr/>
          <p:nvPr/>
        </p:nvSpPr>
        <p:spPr>
          <a:xfrm>
            <a:off x="10510887" y="5175315"/>
            <a:ext cx="1602556" cy="819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02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EB3D8-1473-41B2-83C2-91BD903AE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C8D5E-BFD8-4175-B78C-F4B7140969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86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9EDC1-7CF9-463B-86FB-8B943AC7F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ED4A4-84AA-462A-8AFD-4743D1C70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4" y="1121856"/>
            <a:ext cx="7138521" cy="4351338"/>
          </a:xfrm>
        </p:spPr>
        <p:txBody>
          <a:bodyPr/>
          <a:lstStyle/>
          <a:p>
            <a:r>
              <a:rPr lang="en-US" dirty="0"/>
              <a:t>Future revenue shortfalls</a:t>
            </a:r>
          </a:p>
          <a:p>
            <a:pPr lvl="1"/>
            <a:r>
              <a:rPr lang="en-US" dirty="0"/>
              <a:t>Low sales and transient occupancy taxes may increase budget deficit</a:t>
            </a:r>
          </a:p>
          <a:p>
            <a:r>
              <a:rPr lang="en-US" dirty="0"/>
              <a:t>Recovery and aid for small businesses</a:t>
            </a:r>
          </a:p>
          <a:p>
            <a:r>
              <a:rPr lang="en-US" dirty="0"/>
              <a:t>Greater appreciation for outdoor dining and slow streets</a:t>
            </a:r>
          </a:p>
          <a:p>
            <a:r>
              <a:rPr lang="en-US" dirty="0"/>
              <a:t>Impact of telecommuting on land use decisions and settlement patterns</a:t>
            </a:r>
          </a:p>
        </p:txBody>
      </p:sp>
      <p:pic>
        <p:nvPicPr>
          <p:cNvPr id="5" name="Picture 4" descr="A group of people walking on a street with tents and trees&#10;&#10;Description automatically generated with low confidence">
            <a:extLst>
              <a:ext uri="{FF2B5EF4-FFF2-40B4-BE49-F238E27FC236}">
                <a16:creationId xmlns:a16="http://schemas.microsoft.com/office/drawing/2014/main" id="{6762DD87-4586-436D-A9E2-7610E903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25" y="954014"/>
            <a:ext cx="4351339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71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74708-764E-4E65-94F2-B444DC594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Creative 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A348-F891-47D9-8D2A-68DA3929A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3" y="1121855"/>
            <a:ext cx="6478765" cy="5128473"/>
          </a:xfrm>
        </p:spPr>
        <p:txBody>
          <a:bodyPr>
            <a:normAutofit/>
          </a:bodyPr>
          <a:lstStyle/>
          <a:p>
            <a:r>
              <a:rPr lang="en-US" dirty="0"/>
              <a:t>Economic activities where value is based on “imaginative qualities”</a:t>
            </a:r>
          </a:p>
          <a:p>
            <a:pPr lvl="1"/>
            <a:r>
              <a:rPr lang="en-US" dirty="0"/>
              <a:t>Arts, food, entertainment, architecture, media, etc.</a:t>
            </a:r>
          </a:p>
          <a:p>
            <a:r>
              <a:rPr lang="en-US" dirty="0"/>
              <a:t>Ventura’s creative economy is above-average nationally</a:t>
            </a:r>
          </a:p>
          <a:p>
            <a:pPr lvl="1"/>
            <a:r>
              <a:rPr lang="en-US" dirty="0"/>
              <a:t>4,408 “creative jobs” (2019)</a:t>
            </a:r>
          </a:p>
          <a:p>
            <a:pPr lvl="1"/>
            <a:r>
              <a:rPr lang="en-US" dirty="0"/>
              <a:t>$188 million in industry revenue (2019)</a:t>
            </a:r>
          </a:p>
          <a:p>
            <a:r>
              <a:rPr lang="en-US" dirty="0"/>
              <a:t>Strong presence of individual artists shows high growth potential in the creative sector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91B7D23-BE5D-4F9D-9239-EFACF49158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" r="17773"/>
          <a:stretch/>
        </p:blipFill>
        <p:spPr>
          <a:xfrm>
            <a:off x="7084256" y="1121855"/>
            <a:ext cx="4622424" cy="296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30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53822-F83F-4307-A566-1DD0E39CC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Historic and Cultural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6080F-1339-40E7-980F-A412B6F93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4" y="1121855"/>
            <a:ext cx="6501914" cy="4989577"/>
          </a:xfrm>
        </p:spPr>
        <p:txBody>
          <a:bodyPr>
            <a:normAutofit/>
          </a:bodyPr>
          <a:lstStyle/>
          <a:p>
            <a:r>
              <a:rPr lang="en-US" dirty="0"/>
              <a:t>Community desires for historic preservation shaping contours of growth</a:t>
            </a:r>
          </a:p>
          <a:p>
            <a:pPr lvl="1"/>
            <a:r>
              <a:rPr lang="en-US" dirty="0"/>
              <a:t>Nearly one-fifth of survey respondents (19.5 percent) deemed “historic buildings” a key asset to preserve</a:t>
            </a:r>
          </a:p>
          <a:p>
            <a:r>
              <a:rPr lang="en-US" dirty="0"/>
              <a:t>Large inventory of protected historic sites may limit redevelopment potential on certain properties</a:t>
            </a:r>
          </a:p>
          <a:p>
            <a:r>
              <a:rPr lang="en-US" dirty="0"/>
              <a:t>New development will need to occur on suitable infill sites</a:t>
            </a:r>
          </a:p>
        </p:txBody>
      </p:sp>
      <p:pic>
        <p:nvPicPr>
          <p:cNvPr id="5" name="Picture 4" descr="A picture containing outdoor, building, road, sky&#10;&#10;Description automatically generated">
            <a:extLst>
              <a:ext uri="{FF2B5EF4-FFF2-40B4-BE49-F238E27FC236}">
                <a16:creationId xmlns:a16="http://schemas.microsoft.com/office/drawing/2014/main" id="{151B1C16-8469-432B-A14D-CFEF8BC18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61" y="1121855"/>
            <a:ext cx="4663050" cy="3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76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06B1F-5FA5-4CA5-BC18-C4DDCDDCF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541FF-5C96-416B-BF4B-065E1F888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8" indent="-457200" algn="just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Do you think this captures the main drivers of the General Plan and the City in the future? Is anything missing?</a:t>
            </a:r>
          </a:p>
          <a:p>
            <a:pPr marL="457208" indent="-457200" algn="just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What can the City and General Plan do, if anything, to address each of these drivers?</a:t>
            </a:r>
          </a:p>
          <a:p>
            <a:pPr marL="457208" indent="-457200" algn="just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What strategies need to be implanted to address the “plan drivers”?</a:t>
            </a:r>
          </a:p>
        </p:txBody>
      </p:sp>
    </p:spTree>
    <p:extLst>
      <p:ext uri="{BB962C8B-B14F-4D97-AF65-F5344CB8AC3E}">
        <p14:creationId xmlns:p14="http://schemas.microsoft.com/office/powerpoint/2010/main" val="1014512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E5916-DA0E-4A46-894E-A66EC3368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and Demographics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051DA-06FD-4B70-B55E-B021CBBCE6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96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91807-BBB9-457F-9EAE-EBE79948A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Shifts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87F7D-7521-46B4-8DF3-36FFB9C03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4" y="1121855"/>
            <a:ext cx="6244932" cy="4850681"/>
          </a:xfrm>
        </p:spPr>
        <p:txBody>
          <a:bodyPr>
            <a:normAutofit/>
          </a:bodyPr>
          <a:lstStyle/>
          <a:p>
            <a:r>
              <a:rPr lang="en-US" b="1" dirty="0"/>
              <a:t>Aging population</a:t>
            </a:r>
            <a:r>
              <a:rPr lang="en-US" dirty="0"/>
              <a:t>: Share of residents aged 65+ increased from 2000 to 2019</a:t>
            </a:r>
          </a:p>
          <a:p>
            <a:r>
              <a:rPr lang="en-US" b="1" dirty="0"/>
              <a:t>Fewer families with children</a:t>
            </a:r>
            <a:r>
              <a:rPr lang="en-US" dirty="0"/>
              <a:t>: Residents 19 and under declined by 6%</a:t>
            </a:r>
          </a:p>
          <a:p>
            <a:r>
              <a:rPr lang="en-US" b="1" dirty="0"/>
              <a:t>Growing cultural diversity</a:t>
            </a:r>
            <a:r>
              <a:rPr lang="en-US" dirty="0"/>
              <a:t>: Latinx population increased by 19.7 percent and White population decreased by 21.3 percent from 2000 </a:t>
            </a:r>
            <a:r>
              <a:rPr lang="en-US" dirty="0">
                <a:sym typeface="Wingdings" panose="05000000000000000000" pitchFamily="2" charset="2"/>
              </a:rPr>
              <a:t>to </a:t>
            </a:r>
            <a:r>
              <a:rPr lang="en-US" dirty="0"/>
              <a:t>2019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F22F402-B03C-43EF-B160-2FC55E1800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201646"/>
              </p:ext>
            </p:extLst>
          </p:nvPr>
        </p:nvGraphicFramePr>
        <p:xfrm>
          <a:off x="6807200" y="474156"/>
          <a:ext cx="4765964" cy="3162297"/>
        </p:xfrm>
        <a:graphic>
          <a:graphicData uri="http://schemas.openxmlformats.org/drawingml/2006/table">
            <a:tbl>
              <a:tblPr firstRow="1" firstCol="1" bandRow="1"/>
              <a:tblGrid>
                <a:gridCol w="3228051">
                  <a:extLst>
                    <a:ext uri="{9D8B030D-6E8A-4147-A177-3AD203B41FA5}">
                      <a16:colId xmlns:a16="http://schemas.microsoft.com/office/drawing/2014/main" val="2626091491"/>
                    </a:ext>
                  </a:extLst>
                </a:gridCol>
                <a:gridCol w="1537913">
                  <a:extLst>
                    <a:ext uri="{9D8B030D-6E8A-4147-A177-3AD203B41FA5}">
                      <a16:colId xmlns:a16="http://schemas.microsoft.com/office/drawing/2014/main" val="1584003557"/>
                    </a:ext>
                  </a:extLst>
                </a:gridCol>
              </a:tblGrid>
              <a:tr h="4570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Age Group</a:t>
                      </a:r>
                      <a:endParaRPr lang="en-US" sz="16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B2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 Change (2000-2019)</a:t>
                      </a:r>
                      <a:endParaRPr lang="en-US" sz="16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B2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945286"/>
                  </a:ext>
                </a:extLst>
              </a:tr>
              <a:tr h="29220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Under 5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rbel" panose="020B0503020204020204" pitchFamily="34" charset="0"/>
                        </a:rPr>
                        <a:t>-1.2%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6438455"/>
                  </a:ext>
                </a:extLst>
              </a:tr>
              <a:tr h="29220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5-19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rbel" panose="020B0503020204020204" pitchFamily="34" charset="0"/>
                        </a:rPr>
                        <a:t>-4.8%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810722"/>
                  </a:ext>
                </a:extLst>
              </a:tr>
              <a:tr h="29220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20-34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orbel" panose="020B0503020204020204" pitchFamily="34" charset="0"/>
                        </a:rPr>
                        <a:t>2.9%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650175"/>
                  </a:ext>
                </a:extLst>
              </a:tr>
              <a:tr h="29220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35-54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rbel" panose="020B0503020204020204" pitchFamily="34" charset="0"/>
                        </a:rPr>
                        <a:t>-8.9%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1910151"/>
                  </a:ext>
                </a:extLst>
              </a:tr>
              <a:tr h="29220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55-64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orbel" panose="020B0503020204020204" pitchFamily="34" charset="0"/>
                        </a:rPr>
                        <a:t>6.4%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583969"/>
                  </a:ext>
                </a:extLst>
              </a:tr>
              <a:tr h="29220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65-84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orbel" panose="020B0503020204020204" pitchFamily="34" charset="0"/>
                        </a:rPr>
                        <a:t>4.8%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1556105"/>
                  </a:ext>
                </a:extLst>
              </a:tr>
              <a:tr h="29220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85 and Over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orbel" panose="020B0503020204020204" pitchFamily="34" charset="0"/>
                        </a:rPr>
                        <a:t>0.7%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1611452"/>
                  </a:ext>
                </a:extLst>
              </a:tr>
              <a:tr h="143601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50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Source: American Community Survey, 2019</a:t>
                      </a:r>
                      <a:endParaRPr lang="en-US" sz="140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400508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EEDC8CD-719C-467B-AF9B-123579F334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817424"/>
              </p:ext>
            </p:extLst>
          </p:nvPr>
        </p:nvGraphicFramePr>
        <p:xfrm>
          <a:off x="6807200" y="3973011"/>
          <a:ext cx="4765964" cy="1430337"/>
        </p:xfrm>
        <a:graphic>
          <a:graphicData uri="http://schemas.openxmlformats.org/drawingml/2006/table">
            <a:tbl>
              <a:tblPr firstRow="1" firstCol="1" bandRow="1"/>
              <a:tblGrid>
                <a:gridCol w="3251200">
                  <a:extLst>
                    <a:ext uri="{9D8B030D-6E8A-4147-A177-3AD203B41FA5}">
                      <a16:colId xmlns:a16="http://schemas.microsoft.com/office/drawing/2014/main" val="2626091491"/>
                    </a:ext>
                  </a:extLst>
                </a:gridCol>
                <a:gridCol w="1514764">
                  <a:extLst>
                    <a:ext uri="{9D8B030D-6E8A-4147-A177-3AD203B41FA5}">
                      <a16:colId xmlns:a16="http://schemas.microsoft.com/office/drawing/2014/main" val="1584003557"/>
                    </a:ext>
                  </a:extLst>
                </a:gridCol>
              </a:tblGrid>
              <a:tr h="4570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Race/Ethnicity</a:t>
                      </a:r>
                      <a:endParaRPr lang="en-US" sz="16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B2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 Change (2000-2019)</a:t>
                      </a:r>
                      <a:endParaRPr lang="en-US" sz="16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B2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945286"/>
                  </a:ext>
                </a:extLst>
              </a:tr>
              <a:tr h="29220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White/Caucasian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rbel" panose="020B0503020204020204" pitchFamily="34" charset="0"/>
                        </a:rPr>
                        <a:t>-21.3%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6438455"/>
                  </a:ext>
                </a:extLst>
              </a:tr>
              <a:tr h="29220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Hispanic/Latinx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orbel" panose="020B0503020204020204" pitchFamily="34" charset="0"/>
                        </a:rPr>
                        <a:t>+19.7%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810722"/>
                  </a:ext>
                </a:extLst>
              </a:tr>
              <a:tr h="143601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50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Source: American Community Survey, 2019</a:t>
                      </a:r>
                      <a:endParaRPr lang="en-US" sz="140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400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8763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C478C-843D-4B92-976A-8A6260DC3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 Use and Housing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49229-E503-48B9-B73D-39E6C4740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26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RHNA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461963" indent="-461963">
              <a:buSzPct val="150000"/>
            </a:pPr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Jurisdictions must plan for the RHNA. Adequate sites with:</a:t>
            </a:r>
          </a:p>
          <a:p>
            <a:pPr marL="914400" lvl="1" indent="-461963">
              <a:buSzPct val="150000"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Appropriate density and development standards (at least 30 du/ac for lower income RHNA for Ventura)</a:t>
            </a:r>
          </a:p>
          <a:p>
            <a:pPr marL="914400" lvl="1" indent="-461963">
              <a:buSzPct val="150000"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Vacant and underutilized sites with near-term development potential</a:t>
            </a:r>
          </a:p>
          <a:p>
            <a:pPr marL="914400" lvl="1" indent="-461963">
              <a:buSzPct val="150000"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Development process and fees do not constrain housing development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637D2BD-293F-4A76-A835-EF7AD0611F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5231878"/>
              </p:ext>
            </p:extLst>
          </p:nvPr>
        </p:nvGraphicFramePr>
        <p:xfrm>
          <a:off x="256718" y="3514764"/>
          <a:ext cx="11520391" cy="23469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5126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6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3190">
                  <a:extLst>
                    <a:ext uri="{9D8B030D-6E8A-4147-A177-3AD203B41FA5}">
                      <a16:colId xmlns:a16="http://schemas.microsoft.com/office/drawing/2014/main" val="1295956778"/>
                    </a:ext>
                  </a:extLst>
                </a:gridCol>
                <a:gridCol w="1526445">
                  <a:extLst>
                    <a:ext uri="{9D8B030D-6E8A-4147-A177-3AD203B41FA5}">
                      <a16:colId xmlns:a16="http://schemas.microsoft.com/office/drawing/2014/main" val="2029875838"/>
                    </a:ext>
                  </a:extLst>
                </a:gridCol>
                <a:gridCol w="1547793">
                  <a:extLst>
                    <a:ext uri="{9D8B030D-6E8A-4147-A177-3AD203B41FA5}">
                      <a16:colId xmlns:a16="http://schemas.microsoft.com/office/drawing/2014/main" val="2539563037"/>
                    </a:ext>
                  </a:extLst>
                </a:gridCol>
              </a:tblGrid>
              <a:tr h="310423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107357" marR="1073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Ventura City</a:t>
                      </a:r>
                    </a:p>
                  </a:txBody>
                  <a:tcPr marL="107357" marR="1073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County</a:t>
                      </a:r>
                    </a:p>
                  </a:txBody>
                  <a:tcPr marL="107357" marR="1073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959254"/>
                  </a:ext>
                </a:extLst>
              </a:tr>
              <a:tr h="31042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>
                              <a:lumMod val="10000"/>
                            </a:schemeClr>
                          </a:solidFill>
                        </a:rPr>
                        <a:t>Income Group</a:t>
                      </a:r>
                    </a:p>
                  </a:txBody>
                  <a:tcPr marL="107357" marR="1073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>
                              <a:lumMod val="10000"/>
                            </a:schemeClr>
                          </a:solidFill>
                        </a:rPr>
                        <a:t>RHNA</a:t>
                      </a:r>
                    </a:p>
                  </a:txBody>
                  <a:tcPr marL="107357" marR="1073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>
                              <a:lumMod val="10000"/>
                            </a:schemeClr>
                          </a:solidFill>
                        </a:rPr>
                        <a:t>Percent</a:t>
                      </a:r>
                    </a:p>
                  </a:txBody>
                  <a:tcPr marL="107357" marR="10735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>
                              <a:lumMod val="10000"/>
                            </a:schemeClr>
                          </a:solidFill>
                        </a:rPr>
                        <a:t>RHNA</a:t>
                      </a:r>
                    </a:p>
                  </a:txBody>
                  <a:tcPr marL="107357" marR="1073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>
                              <a:lumMod val="10000"/>
                            </a:schemeClr>
                          </a:solidFill>
                        </a:rPr>
                        <a:t>Percent</a:t>
                      </a:r>
                    </a:p>
                  </a:txBody>
                  <a:tcPr marL="107357" marR="10735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42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Very Low Income (50% AMI)</a:t>
                      </a:r>
                    </a:p>
                  </a:txBody>
                  <a:tcPr marL="107357" marR="1073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1,184</a:t>
                      </a:r>
                    </a:p>
                  </a:txBody>
                  <a:tcPr marL="107357" marR="1073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22.4%</a:t>
                      </a:r>
                    </a:p>
                  </a:txBody>
                  <a:tcPr marL="107357" marR="10735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5,759</a:t>
                      </a:r>
                    </a:p>
                  </a:txBody>
                  <a:tcPr marL="107357" marR="1073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23.6%</a:t>
                      </a:r>
                    </a:p>
                  </a:txBody>
                  <a:tcPr marL="107357" marR="10735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42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Low Income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(80% AMI)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L="107357" marR="1073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863</a:t>
                      </a:r>
                    </a:p>
                  </a:txBody>
                  <a:tcPr marL="107357" marR="1073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16.2%</a:t>
                      </a:r>
                    </a:p>
                  </a:txBody>
                  <a:tcPr marL="107357" marR="10735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3,803</a:t>
                      </a:r>
                    </a:p>
                  </a:txBody>
                  <a:tcPr marL="107357" marR="1073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15.6%</a:t>
                      </a:r>
                    </a:p>
                  </a:txBody>
                  <a:tcPr marL="107357" marR="10735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42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Moderate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Income (120% AMI)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L="107357" marR="1073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948</a:t>
                      </a:r>
                    </a:p>
                  </a:txBody>
                  <a:tcPr marL="107357" marR="1073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17.9%</a:t>
                      </a:r>
                    </a:p>
                  </a:txBody>
                  <a:tcPr marL="107357" marR="10735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4,516</a:t>
                      </a:r>
                    </a:p>
                  </a:txBody>
                  <a:tcPr marL="107357" marR="1073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18.5%</a:t>
                      </a:r>
                    </a:p>
                  </a:txBody>
                  <a:tcPr marL="107357" marR="10735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42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Above Moderate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Income (&gt;120% AMI)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L="107357" marR="1073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2,305</a:t>
                      </a:r>
                    </a:p>
                  </a:txBody>
                  <a:tcPr marL="107357" marR="1073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43.5%</a:t>
                      </a:r>
                    </a:p>
                  </a:txBody>
                  <a:tcPr marL="107357" marR="10735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10,318</a:t>
                      </a:r>
                    </a:p>
                  </a:txBody>
                  <a:tcPr marL="107357" marR="1073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42.3%</a:t>
                      </a:r>
                    </a:p>
                  </a:txBody>
                  <a:tcPr marL="107357" marR="10735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42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Total</a:t>
                      </a:r>
                    </a:p>
                  </a:txBody>
                  <a:tcPr marL="107357" marR="1073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</a:rPr>
                        <a:t>5,300</a:t>
                      </a:r>
                    </a:p>
                  </a:txBody>
                  <a:tcPr marL="107357" marR="1073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100.0%</a:t>
                      </a:r>
                    </a:p>
                  </a:txBody>
                  <a:tcPr marL="107357" marR="10735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24,396</a:t>
                      </a:r>
                    </a:p>
                  </a:txBody>
                  <a:tcPr marL="107357" marR="1073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100.0%</a:t>
                      </a:r>
                    </a:p>
                  </a:txBody>
                  <a:tcPr marL="107357" marR="10735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86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30"/>
    </mc:Choice>
    <mc:Fallback xmlns="">
      <p:transition spd="slow" advTm="5803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1CC62-4328-43E2-9CE7-997211ED6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of 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A7DAC-BEF1-41E3-9374-9F3312B1D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6" y="1121856"/>
            <a:ext cx="7237644" cy="48898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Median home sales price ($583,000) is considered unaffordable for a moderate income four-person household</a:t>
            </a:r>
          </a:p>
          <a:p>
            <a:r>
              <a:rPr lang="en-US" dirty="0"/>
              <a:t>Median rental costs have increased roughly 18 percent since 2015</a:t>
            </a:r>
          </a:p>
          <a:p>
            <a:r>
              <a:rPr lang="en-US" dirty="0"/>
              <a:t>Lower income households spend a greater share of income on housing than other groups</a:t>
            </a:r>
          </a:p>
          <a:p>
            <a:pPr lvl="1"/>
            <a:r>
              <a:rPr lang="en-US" dirty="0"/>
              <a:t>60+ percent of households earning less than $35,000 are severely rent burdened</a:t>
            </a:r>
          </a:p>
          <a:p>
            <a:pPr lvl="1"/>
            <a:r>
              <a:rPr lang="en-US" dirty="0"/>
              <a:t>98 percent of mortgage holders earning less than $35,000 are cost burdened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833482D-3B43-4FAF-B4F8-60BEBA5655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738609"/>
              </p:ext>
            </p:extLst>
          </p:nvPr>
        </p:nvGraphicFramePr>
        <p:xfrm>
          <a:off x="7538720" y="1121856"/>
          <a:ext cx="4406894" cy="2497770"/>
        </p:xfrm>
        <a:graphic>
          <a:graphicData uri="http://schemas.openxmlformats.org/drawingml/2006/table">
            <a:tbl>
              <a:tblPr firstRow="1" firstCol="1" bandRow="1"/>
              <a:tblGrid>
                <a:gridCol w="1966061">
                  <a:extLst>
                    <a:ext uri="{9D8B030D-6E8A-4147-A177-3AD203B41FA5}">
                      <a16:colId xmlns:a16="http://schemas.microsoft.com/office/drawing/2014/main" val="2626091491"/>
                    </a:ext>
                  </a:extLst>
                </a:gridCol>
                <a:gridCol w="813611">
                  <a:extLst>
                    <a:ext uri="{9D8B030D-6E8A-4147-A177-3AD203B41FA5}">
                      <a16:colId xmlns:a16="http://schemas.microsoft.com/office/drawing/2014/main" val="1584003557"/>
                    </a:ext>
                  </a:extLst>
                </a:gridCol>
                <a:gridCol w="813611">
                  <a:extLst>
                    <a:ext uri="{9D8B030D-6E8A-4147-A177-3AD203B41FA5}">
                      <a16:colId xmlns:a16="http://schemas.microsoft.com/office/drawing/2014/main" val="1730827795"/>
                    </a:ext>
                  </a:extLst>
                </a:gridCol>
                <a:gridCol w="813611">
                  <a:extLst>
                    <a:ext uri="{9D8B030D-6E8A-4147-A177-3AD203B41FA5}">
                      <a16:colId xmlns:a16="http://schemas.microsoft.com/office/drawing/2014/main" val="2795559338"/>
                    </a:ext>
                  </a:extLst>
                </a:gridCol>
              </a:tblGrid>
              <a:tr h="2932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B2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Dec. 2015</a:t>
                      </a:r>
                      <a:endParaRPr lang="en-US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B2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Dec. 2020</a:t>
                      </a:r>
                      <a:endParaRPr lang="en-US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B2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Change</a:t>
                      </a:r>
                      <a:endParaRPr lang="en-US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B2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945286"/>
                  </a:ext>
                </a:extLst>
              </a:tr>
              <a:tr h="292207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Studio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N/A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$1,525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-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6438455"/>
                  </a:ext>
                </a:extLst>
              </a:tr>
              <a:tr h="292207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1-Bedroom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$1,527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$1,865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22.1%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810722"/>
                  </a:ext>
                </a:extLst>
              </a:tr>
              <a:tr h="292207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2-Bedroom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$1,874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$2,431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29.7%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650175"/>
                  </a:ext>
                </a:extLst>
              </a:tr>
              <a:tr h="292207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3-Bedroom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$2,312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$3,149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36.2%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1910151"/>
                  </a:ext>
                </a:extLst>
              </a:tr>
              <a:tr h="292207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4-Bedroom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$2,695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$3,425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27.1%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583969"/>
                  </a:ext>
                </a:extLst>
              </a:tr>
              <a:tr h="292207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Median Rent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$2,102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$2,479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Corbel" panose="020B0503020204020204" pitchFamily="34" charset="0"/>
                        </a:rPr>
                        <a:t>17.9%</a:t>
                      </a:r>
                    </a:p>
                  </a:txBody>
                  <a:tcPr marL="72073" marR="72073" marT="36036" marB="36036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1556105"/>
                  </a:ext>
                </a:extLst>
              </a:tr>
              <a:tr h="143601">
                <a:tc gridSpan="4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i="1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Source: Zumper.com, January 2021</a:t>
                      </a:r>
                      <a:endParaRPr lang="en-US" sz="120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5B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400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1121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7BFD0-3EF6-4577-819D-CBDA9952F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Protection of Open Space and Natural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ED031-C493-4511-AB59-63160D183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4" y="1121856"/>
            <a:ext cx="5556146" cy="475062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Open space and natural areas are treasured by the community</a:t>
            </a:r>
          </a:p>
          <a:p>
            <a:pPr lvl="1"/>
            <a:r>
              <a:rPr lang="en-US" dirty="0"/>
              <a:t>81.2 percent of survey respondents deemed “access to nature” a special asset that they want to preserve</a:t>
            </a:r>
          </a:p>
          <a:p>
            <a:r>
              <a:rPr lang="en-US" dirty="0"/>
              <a:t>SOAR Initiatives protect open space, limiting potential for expansion beyond the existing City Limits</a:t>
            </a:r>
          </a:p>
          <a:p>
            <a:r>
              <a:rPr lang="en-US" dirty="0"/>
              <a:t>Future growth will likely occur in existing infill areas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F664BCA0-FDE6-4302-97DA-14C57F6FF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250" y="1121856"/>
            <a:ext cx="6305646" cy="48725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7D25D0-DB52-4C09-A3CC-F502635E9905}"/>
              </a:ext>
            </a:extLst>
          </p:cNvPr>
          <p:cNvSpPr/>
          <p:nvPr/>
        </p:nvSpPr>
        <p:spPr>
          <a:xfrm>
            <a:off x="10510887" y="5175315"/>
            <a:ext cx="1602556" cy="819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43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C478C-843D-4B92-976A-8A6260DC3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49229-E503-48B9-B73D-39E6C4740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16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619E"/>
      </a:dk1>
      <a:lt1>
        <a:srgbClr val="FFFFFF"/>
      </a:lt1>
      <a:dk2>
        <a:srgbClr val="05B2BD"/>
      </a:dk2>
      <a:lt2>
        <a:srgbClr val="66C730"/>
      </a:lt2>
      <a:accent1>
        <a:srgbClr val="F26159"/>
      </a:accent1>
      <a:accent2>
        <a:srgbClr val="E0E0E0"/>
      </a:accent2>
      <a:accent3>
        <a:srgbClr val="FFFFFF"/>
      </a:accent3>
      <a:accent4>
        <a:srgbClr val="00619E"/>
      </a:accent4>
      <a:accent5>
        <a:srgbClr val="FFB45A"/>
      </a:accent5>
      <a:accent6>
        <a:srgbClr val="05B2BD"/>
      </a:accent6>
      <a:hlink>
        <a:srgbClr val="F26159"/>
      </a:hlink>
      <a:folHlink>
        <a:srgbClr val="E0E0E0"/>
      </a:folHlink>
    </a:clrScheme>
    <a:fontScheme name="Santa Maria GPU Fonts">
      <a:majorFont>
        <a:latin typeface="Museo Slab 7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MGPU_PPT Template DRAFT" id="{EACE03A5-B29C-499F-82E5-AFFF0CCCA60B}" vid="{617C96AB-30A9-4C5F-934F-D1A74524C3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9334</TotalTime>
  <Words>1361</Words>
  <Application>Microsoft Office PowerPoint</Application>
  <PresentationFormat>Widescreen</PresentationFormat>
  <Paragraphs>231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Cambria</vt:lpstr>
      <vt:lpstr>Corbel</vt:lpstr>
      <vt:lpstr>Courier New</vt:lpstr>
      <vt:lpstr>Futura Condensed PT</vt:lpstr>
      <vt:lpstr>Museo Slab 700</vt:lpstr>
      <vt:lpstr>Open Sans</vt:lpstr>
      <vt:lpstr>Wingdings</vt:lpstr>
      <vt:lpstr>Office Theme</vt:lpstr>
      <vt:lpstr>PowerPoint Presentation</vt:lpstr>
      <vt:lpstr>What are “Plan Drivers”?</vt:lpstr>
      <vt:lpstr>Population and Demographics</vt:lpstr>
      <vt:lpstr>Population Shifts</vt:lpstr>
      <vt:lpstr>Land Use and Housing</vt:lpstr>
      <vt:lpstr>RHNA Requirements</vt:lpstr>
      <vt:lpstr>Cost of Housing</vt:lpstr>
      <vt:lpstr>Protection of Open Space and Natural Areas</vt:lpstr>
      <vt:lpstr>Economic Development</vt:lpstr>
      <vt:lpstr>Changing Retail Environment</vt:lpstr>
      <vt:lpstr>Stagnant Regional Economy</vt:lpstr>
      <vt:lpstr>Fiscal Stability and Public Services</vt:lpstr>
      <vt:lpstr>Mobility</vt:lpstr>
      <vt:lpstr>Focus on Active Transportation</vt:lpstr>
      <vt:lpstr>New Mobility</vt:lpstr>
      <vt:lpstr>Health and Equity</vt:lpstr>
      <vt:lpstr>Equity</vt:lpstr>
      <vt:lpstr>Environmental Justice</vt:lpstr>
      <vt:lpstr>Public Facilities and Services</vt:lpstr>
      <vt:lpstr>Water Supply</vt:lpstr>
      <vt:lpstr>Climate Change and Environment</vt:lpstr>
      <vt:lpstr>Carbon Neutrality</vt:lpstr>
      <vt:lpstr>Climate Change</vt:lpstr>
      <vt:lpstr>Wildfire Hazards</vt:lpstr>
      <vt:lpstr>Other</vt:lpstr>
      <vt:lpstr>COVID-19 Recovery</vt:lpstr>
      <vt:lpstr>Creative Economy</vt:lpstr>
      <vt:lpstr>Historic and Cultural Resources</vt:lpstr>
      <vt:lpstr>Discussion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Aram Kamali</dc:creator>
  <cp:lastModifiedBy>Aram Kamali</cp:lastModifiedBy>
  <cp:revision>243</cp:revision>
  <cp:lastPrinted>2021-02-17T01:08:03Z</cp:lastPrinted>
  <dcterms:created xsi:type="dcterms:W3CDTF">2021-01-27T00:54:41Z</dcterms:created>
  <dcterms:modified xsi:type="dcterms:W3CDTF">2021-04-16T22:41:19Z</dcterms:modified>
</cp:coreProperties>
</file>