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7"/>
  </p:notesMasterIdLst>
  <p:handoutMasterIdLst>
    <p:handoutMasterId r:id="rId88"/>
  </p:handoutMasterIdLst>
  <p:sldIdLst>
    <p:sldId id="102209" r:id="rId5"/>
    <p:sldId id="102223" r:id="rId6"/>
    <p:sldId id="102235" r:id="rId7"/>
    <p:sldId id="2204" r:id="rId8"/>
    <p:sldId id="2287" r:id="rId9"/>
    <p:sldId id="2206" r:id="rId10"/>
    <p:sldId id="101968" r:id="rId11"/>
    <p:sldId id="101911" r:id="rId12"/>
    <p:sldId id="102236" r:id="rId13"/>
    <p:sldId id="101677" r:id="rId14"/>
    <p:sldId id="101841" r:id="rId15"/>
    <p:sldId id="102237" r:id="rId16"/>
    <p:sldId id="101762" r:id="rId17"/>
    <p:sldId id="2276" r:id="rId18"/>
    <p:sldId id="2299" r:id="rId19"/>
    <p:sldId id="101959" r:id="rId20"/>
    <p:sldId id="102262" r:id="rId21"/>
    <p:sldId id="101885" r:id="rId22"/>
    <p:sldId id="101917" r:id="rId23"/>
    <p:sldId id="102246" r:id="rId24"/>
    <p:sldId id="102250" r:id="rId25"/>
    <p:sldId id="102248" r:id="rId26"/>
    <p:sldId id="102249" r:id="rId27"/>
    <p:sldId id="102251" r:id="rId28"/>
    <p:sldId id="102253" r:id="rId29"/>
    <p:sldId id="102252" r:id="rId30"/>
    <p:sldId id="102254" r:id="rId31"/>
    <p:sldId id="101971" r:id="rId32"/>
    <p:sldId id="101605" r:id="rId33"/>
    <p:sldId id="101673" r:id="rId34"/>
    <p:sldId id="101880" r:id="rId35"/>
    <p:sldId id="102125" r:id="rId36"/>
    <p:sldId id="101743" r:id="rId37"/>
    <p:sldId id="101843" r:id="rId38"/>
    <p:sldId id="101844" r:id="rId39"/>
    <p:sldId id="101845" r:id="rId40"/>
    <p:sldId id="101846" r:id="rId41"/>
    <p:sldId id="102238" r:id="rId42"/>
    <p:sldId id="102227" r:id="rId43"/>
    <p:sldId id="102239" r:id="rId44"/>
    <p:sldId id="102216" r:id="rId45"/>
    <p:sldId id="102221" r:id="rId46"/>
    <p:sldId id="102217" r:id="rId47"/>
    <p:sldId id="102214" r:id="rId48"/>
    <p:sldId id="102263" r:id="rId49"/>
    <p:sldId id="101932" r:id="rId50"/>
    <p:sldId id="102218" r:id="rId51"/>
    <p:sldId id="102264" r:id="rId52"/>
    <p:sldId id="102212" r:id="rId53"/>
    <p:sldId id="102265" r:id="rId54"/>
    <p:sldId id="102219" r:id="rId55"/>
    <p:sldId id="102266" r:id="rId56"/>
    <p:sldId id="102222" r:id="rId57"/>
    <p:sldId id="102267" r:id="rId58"/>
    <p:sldId id="102270" r:id="rId59"/>
    <p:sldId id="102215" r:id="rId60"/>
    <p:sldId id="102268" r:id="rId61"/>
    <p:sldId id="102255" r:id="rId62"/>
    <p:sldId id="102256" r:id="rId63"/>
    <p:sldId id="102232" r:id="rId64"/>
    <p:sldId id="102260" r:id="rId65"/>
    <p:sldId id="102240" r:id="rId66"/>
    <p:sldId id="102241" r:id="rId67"/>
    <p:sldId id="102257" r:id="rId68"/>
    <p:sldId id="102258" r:id="rId69"/>
    <p:sldId id="102259" r:id="rId70"/>
    <p:sldId id="102243" r:id="rId71"/>
    <p:sldId id="102279" r:id="rId72"/>
    <p:sldId id="102272" r:id="rId73"/>
    <p:sldId id="102275" r:id="rId74"/>
    <p:sldId id="102274" r:id="rId75"/>
    <p:sldId id="102276" r:id="rId76"/>
    <p:sldId id="102277" r:id="rId77"/>
    <p:sldId id="102278" r:id="rId78"/>
    <p:sldId id="102280" r:id="rId79"/>
    <p:sldId id="102281" r:id="rId80"/>
    <p:sldId id="102282" r:id="rId81"/>
    <p:sldId id="102283" r:id="rId82"/>
    <p:sldId id="102233" r:id="rId83"/>
    <p:sldId id="102261" r:id="rId84"/>
    <p:sldId id="102284" r:id="rId85"/>
    <p:sldId id="102229" r:id="rId86"/>
  </p:sldIdLst>
  <p:sldSz cx="12192000" cy="6858000"/>
  <p:notesSz cx="7010400" cy="92964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orient="horz" pos="3792" userDrawn="1">
          <p15:clr>
            <a:srgbClr val="A4A3A4"/>
          </p15:clr>
        </p15:guide>
        <p15:guide id="3"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BA6636-97EF-0F77-7866-F09C32B7836C}" name="Wenhao Wu" initials="WW" userId="S::wenhao@raimiassociates.com::4601ea4d-2565-4ec0-802a-a5fb94d80eca" providerId="AD"/>
  <p188:author id="{BDF9CE59-1147-EE6A-AABB-F47B45BE2F15}" name="Matt Raimi" initials="MR" userId="S::matt@raimiassociates.com::6675e1c6-d6f0-4a98-b5e1-916daefc6881" providerId="AD"/>
  <p188:author id="{23197366-EF8C-5AFB-9F9C-0CAA4A708EB7}" name="Simran Malhotra" initials="SM" userId="Simran Malhotra" providerId="None"/>
  <p188:author id="{2F8F9096-B584-9DE7-FF44-5DB5EF944337}" name="Lilly Nie" initials="LN" userId="S::lilly@raimiassociates.com::387ffc14-7c0a-4fd9-bb94-46afcdb5a452" providerId="AD"/>
  <p188:author id="{F5F3AED9-0FF8-9CA0-1415-361F7319503B}" name="Michelle Hernandez" initials="MH" userId="S::michelle@raimiassociates.com::5b6932c3-0167-443f-83da-939003d9a8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FF99"/>
    <a:srgbClr val="FFE1BD"/>
    <a:srgbClr val="7B3567"/>
    <a:srgbClr val="9F5FCF"/>
    <a:srgbClr val="7030A0"/>
    <a:srgbClr val="D9D9D9"/>
    <a:srgbClr val="BFBFBF"/>
    <a:srgbClr val="DE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0" autoAdjust="0"/>
    <p:restoredTop sz="95852" autoAdjust="0"/>
  </p:normalViewPr>
  <p:slideViewPr>
    <p:cSldViewPr snapToGrid="0">
      <p:cViewPr varScale="1">
        <p:scale>
          <a:sx n="61" d="100"/>
          <a:sy n="61" d="100"/>
        </p:scale>
        <p:origin x="560" y="52"/>
      </p:cViewPr>
      <p:guideLst>
        <p:guide orient="horz" pos="648"/>
        <p:guide orient="horz" pos="3792"/>
        <p:guide pos="19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14"/>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7BFC0-A18A-405C-AC3B-A7135B20D2BE}"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170D2B99-AC91-4A57-9979-C84CAA74C970}">
      <dgm:prSet phldrT="[Text]" custT="1"/>
      <dgm:spPr/>
      <dgm:t>
        <a:bodyPr/>
        <a:lstStyle/>
        <a:p>
          <a:r>
            <a:rPr lang="en-US" sz="1400" b="1" dirty="0"/>
            <a:t>General Plan</a:t>
          </a:r>
        </a:p>
      </dgm:t>
    </dgm:pt>
    <dgm:pt modelId="{5D5235D5-20A4-4066-87E1-DD6AA93995BD}" type="parTrans" cxnId="{CADDCF6F-12C7-4304-A391-D2E81D64FDEC}">
      <dgm:prSet/>
      <dgm:spPr/>
      <dgm:t>
        <a:bodyPr/>
        <a:lstStyle/>
        <a:p>
          <a:endParaRPr lang="en-US" b="1"/>
        </a:p>
      </dgm:t>
    </dgm:pt>
    <dgm:pt modelId="{304B950F-9276-4088-958F-9119F72A4529}" type="sibTrans" cxnId="{CADDCF6F-12C7-4304-A391-D2E81D64FDEC}">
      <dgm:prSet/>
      <dgm:spPr/>
      <dgm:t>
        <a:bodyPr/>
        <a:lstStyle/>
        <a:p>
          <a:endParaRPr lang="en-US" b="1"/>
        </a:p>
      </dgm:t>
    </dgm:pt>
    <dgm:pt modelId="{A4518A35-A4B1-46D0-8710-0E9B22031E59}">
      <dgm:prSet phldrT="[Text]"/>
      <dgm:spPr/>
      <dgm:t>
        <a:bodyPr/>
        <a:lstStyle/>
        <a:p>
          <a:r>
            <a:rPr lang="en-US" b="1" dirty="0"/>
            <a:t>Sub-Area Plans</a:t>
          </a:r>
        </a:p>
      </dgm:t>
    </dgm:pt>
    <dgm:pt modelId="{6E08623E-F35E-479E-848E-9CC325C39512}" type="parTrans" cxnId="{48483599-11D3-48B9-9890-060FB739BCB1}">
      <dgm:prSet/>
      <dgm:spPr/>
      <dgm:t>
        <a:bodyPr/>
        <a:lstStyle/>
        <a:p>
          <a:endParaRPr lang="en-US" b="1"/>
        </a:p>
      </dgm:t>
    </dgm:pt>
    <dgm:pt modelId="{F9CC9523-8CCA-4C97-AB4C-0260F916B953}" type="sibTrans" cxnId="{48483599-11D3-48B9-9890-060FB739BCB1}">
      <dgm:prSet/>
      <dgm:spPr/>
      <dgm:t>
        <a:bodyPr/>
        <a:lstStyle/>
        <a:p>
          <a:endParaRPr lang="en-US" b="1"/>
        </a:p>
      </dgm:t>
    </dgm:pt>
    <dgm:pt modelId="{CFB95D6E-1CEB-49EA-8953-A9AF23C92F00}">
      <dgm:prSet phldrT="[Text]"/>
      <dgm:spPr/>
      <dgm:t>
        <a:bodyPr/>
        <a:lstStyle/>
        <a:p>
          <a:r>
            <a:rPr lang="en-US" b="1" dirty="0"/>
            <a:t>Functional Plans</a:t>
          </a:r>
        </a:p>
      </dgm:t>
    </dgm:pt>
    <dgm:pt modelId="{79C4A5CE-5DD3-4883-B30F-919AC1988AB6}" type="parTrans" cxnId="{510273C9-71F1-4797-B3AD-741C2922A36C}">
      <dgm:prSet/>
      <dgm:spPr/>
      <dgm:t>
        <a:bodyPr/>
        <a:lstStyle/>
        <a:p>
          <a:endParaRPr lang="en-US" b="1"/>
        </a:p>
      </dgm:t>
    </dgm:pt>
    <dgm:pt modelId="{4856CA84-DB1C-4FE3-96F9-E40CB70D6DF2}" type="sibTrans" cxnId="{510273C9-71F1-4797-B3AD-741C2922A36C}">
      <dgm:prSet/>
      <dgm:spPr/>
      <dgm:t>
        <a:bodyPr/>
        <a:lstStyle/>
        <a:p>
          <a:endParaRPr lang="en-US" b="1"/>
        </a:p>
      </dgm:t>
    </dgm:pt>
    <dgm:pt modelId="{02F87F86-CB2B-4D36-8B84-5D6DE1E3DCD1}">
      <dgm:prSet phldrT="[Text]"/>
      <dgm:spPr/>
      <dgm:t>
        <a:bodyPr/>
        <a:lstStyle/>
        <a:p>
          <a:r>
            <a:rPr lang="en-US" b="1" dirty="0"/>
            <a:t>Specific Plans</a:t>
          </a:r>
        </a:p>
      </dgm:t>
    </dgm:pt>
    <dgm:pt modelId="{49B9835C-C0C2-4FA3-AD5B-0E99F552C51A}" type="parTrans" cxnId="{BC2CF4BA-CA69-48A9-A398-B459144E264B}">
      <dgm:prSet/>
      <dgm:spPr/>
      <dgm:t>
        <a:bodyPr/>
        <a:lstStyle/>
        <a:p>
          <a:endParaRPr lang="en-US" b="1"/>
        </a:p>
      </dgm:t>
    </dgm:pt>
    <dgm:pt modelId="{A0682C0D-BE0E-4B6E-8047-A2E2B2D31A13}" type="sibTrans" cxnId="{BC2CF4BA-CA69-48A9-A398-B459144E264B}">
      <dgm:prSet/>
      <dgm:spPr/>
      <dgm:t>
        <a:bodyPr/>
        <a:lstStyle/>
        <a:p>
          <a:endParaRPr lang="en-US" b="1"/>
        </a:p>
      </dgm:t>
    </dgm:pt>
    <dgm:pt modelId="{A6C6E903-A41F-4ACB-A93B-C3BB95A879B1}">
      <dgm:prSet phldrT="[Text]"/>
      <dgm:spPr/>
      <dgm:t>
        <a:bodyPr/>
        <a:lstStyle/>
        <a:p>
          <a:r>
            <a:rPr lang="en-US" b="1" dirty="0"/>
            <a:t>Community Plans</a:t>
          </a:r>
        </a:p>
      </dgm:t>
    </dgm:pt>
    <dgm:pt modelId="{3EEAD472-B9AC-4850-A69B-668311A55ED4}" type="parTrans" cxnId="{CA56005D-E807-4791-8E2F-E0BF9F616AE0}">
      <dgm:prSet/>
      <dgm:spPr/>
      <dgm:t>
        <a:bodyPr/>
        <a:lstStyle/>
        <a:p>
          <a:endParaRPr lang="en-US" b="1"/>
        </a:p>
      </dgm:t>
    </dgm:pt>
    <dgm:pt modelId="{0D1A1533-8B30-4C36-B181-55ADE001D5A7}" type="sibTrans" cxnId="{CA56005D-E807-4791-8E2F-E0BF9F616AE0}">
      <dgm:prSet/>
      <dgm:spPr/>
      <dgm:t>
        <a:bodyPr/>
        <a:lstStyle/>
        <a:p>
          <a:endParaRPr lang="en-US" b="1"/>
        </a:p>
      </dgm:t>
    </dgm:pt>
    <dgm:pt modelId="{C1BF4552-D89C-4BF2-B850-7881B97F40B0}">
      <dgm:prSet phldrT="[Text]"/>
      <dgm:spPr/>
      <dgm:t>
        <a:bodyPr/>
        <a:lstStyle/>
        <a:p>
          <a:r>
            <a:rPr lang="en-US" b="1" dirty="0"/>
            <a:t>Active Transportation Plan</a:t>
          </a:r>
        </a:p>
      </dgm:t>
    </dgm:pt>
    <dgm:pt modelId="{B6B8340B-D683-411D-860C-56FE35BC2B36}" type="parTrans" cxnId="{649A81C1-7F8F-4AF8-8208-1191BBA01357}">
      <dgm:prSet/>
      <dgm:spPr/>
      <dgm:t>
        <a:bodyPr/>
        <a:lstStyle/>
        <a:p>
          <a:endParaRPr lang="en-US" b="1"/>
        </a:p>
      </dgm:t>
    </dgm:pt>
    <dgm:pt modelId="{E454646A-CB93-4785-A271-4BBE81E1C7A5}" type="sibTrans" cxnId="{649A81C1-7F8F-4AF8-8208-1191BBA01357}">
      <dgm:prSet/>
      <dgm:spPr/>
      <dgm:t>
        <a:bodyPr/>
        <a:lstStyle/>
        <a:p>
          <a:endParaRPr lang="en-US" b="1"/>
        </a:p>
      </dgm:t>
    </dgm:pt>
    <dgm:pt modelId="{13FD7C7E-FC6A-41AA-998A-575C6482AB90}">
      <dgm:prSet phldrT="[Text]"/>
      <dgm:spPr/>
      <dgm:t>
        <a:bodyPr/>
        <a:lstStyle/>
        <a:p>
          <a:r>
            <a:rPr lang="en-US" b="1" dirty="0"/>
            <a:t>Climate Action and Resilience Plan</a:t>
          </a:r>
        </a:p>
      </dgm:t>
    </dgm:pt>
    <dgm:pt modelId="{7546A3FB-7E1E-4C8B-A9CF-D9B7FE7EC114}" type="parTrans" cxnId="{7C86A33F-1233-455A-9397-42EC1151F180}">
      <dgm:prSet/>
      <dgm:spPr/>
      <dgm:t>
        <a:bodyPr/>
        <a:lstStyle/>
        <a:p>
          <a:endParaRPr lang="en-US" b="1"/>
        </a:p>
      </dgm:t>
    </dgm:pt>
    <dgm:pt modelId="{A1687148-2C5E-4192-8503-9D7EF4885DAA}" type="sibTrans" cxnId="{7C86A33F-1233-455A-9397-42EC1151F180}">
      <dgm:prSet/>
      <dgm:spPr/>
      <dgm:t>
        <a:bodyPr/>
        <a:lstStyle/>
        <a:p>
          <a:endParaRPr lang="en-US" b="1"/>
        </a:p>
      </dgm:t>
    </dgm:pt>
    <dgm:pt modelId="{3E9B97FB-A1FC-4E27-B7D5-44D2F251D74C}">
      <dgm:prSet phldrT="[Text]"/>
      <dgm:spPr/>
      <dgm:t>
        <a:bodyPr/>
        <a:lstStyle/>
        <a:p>
          <a:r>
            <a:rPr lang="en-US" b="1" dirty="0"/>
            <a:t>Local Coastal Program</a:t>
          </a:r>
        </a:p>
      </dgm:t>
    </dgm:pt>
    <dgm:pt modelId="{3F3AE1A3-4D62-4275-8D69-E5C49B146845}" type="parTrans" cxnId="{4E752FAA-7EB2-408F-AEAA-2CCE0E821CC5}">
      <dgm:prSet/>
      <dgm:spPr/>
      <dgm:t>
        <a:bodyPr/>
        <a:lstStyle/>
        <a:p>
          <a:endParaRPr lang="en-US" b="1"/>
        </a:p>
      </dgm:t>
    </dgm:pt>
    <dgm:pt modelId="{6D5B617B-BC78-48FC-AC1E-CAEBD9A0A2D2}" type="sibTrans" cxnId="{4E752FAA-7EB2-408F-AEAA-2CCE0E821CC5}">
      <dgm:prSet/>
      <dgm:spPr/>
      <dgm:t>
        <a:bodyPr/>
        <a:lstStyle/>
        <a:p>
          <a:endParaRPr lang="en-US" b="1"/>
        </a:p>
      </dgm:t>
    </dgm:pt>
    <dgm:pt modelId="{4AE2D296-3D79-474D-9927-B89F44E5F008}">
      <dgm:prSet phldrT="[Text]"/>
      <dgm:spPr/>
      <dgm:t>
        <a:bodyPr/>
        <a:lstStyle/>
        <a:p>
          <a:r>
            <a:rPr lang="en-US" b="1" dirty="0"/>
            <a:t>Parks and Rec Master Plan</a:t>
          </a:r>
        </a:p>
      </dgm:t>
    </dgm:pt>
    <dgm:pt modelId="{5CEF95A9-D3D2-429D-9093-E800F0B99A78}" type="parTrans" cxnId="{65315E67-2DA0-4A86-8AA3-5ED5829358AC}">
      <dgm:prSet/>
      <dgm:spPr/>
      <dgm:t>
        <a:bodyPr/>
        <a:lstStyle/>
        <a:p>
          <a:endParaRPr lang="en-US" b="1"/>
        </a:p>
      </dgm:t>
    </dgm:pt>
    <dgm:pt modelId="{B5279751-F806-44AC-B666-8B3C10BB6CFF}" type="sibTrans" cxnId="{65315E67-2DA0-4A86-8AA3-5ED5829358AC}">
      <dgm:prSet/>
      <dgm:spPr/>
      <dgm:t>
        <a:bodyPr/>
        <a:lstStyle/>
        <a:p>
          <a:endParaRPr lang="en-US" b="1"/>
        </a:p>
      </dgm:t>
    </dgm:pt>
    <dgm:pt modelId="{3E6F5346-CC99-40DD-BB2E-EFAB2DABA144}">
      <dgm:prSet phldrT="[Text]"/>
      <dgm:spPr/>
      <dgm:t>
        <a:bodyPr/>
        <a:lstStyle/>
        <a:p>
          <a:r>
            <a:rPr lang="en-US" b="1" dirty="0"/>
            <a:t>Zoning</a:t>
          </a:r>
        </a:p>
      </dgm:t>
    </dgm:pt>
    <dgm:pt modelId="{82F12955-A4DE-4A5B-AE6A-75B51DFA7283}" type="parTrans" cxnId="{B58F0371-61A6-4496-ADEB-3B71BFAC914B}">
      <dgm:prSet/>
      <dgm:spPr/>
      <dgm:t>
        <a:bodyPr/>
        <a:lstStyle/>
        <a:p>
          <a:endParaRPr lang="en-US" b="1"/>
        </a:p>
      </dgm:t>
    </dgm:pt>
    <dgm:pt modelId="{3E1B7E8D-A288-4F19-8E4C-A0270796EE6A}" type="sibTrans" cxnId="{B58F0371-61A6-4496-ADEB-3B71BFAC914B}">
      <dgm:prSet/>
      <dgm:spPr/>
      <dgm:t>
        <a:bodyPr/>
        <a:lstStyle/>
        <a:p>
          <a:endParaRPr lang="en-US" b="1"/>
        </a:p>
      </dgm:t>
    </dgm:pt>
    <dgm:pt modelId="{021BE93E-CBE7-4C93-85A8-98FC539BB3C1}">
      <dgm:prSet phldrT="[Text]"/>
      <dgm:spPr/>
      <dgm:t>
        <a:bodyPr/>
        <a:lstStyle/>
        <a:p>
          <a:r>
            <a:rPr lang="en-US" b="1" dirty="0"/>
            <a:t>Inclusionary Housing Ordinance</a:t>
          </a:r>
        </a:p>
      </dgm:t>
    </dgm:pt>
    <dgm:pt modelId="{3CCCC9AD-8584-409D-B1F1-B8810A5EA596}" type="parTrans" cxnId="{A730E27E-54EC-4EAE-BA7F-825308DDCFBC}">
      <dgm:prSet/>
      <dgm:spPr/>
      <dgm:t>
        <a:bodyPr/>
        <a:lstStyle/>
        <a:p>
          <a:endParaRPr lang="en-US" b="1"/>
        </a:p>
      </dgm:t>
    </dgm:pt>
    <dgm:pt modelId="{B5E8B4D6-C7FA-46C0-8F22-B475583B55B9}" type="sibTrans" cxnId="{A730E27E-54EC-4EAE-BA7F-825308DDCFBC}">
      <dgm:prSet/>
      <dgm:spPr/>
      <dgm:t>
        <a:bodyPr/>
        <a:lstStyle/>
        <a:p>
          <a:endParaRPr lang="en-US" b="1"/>
        </a:p>
      </dgm:t>
    </dgm:pt>
    <dgm:pt modelId="{CF11FEB8-268C-4AA1-8625-46FEB18BF074}" type="pres">
      <dgm:prSet presAssocID="{B3F7BFC0-A18A-405C-AC3B-A7135B20D2BE}" presName="diagram" presStyleCnt="0">
        <dgm:presLayoutVars>
          <dgm:chPref val="1"/>
          <dgm:dir/>
          <dgm:animOne val="branch"/>
          <dgm:animLvl val="lvl"/>
          <dgm:resizeHandles val="exact"/>
        </dgm:presLayoutVars>
      </dgm:prSet>
      <dgm:spPr/>
    </dgm:pt>
    <dgm:pt modelId="{78611AA6-D149-4BA2-911C-A7FDC723903A}" type="pres">
      <dgm:prSet presAssocID="{170D2B99-AC91-4A57-9979-C84CAA74C970}" presName="root1" presStyleCnt="0"/>
      <dgm:spPr/>
    </dgm:pt>
    <dgm:pt modelId="{048F0B92-EBC6-4F4F-A991-75C0637CE09D}" type="pres">
      <dgm:prSet presAssocID="{170D2B99-AC91-4A57-9979-C84CAA74C970}" presName="LevelOneTextNode" presStyleLbl="node0" presStyleIdx="0" presStyleCnt="1">
        <dgm:presLayoutVars>
          <dgm:chPref val="3"/>
        </dgm:presLayoutVars>
      </dgm:prSet>
      <dgm:spPr/>
    </dgm:pt>
    <dgm:pt modelId="{29CC0F99-CC33-4C0D-A1B6-812021DF26D5}" type="pres">
      <dgm:prSet presAssocID="{170D2B99-AC91-4A57-9979-C84CAA74C970}" presName="level2hierChild" presStyleCnt="0"/>
      <dgm:spPr/>
    </dgm:pt>
    <dgm:pt modelId="{E7F8218D-0F72-4073-8D5C-026B2AFC8549}" type="pres">
      <dgm:prSet presAssocID="{6E08623E-F35E-479E-848E-9CC325C39512}" presName="conn2-1" presStyleLbl="parChTrans1D2" presStyleIdx="0" presStyleCnt="3"/>
      <dgm:spPr/>
    </dgm:pt>
    <dgm:pt modelId="{3AA39C7D-57F5-4F18-A595-965243CE47FF}" type="pres">
      <dgm:prSet presAssocID="{6E08623E-F35E-479E-848E-9CC325C39512}" presName="connTx" presStyleLbl="parChTrans1D2" presStyleIdx="0" presStyleCnt="3"/>
      <dgm:spPr/>
    </dgm:pt>
    <dgm:pt modelId="{BC60D8E1-DC9B-445F-9E80-58F45DC1E234}" type="pres">
      <dgm:prSet presAssocID="{A4518A35-A4B1-46D0-8710-0E9B22031E59}" presName="root2" presStyleCnt="0"/>
      <dgm:spPr/>
    </dgm:pt>
    <dgm:pt modelId="{562A1C4B-1F12-447D-B8DB-B41A933E4E3D}" type="pres">
      <dgm:prSet presAssocID="{A4518A35-A4B1-46D0-8710-0E9B22031E59}" presName="LevelTwoTextNode" presStyleLbl="node2" presStyleIdx="0" presStyleCnt="3">
        <dgm:presLayoutVars>
          <dgm:chPref val="3"/>
        </dgm:presLayoutVars>
      </dgm:prSet>
      <dgm:spPr/>
    </dgm:pt>
    <dgm:pt modelId="{41CD4E5F-FAE3-4D49-967F-BACB76DF9983}" type="pres">
      <dgm:prSet presAssocID="{A4518A35-A4B1-46D0-8710-0E9B22031E59}" presName="level3hierChild" presStyleCnt="0"/>
      <dgm:spPr/>
    </dgm:pt>
    <dgm:pt modelId="{BC662757-2546-468E-9AD9-DE87632146B7}" type="pres">
      <dgm:prSet presAssocID="{3F3AE1A3-4D62-4275-8D69-E5C49B146845}" presName="conn2-1" presStyleLbl="parChTrans1D3" presStyleIdx="0" presStyleCnt="7"/>
      <dgm:spPr/>
    </dgm:pt>
    <dgm:pt modelId="{032B1700-0881-4B9C-81E3-6F5E664979F6}" type="pres">
      <dgm:prSet presAssocID="{3F3AE1A3-4D62-4275-8D69-E5C49B146845}" presName="connTx" presStyleLbl="parChTrans1D3" presStyleIdx="0" presStyleCnt="7"/>
      <dgm:spPr/>
    </dgm:pt>
    <dgm:pt modelId="{58512316-8CF1-495C-AD47-C71B4FD8201E}" type="pres">
      <dgm:prSet presAssocID="{3E9B97FB-A1FC-4E27-B7D5-44D2F251D74C}" presName="root2" presStyleCnt="0"/>
      <dgm:spPr/>
    </dgm:pt>
    <dgm:pt modelId="{70299B14-734F-467D-BA2E-C5EF4B3B01A0}" type="pres">
      <dgm:prSet presAssocID="{3E9B97FB-A1FC-4E27-B7D5-44D2F251D74C}" presName="LevelTwoTextNode" presStyleLbl="node3" presStyleIdx="0" presStyleCnt="7" custLinFactNeighborX="1788" custLinFactNeighborY="42909">
        <dgm:presLayoutVars>
          <dgm:chPref val="3"/>
        </dgm:presLayoutVars>
      </dgm:prSet>
      <dgm:spPr/>
    </dgm:pt>
    <dgm:pt modelId="{559FB265-B7E1-433A-AA74-8B47132CCFC9}" type="pres">
      <dgm:prSet presAssocID="{3E9B97FB-A1FC-4E27-B7D5-44D2F251D74C}" presName="level3hierChild" presStyleCnt="0"/>
      <dgm:spPr/>
    </dgm:pt>
    <dgm:pt modelId="{9C6BFEE6-9B98-421E-A8A0-570376F1D393}" type="pres">
      <dgm:prSet presAssocID="{49B9835C-C0C2-4FA3-AD5B-0E99F552C51A}" presName="conn2-1" presStyleLbl="parChTrans1D3" presStyleIdx="1" presStyleCnt="7"/>
      <dgm:spPr/>
    </dgm:pt>
    <dgm:pt modelId="{6DCE55F1-7019-41CC-8CA6-395B831AC9EE}" type="pres">
      <dgm:prSet presAssocID="{49B9835C-C0C2-4FA3-AD5B-0E99F552C51A}" presName="connTx" presStyleLbl="parChTrans1D3" presStyleIdx="1" presStyleCnt="7"/>
      <dgm:spPr/>
    </dgm:pt>
    <dgm:pt modelId="{3EBA6EEB-6889-4095-AD6A-C98692A22D86}" type="pres">
      <dgm:prSet presAssocID="{02F87F86-CB2B-4D36-8B84-5D6DE1E3DCD1}" presName="root2" presStyleCnt="0"/>
      <dgm:spPr/>
    </dgm:pt>
    <dgm:pt modelId="{E5ED42EB-7C78-4A03-A316-207421C38129}" type="pres">
      <dgm:prSet presAssocID="{02F87F86-CB2B-4D36-8B84-5D6DE1E3DCD1}" presName="LevelTwoTextNode" presStyleLbl="node3" presStyleIdx="1" presStyleCnt="7" custLinFactX="14423" custLinFactNeighborX="100000" custLinFactNeighborY="-1">
        <dgm:presLayoutVars>
          <dgm:chPref val="3"/>
        </dgm:presLayoutVars>
      </dgm:prSet>
      <dgm:spPr/>
    </dgm:pt>
    <dgm:pt modelId="{08C1FCE7-5EC1-443C-A043-B5907D1C649A}" type="pres">
      <dgm:prSet presAssocID="{02F87F86-CB2B-4D36-8B84-5D6DE1E3DCD1}" presName="level3hierChild" presStyleCnt="0"/>
      <dgm:spPr/>
    </dgm:pt>
    <dgm:pt modelId="{669A2370-4118-4001-B9ED-7FB009DDF6A2}" type="pres">
      <dgm:prSet presAssocID="{3EEAD472-B9AC-4850-A69B-668311A55ED4}" presName="conn2-1" presStyleLbl="parChTrans1D3" presStyleIdx="2" presStyleCnt="7"/>
      <dgm:spPr/>
    </dgm:pt>
    <dgm:pt modelId="{3034EB3E-E9A7-463E-ACF1-204054740C8B}" type="pres">
      <dgm:prSet presAssocID="{3EEAD472-B9AC-4850-A69B-668311A55ED4}" presName="connTx" presStyleLbl="parChTrans1D3" presStyleIdx="2" presStyleCnt="7"/>
      <dgm:spPr/>
    </dgm:pt>
    <dgm:pt modelId="{D033A2B4-C1D0-4AED-B91E-0145AEC00532}" type="pres">
      <dgm:prSet presAssocID="{A6C6E903-A41F-4ACB-A93B-C3BB95A879B1}" presName="root2" presStyleCnt="0"/>
      <dgm:spPr/>
    </dgm:pt>
    <dgm:pt modelId="{2712942B-FA35-4050-A76E-C33027E6EF9F}" type="pres">
      <dgm:prSet presAssocID="{A6C6E903-A41F-4ACB-A93B-C3BB95A879B1}" presName="LevelTwoTextNode" presStyleLbl="node3" presStyleIdx="2" presStyleCnt="7" custLinFactNeighborX="1788" custLinFactNeighborY="-35760">
        <dgm:presLayoutVars>
          <dgm:chPref val="3"/>
        </dgm:presLayoutVars>
      </dgm:prSet>
      <dgm:spPr/>
    </dgm:pt>
    <dgm:pt modelId="{00177BE5-5F3B-4BC5-BF3C-BAAC7B3C3C08}" type="pres">
      <dgm:prSet presAssocID="{A6C6E903-A41F-4ACB-A93B-C3BB95A879B1}" presName="level3hierChild" presStyleCnt="0"/>
      <dgm:spPr/>
    </dgm:pt>
    <dgm:pt modelId="{ED549526-FA19-49EA-A1B7-38B9A79CBF18}" type="pres">
      <dgm:prSet presAssocID="{82F12955-A4DE-4A5B-AE6A-75B51DFA7283}" presName="conn2-1" presStyleLbl="parChTrans1D2" presStyleIdx="1" presStyleCnt="3"/>
      <dgm:spPr/>
    </dgm:pt>
    <dgm:pt modelId="{61DD084E-1F36-401A-BE64-84DCDCAF15D8}" type="pres">
      <dgm:prSet presAssocID="{82F12955-A4DE-4A5B-AE6A-75B51DFA7283}" presName="connTx" presStyleLbl="parChTrans1D2" presStyleIdx="1" presStyleCnt="3"/>
      <dgm:spPr/>
    </dgm:pt>
    <dgm:pt modelId="{55E9EA55-1580-478A-8E54-08912A4D8BCB}" type="pres">
      <dgm:prSet presAssocID="{3E6F5346-CC99-40DD-BB2E-EFAB2DABA144}" presName="root2" presStyleCnt="0"/>
      <dgm:spPr/>
    </dgm:pt>
    <dgm:pt modelId="{D68B03CD-375C-4E8C-B9B8-0D77B76EBF80}" type="pres">
      <dgm:prSet presAssocID="{3E6F5346-CC99-40DD-BB2E-EFAB2DABA144}" presName="LevelTwoTextNode" presStyleLbl="node2" presStyleIdx="1" presStyleCnt="3" custLinFactNeighborX="-893" custLinFactNeighborY="-583">
        <dgm:presLayoutVars>
          <dgm:chPref val="3"/>
        </dgm:presLayoutVars>
      </dgm:prSet>
      <dgm:spPr/>
    </dgm:pt>
    <dgm:pt modelId="{07A21AD8-5ACC-442D-A32C-A0CF397DA9A7}" type="pres">
      <dgm:prSet presAssocID="{3E6F5346-CC99-40DD-BB2E-EFAB2DABA144}" presName="level3hierChild" presStyleCnt="0"/>
      <dgm:spPr/>
    </dgm:pt>
    <dgm:pt modelId="{3468560E-B2B3-4B6D-AFA5-6C110A047F4D}" type="pres">
      <dgm:prSet presAssocID="{3CCCC9AD-8584-409D-B1F1-B8810A5EA596}" presName="conn2-1" presStyleLbl="parChTrans1D3" presStyleIdx="3" presStyleCnt="7"/>
      <dgm:spPr/>
    </dgm:pt>
    <dgm:pt modelId="{5095CED7-1C62-41DC-A922-32549D08973E}" type="pres">
      <dgm:prSet presAssocID="{3CCCC9AD-8584-409D-B1F1-B8810A5EA596}" presName="connTx" presStyleLbl="parChTrans1D3" presStyleIdx="3" presStyleCnt="7"/>
      <dgm:spPr/>
    </dgm:pt>
    <dgm:pt modelId="{9345E9CF-1FEC-45C2-B0A8-07C63ADCD77C}" type="pres">
      <dgm:prSet presAssocID="{021BE93E-CBE7-4C93-85A8-98FC539BB3C1}" presName="root2" presStyleCnt="0"/>
      <dgm:spPr/>
    </dgm:pt>
    <dgm:pt modelId="{746D5141-B294-49E9-9366-B5EB342DFCC2}" type="pres">
      <dgm:prSet presAssocID="{021BE93E-CBE7-4C93-85A8-98FC539BB3C1}" presName="LevelTwoTextNode" presStyleLbl="node3" presStyleIdx="3" presStyleCnt="7">
        <dgm:presLayoutVars>
          <dgm:chPref val="3"/>
        </dgm:presLayoutVars>
      </dgm:prSet>
      <dgm:spPr/>
    </dgm:pt>
    <dgm:pt modelId="{02611641-DCCC-48E8-A95C-560EE74997E7}" type="pres">
      <dgm:prSet presAssocID="{021BE93E-CBE7-4C93-85A8-98FC539BB3C1}" presName="level3hierChild" presStyleCnt="0"/>
      <dgm:spPr/>
    </dgm:pt>
    <dgm:pt modelId="{5DEA99CA-B4E4-446F-9B13-1D0F2F08A956}" type="pres">
      <dgm:prSet presAssocID="{79C4A5CE-5DD3-4883-B30F-919AC1988AB6}" presName="conn2-1" presStyleLbl="parChTrans1D2" presStyleIdx="2" presStyleCnt="3"/>
      <dgm:spPr/>
    </dgm:pt>
    <dgm:pt modelId="{352ACB8A-287A-4F07-A2CE-1119491FF8BF}" type="pres">
      <dgm:prSet presAssocID="{79C4A5CE-5DD3-4883-B30F-919AC1988AB6}" presName="connTx" presStyleLbl="parChTrans1D2" presStyleIdx="2" presStyleCnt="3"/>
      <dgm:spPr/>
    </dgm:pt>
    <dgm:pt modelId="{FD6AA070-8428-4244-A19A-1A5E898C6602}" type="pres">
      <dgm:prSet presAssocID="{CFB95D6E-1CEB-49EA-8953-A9AF23C92F00}" presName="root2" presStyleCnt="0"/>
      <dgm:spPr/>
    </dgm:pt>
    <dgm:pt modelId="{54BB6C1A-C0A8-4C83-9DFD-C7CD89527204}" type="pres">
      <dgm:prSet presAssocID="{CFB95D6E-1CEB-49EA-8953-A9AF23C92F00}" presName="LevelTwoTextNode" presStyleLbl="node2" presStyleIdx="2" presStyleCnt="3">
        <dgm:presLayoutVars>
          <dgm:chPref val="3"/>
        </dgm:presLayoutVars>
      </dgm:prSet>
      <dgm:spPr/>
    </dgm:pt>
    <dgm:pt modelId="{0913B3AA-F265-4910-BCDA-CCB388D6FF83}" type="pres">
      <dgm:prSet presAssocID="{CFB95D6E-1CEB-49EA-8953-A9AF23C92F00}" presName="level3hierChild" presStyleCnt="0"/>
      <dgm:spPr/>
    </dgm:pt>
    <dgm:pt modelId="{099E29CB-B74E-4495-97D8-BCB9BAA30DF8}" type="pres">
      <dgm:prSet presAssocID="{B6B8340B-D683-411D-860C-56FE35BC2B36}" presName="conn2-1" presStyleLbl="parChTrans1D3" presStyleIdx="4" presStyleCnt="7"/>
      <dgm:spPr/>
    </dgm:pt>
    <dgm:pt modelId="{ADFFA66C-8B2F-45BA-A647-EBD63C82BEE9}" type="pres">
      <dgm:prSet presAssocID="{B6B8340B-D683-411D-860C-56FE35BC2B36}" presName="connTx" presStyleLbl="parChTrans1D3" presStyleIdx="4" presStyleCnt="7"/>
      <dgm:spPr/>
    </dgm:pt>
    <dgm:pt modelId="{EDD4BD33-2E41-4955-8E91-99D7BEE54B49}" type="pres">
      <dgm:prSet presAssocID="{C1BF4552-D89C-4BF2-B850-7881B97F40B0}" presName="root2" presStyleCnt="0"/>
      <dgm:spPr/>
    </dgm:pt>
    <dgm:pt modelId="{83675C65-7F7E-4B35-9AB7-0831C1B21FB9}" type="pres">
      <dgm:prSet presAssocID="{C1BF4552-D89C-4BF2-B850-7881B97F40B0}" presName="LevelTwoTextNode" presStyleLbl="node3" presStyleIdx="4" presStyleCnt="7" custLinFactNeighborX="-894" custLinFactNeighborY="44696">
        <dgm:presLayoutVars>
          <dgm:chPref val="3"/>
        </dgm:presLayoutVars>
      </dgm:prSet>
      <dgm:spPr/>
    </dgm:pt>
    <dgm:pt modelId="{6CB30C59-B98A-4113-82A1-86D573CE739D}" type="pres">
      <dgm:prSet presAssocID="{C1BF4552-D89C-4BF2-B850-7881B97F40B0}" presName="level3hierChild" presStyleCnt="0"/>
      <dgm:spPr/>
    </dgm:pt>
    <dgm:pt modelId="{0705CBCB-E1D9-4862-B741-26ED4CFEB902}" type="pres">
      <dgm:prSet presAssocID="{7546A3FB-7E1E-4C8B-A9CF-D9B7FE7EC114}" presName="conn2-1" presStyleLbl="parChTrans1D3" presStyleIdx="5" presStyleCnt="7"/>
      <dgm:spPr/>
    </dgm:pt>
    <dgm:pt modelId="{E634D00B-0C8D-48B0-B17C-A927B7939042}" type="pres">
      <dgm:prSet presAssocID="{7546A3FB-7E1E-4C8B-A9CF-D9B7FE7EC114}" presName="connTx" presStyleLbl="parChTrans1D3" presStyleIdx="5" presStyleCnt="7"/>
      <dgm:spPr/>
    </dgm:pt>
    <dgm:pt modelId="{020A027D-6E37-46AE-A112-E6552D4BCD58}" type="pres">
      <dgm:prSet presAssocID="{13FD7C7E-FC6A-41AA-998A-575C6482AB90}" presName="root2" presStyleCnt="0"/>
      <dgm:spPr/>
    </dgm:pt>
    <dgm:pt modelId="{B3C2A19E-C485-4214-8A6D-E5398F716B94}" type="pres">
      <dgm:prSet presAssocID="{13FD7C7E-FC6A-41AA-998A-575C6482AB90}" presName="LevelTwoTextNode" presStyleLbl="node3" presStyleIdx="5" presStyleCnt="7" custLinFactX="11741" custLinFactNeighborX="100000" custLinFactNeighborY="0">
        <dgm:presLayoutVars>
          <dgm:chPref val="3"/>
        </dgm:presLayoutVars>
      </dgm:prSet>
      <dgm:spPr/>
    </dgm:pt>
    <dgm:pt modelId="{D4DFE96A-C42C-49F5-BAF5-92CF2CB33C1B}" type="pres">
      <dgm:prSet presAssocID="{13FD7C7E-FC6A-41AA-998A-575C6482AB90}" presName="level3hierChild" presStyleCnt="0"/>
      <dgm:spPr/>
    </dgm:pt>
    <dgm:pt modelId="{5B435552-F566-45AB-A46B-441F21703F22}" type="pres">
      <dgm:prSet presAssocID="{5CEF95A9-D3D2-429D-9093-E800F0B99A78}" presName="conn2-1" presStyleLbl="parChTrans1D3" presStyleIdx="6" presStyleCnt="7"/>
      <dgm:spPr/>
    </dgm:pt>
    <dgm:pt modelId="{4AAF8366-B807-49EF-A37A-8DA63CFBCE4F}" type="pres">
      <dgm:prSet presAssocID="{5CEF95A9-D3D2-429D-9093-E800F0B99A78}" presName="connTx" presStyleLbl="parChTrans1D3" presStyleIdx="6" presStyleCnt="7"/>
      <dgm:spPr/>
    </dgm:pt>
    <dgm:pt modelId="{407512EF-0B4C-42A9-85AD-B5A0893FA73B}" type="pres">
      <dgm:prSet presAssocID="{4AE2D296-3D79-474D-9927-B89F44E5F008}" presName="root2" presStyleCnt="0"/>
      <dgm:spPr/>
    </dgm:pt>
    <dgm:pt modelId="{4FE6A561-0033-4921-8FDB-D6A544606207}" type="pres">
      <dgm:prSet presAssocID="{4AE2D296-3D79-474D-9927-B89F44E5F008}" presName="LevelTwoTextNode" presStyleLbl="node3" presStyleIdx="6" presStyleCnt="7" custLinFactNeighborX="894" custLinFactNeighborY="-41121">
        <dgm:presLayoutVars>
          <dgm:chPref val="3"/>
        </dgm:presLayoutVars>
      </dgm:prSet>
      <dgm:spPr/>
    </dgm:pt>
    <dgm:pt modelId="{B895AA08-A13F-4BB6-A74E-347E2E03381D}" type="pres">
      <dgm:prSet presAssocID="{4AE2D296-3D79-474D-9927-B89F44E5F008}" presName="level3hierChild" presStyleCnt="0"/>
      <dgm:spPr/>
    </dgm:pt>
  </dgm:ptLst>
  <dgm:cxnLst>
    <dgm:cxn modelId="{A2E8C203-4BA3-47E3-9EA2-D9AAC64A693E}" type="presOf" srcId="{4AE2D296-3D79-474D-9927-B89F44E5F008}" destId="{4FE6A561-0033-4921-8FDB-D6A544606207}" srcOrd="0" destOrd="0" presId="urn:microsoft.com/office/officeart/2005/8/layout/hierarchy2"/>
    <dgm:cxn modelId="{EE76FA0B-8AB5-42C8-B822-A94C58FB9335}" type="presOf" srcId="{3E6F5346-CC99-40DD-BB2E-EFAB2DABA144}" destId="{D68B03CD-375C-4E8C-B9B8-0D77B76EBF80}" srcOrd="0" destOrd="0" presId="urn:microsoft.com/office/officeart/2005/8/layout/hierarchy2"/>
    <dgm:cxn modelId="{38DE471C-1A3B-44D8-B5CC-CB678C0BF16E}" type="presOf" srcId="{7546A3FB-7E1E-4C8B-A9CF-D9B7FE7EC114}" destId="{E634D00B-0C8D-48B0-B17C-A927B7939042}" srcOrd="1" destOrd="0" presId="urn:microsoft.com/office/officeart/2005/8/layout/hierarchy2"/>
    <dgm:cxn modelId="{9A26AD1D-8A9C-421A-A59B-2C41FD769FC1}" type="presOf" srcId="{3F3AE1A3-4D62-4275-8D69-E5C49B146845}" destId="{BC662757-2546-468E-9AD9-DE87632146B7}" srcOrd="0" destOrd="0" presId="urn:microsoft.com/office/officeart/2005/8/layout/hierarchy2"/>
    <dgm:cxn modelId="{17107326-563D-4CE6-8655-4928D1F467AC}" type="presOf" srcId="{3F3AE1A3-4D62-4275-8D69-E5C49B146845}" destId="{032B1700-0881-4B9C-81E3-6F5E664979F6}" srcOrd="1" destOrd="0" presId="urn:microsoft.com/office/officeart/2005/8/layout/hierarchy2"/>
    <dgm:cxn modelId="{18ACCE2A-3596-4B40-9F24-90DD5937B952}" type="presOf" srcId="{82F12955-A4DE-4A5B-AE6A-75B51DFA7283}" destId="{61DD084E-1F36-401A-BE64-84DCDCAF15D8}" srcOrd="1" destOrd="0" presId="urn:microsoft.com/office/officeart/2005/8/layout/hierarchy2"/>
    <dgm:cxn modelId="{99A65C2D-3B34-49C9-8399-B1C81C4D4BEA}" type="presOf" srcId="{5CEF95A9-D3D2-429D-9093-E800F0B99A78}" destId="{4AAF8366-B807-49EF-A37A-8DA63CFBCE4F}" srcOrd="1" destOrd="0" presId="urn:microsoft.com/office/officeart/2005/8/layout/hierarchy2"/>
    <dgm:cxn modelId="{1BFEF02D-30DB-4686-9E47-7B1DB2860550}" type="presOf" srcId="{49B9835C-C0C2-4FA3-AD5B-0E99F552C51A}" destId="{6DCE55F1-7019-41CC-8CA6-395B831AC9EE}" srcOrd="1" destOrd="0" presId="urn:microsoft.com/office/officeart/2005/8/layout/hierarchy2"/>
    <dgm:cxn modelId="{06D5F834-461E-4686-A9CD-3638541247B7}" type="presOf" srcId="{B6B8340B-D683-411D-860C-56FE35BC2B36}" destId="{ADFFA66C-8B2F-45BA-A647-EBD63C82BEE9}" srcOrd="1" destOrd="0" presId="urn:microsoft.com/office/officeart/2005/8/layout/hierarchy2"/>
    <dgm:cxn modelId="{0532ED3A-96B1-4D65-8CBF-40245E84A94B}" type="presOf" srcId="{82F12955-A4DE-4A5B-AE6A-75B51DFA7283}" destId="{ED549526-FA19-49EA-A1B7-38B9A79CBF18}" srcOrd="0" destOrd="0" presId="urn:microsoft.com/office/officeart/2005/8/layout/hierarchy2"/>
    <dgm:cxn modelId="{7C86A33F-1233-455A-9397-42EC1151F180}" srcId="{CFB95D6E-1CEB-49EA-8953-A9AF23C92F00}" destId="{13FD7C7E-FC6A-41AA-998A-575C6482AB90}" srcOrd="1" destOrd="0" parTransId="{7546A3FB-7E1E-4C8B-A9CF-D9B7FE7EC114}" sibTransId="{A1687148-2C5E-4192-8503-9D7EF4885DAA}"/>
    <dgm:cxn modelId="{BB07B13F-B4F2-4396-8DC9-FC0DFC4D102E}" type="presOf" srcId="{5CEF95A9-D3D2-429D-9093-E800F0B99A78}" destId="{5B435552-F566-45AB-A46B-441F21703F22}" srcOrd="0" destOrd="0" presId="urn:microsoft.com/office/officeart/2005/8/layout/hierarchy2"/>
    <dgm:cxn modelId="{CA56005D-E807-4791-8E2F-E0BF9F616AE0}" srcId="{A4518A35-A4B1-46D0-8710-0E9B22031E59}" destId="{A6C6E903-A41F-4ACB-A93B-C3BB95A879B1}" srcOrd="2" destOrd="0" parTransId="{3EEAD472-B9AC-4850-A69B-668311A55ED4}" sibTransId="{0D1A1533-8B30-4C36-B181-55ADE001D5A7}"/>
    <dgm:cxn modelId="{65315E67-2DA0-4A86-8AA3-5ED5829358AC}" srcId="{CFB95D6E-1CEB-49EA-8953-A9AF23C92F00}" destId="{4AE2D296-3D79-474D-9927-B89F44E5F008}" srcOrd="2" destOrd="0" parTransId="{5CEF95A9-D3D2-429D-9093-E800F0B99A78}" sibTransId="{B5279751-F806-44AC-B666-8B3C10BB6CFF}"/>
    <dgm:cxn modelId="{D6F94B48-C0C6-4207-AB40-946FE75CDB96}" type="presOf" srcId="{3CCCC9AD-8584-409D-B1F1-B8810A5EA596}" destId="{3468560E-B2B3-4B6D-AFA5-6C110A047F4D}" srcOrd="0" destOrd="0" presId="urn:microsoft.com/office/officeart/2005/8/layout/hierarchy2"/>
    <dgm:cxn modelId="{DAB14C68-7684-4A35-97F8-9A3AB632E520}" type="presOf" srcId="{B6B8340B-D683-411D-860C-56FE35BC2B36}" destId="{099E29CB-B74E-4495-97D8-BCB9BAA30DF8}" srcOrd="0" destOrd="0" presId="urn:microsoft.com/office/officeart/2005/8/layout/hierarchy2"/>
    <dgm:cxn modelId="{CADDCF6F-12C7-4304-A391-D2E81D64FDEC}" srcId="{B3F7BFC0-A18A-405C-AC3B-A7135B20D2BE}" destId="{170D2B99-AC91-4A57-9979-C84CAA74C970}" srcOrd="0" destOrd="0" parTransId="{5D5235D5-20A4-4066-87E1-DD6AA93995BD}" sibTransId="{304B950F-9276-4088-958F-9119F72A4529}"/>
    <dgm:cxn modelId="{B58F0371-61A6-4496-ADEB-3B71BFAC914B}" srcId="{170D2B99-AC91-4A57-9979-C84CAA74C970}" destId="{3E6F5346-CC99-40DD-BB2E-EFAB2DABA144}" srcOrd="1" destOrd="0" parTransId="{82F12955-A4DE-4A5B-AE6A-75B51DFA7283}" sibTransId="{3E1B7E8D-A288-4F19-8E4C-A0270796EE6A}"/>
    <dgm:cxn modelId="{56918C73-AA9A-401E-B80D-0CF1CEE3D06E}" type="presOf" srcId="{A6C6E903-A41F-4ACB-A93B-C3BB95A879B1}" destId="{2712942B-FA35-4050-A76E-C33027E6EF9F}" srcOrd="0" destOrd="0" presId="urn:microsoft.com/office/officeart/2005/8/layout/hierarchy2"/>
    <dgm:cxn modelId="{C3DFBE77-B42D-417C-A47A-599022FF09F8}" type="presOf" srcId="{79C4A5CE-5DD3-4883-B30F-919AC1988AB6}" destId="{5DEA99CA-B4E4-446F-9B13-1D0F2F08A956}" srcOrd="0" destOrd="0" presId="urn:microsoft.com/office/officeart/2005/8/layout/hierarchy2"/>
    <dgm:cxn modelId="{73CA115A-01EA-42C2-9B6A-F90AD90C03B6}" type="presOf" srcId="{021BE93E-CBE7-4C93-85A8-98FC539BB3C1}" destId="{746D5141-B294-49E9-9366-B5EB342DFCC2}" srcOrd="0" destOrd="0" presId="urn:microsoft.com/office/officeart/2005/8/layout/hierarchy2"/>
    <dgm:cxn modelId="{A730E27E-54EC-4EAE-BA7F-825308DDCFBC}" srcId="{3E6F5346-CC99-40DD-BB2E-EFAB2DABA144}" destId="{021BE93E-CBE7-4C93-85A8-98FC539BB3C1}" srcOrd="0" destOrd="0" parTransId="{3CCCC9AD-8584-409D-B1F1-B8810A5EA596}" sibTransId="{B5E8B4D6-C7FA-46C0-8F22-B475583B55B9}"/>
    <dgm:cxn modelId="{A52BF881-ECFB-418C-8713-E8DE71D3935F}" type="presOf" srcId="{3EEAD472-B9AC-4850-A69B-668311A55ED4}" destId="{3034EB3E-E9A7-463E-ACF1-204054740C8B}" srcOrd="1" destOrd="0" presId="urn:microsoft.com/office/officeart/2005/8/layout/hierarchy2"/>
    <dgm:cxn modelId="{573F5F88-B5C0-4D0E-BCF5-B54C215A1C7F}" type="presOf" srcId="{49B9835C-C0C2-4FA3-AD5B-0E99F552C51A}" destId="{9C6BFEE6-9B98-421E-A8A0-570376F1D393}" srcOrd="0" destOrd="0" presId="urn:microsoft.com/office/officeart/2005/8/layout/hierarchy2"/>
    <dgm:cxn modelId="{1609CD8E-57DC-4157-98C6-3EC6199FF9F6}" type="presOf" srcId="{B3F7BFC0-A18A-405C-AC3B-A7135B20D2BE}" destId="{CF11FEB8-268C-4AA1-8625-46FEB18BF074}" srcOrd="0" destOrd="0" presId="urn:microsoft.com/office/officeart/2005/8/layout/hierarchy2"/>
    <dgm:cxn modelId="{48483599-11D3-48B9-9890-060FB739BCB1}" srcId="{170D2B99-AC91-4A57-9979-C84CAA74C970}" destId="{A4518A35-A4B1-46D0-8710-0E9B22031E59}" srcOrd="0" destOrd="0" parTransId="{6E08623E-F35E-479E-848E-9CC325C39512}" sibTransId="{F9CC9523-8CCA-4C97-AB4C-0260F916B953}"/>
    <dgm:cxn modelId="{C7A510A0-65FF-470C-96A5-4173C47BDE32}" type="presOf" srcId="{3CCCC9AD-8584-409D-B1F1-B8810A5EA596}" destId="{5095CED7-1C62-41DC-A922-32549D08973E}" srcOrd="1" destOrd="0" presId="urn:microsoft.com/office/officeart/2005/8/layout/hierarchy2"/>
    <dgm:cxn modelId="{E7AEF2A2-0F54-4462-BA97-AC6CF5F0AA97}" type="presOf" srcId="{A4518A35-A4B1-46D0-8710-0E9B22031E59}" destId="{562A1C4B-1F12-447D-B8DB-B41A933E4E3D}" srcOrd="0" destOrd="0" presId="urn:microsoft.com/office/officeart/2005/8/layout/hierarchy2"/>
    <dgm:cxn modelId="{E3E8D1A3-A12C-42AA-900F-3D7C2DAE859D}" type="presOf" srcId="{6E08623E-F35E-479E-848E-9CC325C39512}" destId="{E7F8218D-0F72-4073-8D5C-026B2AFC8549}" srcOrd="0" destOrd="0" presId="urn:microsoft.com/office/officeart/2005/8/layout/hierarchy2"/>
    <dgm:cxn modelId="{3140ACA9-3257-4A9A-AE19-24E9D10C70BC}" type="presOf" srcId="{C1BF4552-D89C-4BF2-B850-7881B97F40B0}" destId="{83675C65-7F7E-4B35-9AB7-0831C1B21FB9}" srcOrd="0" destOrd="0" presId="urn:microsoft.com/office/officeart/2005/8/layout/hierarchy2"/>
    <dgm:cxn modelId="{4E752FAA-7EB2-408F-AEAA-2CCE0E821CC5}" srcId="{A4518A35-A4B1-46D0-8710-0E9B22031E59}" destId="{3E9B97FB-A1FC-4E27-B7D5-44D2F251D74C}" srcOrd="0" destOrd="0" parTransId="{3F3AE1A3-4D62-4275-8D69-E5C49B146845}" sibTransId="{6D5B617B-BC78-48FC-AC1E-CAEBD9A0A2D2}"/>
    <dgm:cxn modelId="{42BE31AB-D4CD-40D5-9E3D-50709A8E4EF7}" type="presOf" srcId="{7546A3FB-7E1E-4C8B-A9CF-D9B7FE7EC114}" destId="{0705CBCB-E1D9-4862-B741-26ED4CFEB902}" srcOrd="0" destOrd="0" presId="urn:microsoft.com/office/officeart/2005/8/layout/hierarchy2"/>
    <dgm:cxn modelId="{B9E086AD-334A-406D-81FE-ABF6E0D57FB4}" type="presOf" srcId="{02F87F86-CB2B-4D36-8B84-5D6DE1E3DCD1}" destId="{E5ED42EB-7C78-4A03-A316-207421C38129}" srcOrd="0" destOrd="0" presId="urn:microsoft.com/office/officeart/2005/8/layout/hierarchy2"/>
    <dgm:cxn modelId="{BC2CF4BA-CA69-48A9-A398-B459144E264B}" srcId="{A4518A35-A4B1-46D0-8710-0E9B22031E59}" destId="{02F87F86-CB2B-4D36-8B84-5D6DE1E3DCD1}" srcOrd="1" destOrd="0" parTransId="{49B9835C-C0C2-4FA3-AD5B-0E99F552C51A}" sibTransId="{A0682C0D-BE0E-4B6E-8047-A2E2B2D31A13}"/>
    <dgm:cxn modelId="{649A81C1-7F8F-4AF8-8208-1191BBA01357}" srcId="{CFB95D6E-1CEB-49EA-8953-A9AF23C92F00}" destId="{C1BF4552-D89C-4BF2-B850-7881B97F40B0}" srcOrd="0" destOrd="0" parTransId="{B6B8340B-D683-411D-860C-56FE35BC2B36}" sibTransId="{E454646A-CB93-4785-A271-4BBE81E1C7A5}"/>
    <dgm:cxn modelId="{510273C9-71F1-4797-B3AD-741C2922A36C}" srcId="{170D2B99-AC91-4A57-9979-C84CAA74C970}" destId="{CFB95D6E-1CEB-49EA-8953-A9AF23C92F00}" srcOrd="2" destOrd="0" parTransId="{79C4A5CE-5DD3-4883-B30F-919AC1988AB6}" sibTransId="{4856CA84-DB1C-4FE3-96F9-E40CB70D6DF2}"/>
    <dgm:cxn modelId="{D05A59D7-38F3-44C7-B7FD-A6708EB2E981}" type="presOf" srcId="{6E08623E-F35E-479E-848E-9CC325C39512}" destId="{3AA39C7D-57F5-4F18-A595-965243CE47FF}" srcOrd="1" destOrd="0" presId="urn:microsoft.com/office/officeart/2005/8/layout/hierarchy2"/>
    <dgm:cxn modelId="{FB8EBFD9-660A-43B9-BBD6-CFE001E7F77E}" type="presOf" srcId="{3EEAD472-B9AC-4850-A69B-668311A55ED4}" destId="{669A2370-4118-4001-B9ED-7FB009DDF6A2}" srcOrd="0" destOrd="0" presId="urn:microsoft.com/office/officeart/2005/8/layout/hierarchy2"/>
    <dgm:cxn modelId="{8B5BD8D9-C80B-4919-A4E7-D285FDD490BB}" type="presOf" srcId="{3E9B97FB-A1FC-4E27-B7D5-44D2F251D74C}" destId="{70299B14-734F-467D-BA2E-C5EF4B3B01A0}" srcOrd="0" destOrd="0" presId="urn:microsoft.com/office/officeart/2005/8/layout/hierarchy2"/>
    <dgm:cxn modelId="{5FD493DC-DDB8-4BBD-BA54-A194DFD7DD31}" type="presOf" srcId="{13FD7C7E-FC6A-41AA-998A-575C6482AB90}" destId="{B3C2A19E-C485-4214-8A6D-E5398F716B94}" srcOrd="0" destOrd="0" presId="urn:microsoft.com/office/officeart/2005/8/layout/hierarchy2"/>
    <dgm:cxn modelId="{9E055AE6-00DD-47D2-B829-95A9D6BAE7B7}" type="presOf" srcId="{170D2B99-AC91-4A57-9979-C84CAA74C970}" destId="{048F0B92-EBC6-4F4F-A991-75C0637CE09D}" srcOrd="0" destOrd="0" presId="urn:microsoft.com/office/officeart/2005/8/layout/hierarchy2"/>
    <dgm:cxn modelId="{182DC3F0-4041-42F3-811E-2D3D59F5379A}" type="presOf" srcId="{CFB95D6E-1CEB-49EA-8953-A9AF23C92F00}" destId="{54BB6C1A-C0A8-4C83-9DFD-C7CD89527204}" srcOrd="0" destOrd="0" presId="urn:microsoft.com/office/officeart/2005/8/layout/hierarchy2"/>
    <dgm:cxn modelId="{CA6EE5F0-E46B-49AC-A9DC-BD209DCEC2DE}" type="presOf" srcId="{79C4A5CE-5DD3-4883-B30F-919AC1988AB6}" destId="{352ACB8A-287A-4F07-A2CE-1119491FF8BF}" srcOrd="1" destOrd="0" presId="urn:microsoft.com/office/officeart/2005/8/layout/hierarchy2"/>
    <dgm:cxn modelId="{07F63C84-F5EC-4B09-A9CA-FDF7EFF19086}" type="presParOf" srcId="{CF11FEB8-268C-4AA1-8625-46FEB18BF074}" destId="{78611AA6-D149-4BA2-911C-A7FDC723903A}" srcOrd="0" destOrd="0" presId="urn:microsoft.com/office/officeart/2005/8/layout/hierarchy2"/>
    <dgm:cxn modelId="{8261D872-5293-47F3-8FCD-7DB9AC2EC50C}" type="presParOf" srcId="{78611AA6-D149-4BA2-911C-A7FDC723903A}" destId="{048F0B92-EBC6-4F4F-A991-75C0637CE09D}" srcOrd="0" destOrd="0" presId="urn:microsoft.com/office/officeart/2005/8/layout/hierarchy2"/>
    <dgm:cxn modelId="{D601F278-6F29-40D5-932D-CBA0BE547DD8}" type="presParOf" srcId="{78611AA6-D149-4BA2-911C-A7FDC723903A}" destId="{29CC0F99-CC33-4C0D-A1B6-812021DF26D5}" srcOrd="1" destOrd="0" presId="urn:microsoft.com/office/officeart/2005/8/layout/hierarchy2"/>
    <dgm:cxn modelId="{E2BB1281-08FF-4E37-84D6-602F1BBD500C}" type="presParOf" srcId="{29CC0F99-CC33-4C0D-A1B6-812021DF26D5}" destId="{E7F8218D-0F72-4073-8D5C-026B2AFC8549}" srcOrd="0" destOrd="0" presId="urn:microsoft.com/office/officeart/2005/8/layout/hierarchy2"/>
    <dgm:cxn modelId="{5968B382-B00B-42D6-BF9A-E7D23A7C612D}" type="presParOf" srcId="{E7F8218D-0F72-4073-8D5C-026B2AFC8549}" destId="{3AA39C7D-57F5-4F18-A595-965243CE47FF}" srcOrd="0" destOrd="0" presId="urn:microsoft.com/office/officeart/2005/8/layout/hierarchy2"/>
    <dgm:cxn modelId="{04944A70-5FEE-4A7F-901B-9C3B51106C43}" type="presParOf" srcId="{29CC0F99-CC33-4C0D-A1B6-812021DF26D5}" destId="{BC60D8E1-DC9B-445F-9E80-58F45DC1E234}" srcOrd="1" destOrd="0" presId="urn:microsoft.com/office/officeart/2005/8/layout/hierarchy2"/>
    <dgm:cxn modelId="{F7FDD611-0171-4670-9A69-92CEE28097E8}" type="presParOf" srcId="{BC60D8E1-DC9B-445F-9E80-58F45DC1E234}" destId="{562A1C4B-1F12-447D-B8DB-B41A933E4E3D}" srcOrd="0" destOrd="0" presId="urn:microsoft.com/office/officeart/2005/8/layout/hierarchy2"/>
    <dgm:cxn modelId="{C3CE3C33-E44C-4715-AF97-D01F0C6B3A67}" type="presParOf" srcId="{BC60D8E1-DC9B-445F-9E80-58F45DC1E234}" destId="{41CD4E5F-FAE3-4D49-967F-BACB76DF9983}" srcOrd="1" destOrd="0" presId="urn:microsoft.com/office/officeart/2005/8/layout/hierarchy2"/>
    <dgm:cxn modelId="{75C0E689-08DC-4BA4-A936-7CCD2777F2FB}" type="presParOf" srcId="{41CD4E5F-FAE3-4D49-967F-BACB76DF9983}" destId="{BC662757-2546-468E-9AD9-DE87632146B7}" srcOrd="0" destOrd="0" presId="urn:microsoft.com/office/officeart/2005/8/layout/hierarchy2"/>
    <dgm:cxn modelId="{3FF2A61D-E0E3-4A0A-8B98-E067A26A26E5}" type="presParOf" srcId="{BC662757-2546-468E-9AD9-DE87632146B7}" destId="{032B1700-0881-4B9C-81E3-6F5E664979F6}" srcOrd="0" destOrd="0" presId="urn:microsoft.com/office/officeart/2005/8/layout/hierarchy2"/>
    <dgm:cxn modelId="{751CC1E7-D56F-4915-87EC-07BB2634CDCC}" type="presParOf" srcId="{41CD4E5F-FAE3-4D49-967F-BACB76DF9983}" destId="{58512316-8CF1-495C-AD47-C71B4FD8201E}" srcOrd="1" destOrd="0" presId="urn:microsoft.com/office/officeart/2005/8/layout/hierarchy2"/>
    <dgm:cxn modelId="{726110C7-E5D4-4714-B8AD-A0A9B2C592F4}" type="presParOf" srcId="{58512316-8CF1-495C-AD47-C71B4FD8201E}" destId="{70299B14-734F-467D-BA2E-C5EF4B3B01A0}" srcOrd="0" destOrd="0" presId="urn:microsoft.com/office/officeart/2005/8/layout/hierarchy2"/>
    <dgm:cxn modelId="{5C632C8C-5AB6-42BE-9FF9-16D7BF3A79D5}" type="presParOf" srcId="{58512316-8CF1-495C-AD47-C71B4FD8201E}" destId="{559FB265-B7E1-433A-AA74-8B47132CCFC9}" srcOrd="1" destOrd="0" presId="urn:microsoft.com/office/officeart/2005/8/layout/hierarchy2"/>
    <dgm:cxn modelId="{573977D1-ECB9-467A-BC62-B3E401B07948}" type="presParOf" srcId="{41CD4E5F-FAE3-4D49-967F-BACB76DF9983}" destId="{9C6BFEE6-9B98-421E-A8A0-570376F1D393}" srcOrd="2" destOrd="0" presId="urn:microsoft.com/office/officeart/2005/8/layout/hierarchy2"/>
    <dgm:cxn modelId="{222BF9C1-B8EA-47AD-94D2-F3BA08325652}" type="presParOf" srcId="{9C6BFEE6-9B98-421E-A8A0-570376F1D393}" destId="{6DCE55F1-7019-41CC-8CA6-395B831AC9EE}" srcOrd="0" destOrd="0" presId="urn:microsoft.com/office/officeart/2005/8/layout/hierarchy2"/>
    <dgm:cxn modelId="{8CD61E59-37C3-401D-B9D0-BA5953E53B65}" type="presParOf" srcId="{41CD4E5F-FAE3-4D49-967F-BACB76DF9983}" destId="{3EBA6EEB-6889-4095-AD6A-C98692A22D86}" srcOrd="3" destOrd="0" presId="urn:microsoft.com/office/officeart/2005/8/layout/hierarchy2"/>
    <dgm:cxn modelId="{D414E18B-589D-4D24-A658-095EE3147343}" type="presParOf" srcId="{3EBA6EEB-6889-4095-AD6A-C98692A22D86}" destId="{E5ED42EB-7C78-4A03-A316-207421C38129}" srcOrd="0" destOrd="0" presId="urn:microsoft.com/office/officeart/2005/8/layout/hierarchy2"/>
    <dgm:cxn modelId="{408F032A-3C20-45D1-8343-DF3F27993260}" type="presParOf" srcId="{3EBA6EEB-6889-4095-AD6A-C98692A22D86}" destId="{08C1FCE7-5EC1-443C-A043-B5907D1C649A}" srcOrd="1" destOrd="0" presId="urn:microsoft.com/office/officeart/2005/8/layout/hierarchy2"/>
    <dgm:cxn modelId="{40538885-B0F7-490E-B227-77634E6D1B27}" type="presParOf" srcId="{41CD4E5F-FAE3-4D49-967F-BACB76DF9983}" destId="{669A2370-4118-4001-B9ED-7FB009DDF6A2}" srcOrd="4" destOrd="0" presId="urn:microsoft.com/office/officeart/2005/8/layout/hierarchy2"/>
    <dgm:cxn modelId="{A0C9789C-7D08-48AD-9125-103D7B871C68}" type="presParOf" srcId="{669A2370-4118-4001-B9ED-7FB009DDF6A2}" destId="{3034EB3E-E9A7-463E-ACF1-204054740C8B}" srcOrd="0" destOrd="0" presId="urn:microsoft.com/office/officeart/2005/8/layout/hierarchy2"/>
    <dgm:cxn modelId="{CF61FEF3-84B8-484A-82F9-5691FAA88E04}" type="presParOf" srcId="{41CD4E5F-FAE3-4D49-967F-BACB76DF9983}" destId="{D033A2B4-C1D0-4AED-B91E-0145AEC00532}" srcOrd="5" destOrd="0" presId="urn:microsoft.com/office/officeart/2005/8/layout/hierarchy2"/>
    <dgm:cxn modelId="{7F38EE75-8362-4D24-A577-466920C8AFB4}" type="presParOf" srcId="{D033A2B4-C1D0-4AED-B91E-0145AEC00532}" destId="{2712942B-FA35-4050-A76E-C33027E6EF9F}" srcOrd="0" destOrd="0" presId="urn:microsoft.com/office/officeart/2005/8/layout/hierarchy2"/>
    <dgm:cxn modelId="{499C298C-4CE6-48F3-8D2D-67395372DA70}" type="presParOf" srcId="{D033A2B4-C1D0-4AED-B91E-0145AEC00532}" destId="{00177BE5-5F3B-4BC5-BF3C-BAAC7B3C3C08}" srcOrd="1" destOrd="0" presId="urn:microsoft.com/office/officeart/2005/8/layout/hierarchy2"/>
    <dgm:cxn modelId="{18BD8B02-F41E-43F9-B2DF-2DAB60930D2F}" type="presParOf" srcId="{29CC0F99-CC33-4C0D-A1B6-812021DF26D5}" destId="{ED549526-FA19-49EA-A1B7-38B9A79CBF18}" srcOrd="2" destOrd="0" presId="urn:microsoft.com/office/officeart/2005/8/layout/hierarchy2"/>
    <dgm:cxn modelId="{8A7DA219-A7C6-4ACE-9166-BB55F9233B19}" type="presParOf" srcId="{ED549526-FA19-49EA-A1B7-38B9A79CBF18}" destId="{61DD084E-1F36-401A-BE64-84DCDCAF15D8}" srcOrd="0" destOrd="0" presId="urn:microsoft.com/office/officeart/2005/8/layout/hierarchy2"/>
    <dgm:cxn modelId="{F009A23D-AE1E-4A24-9EA2-B2759CEAF752}" type="presParOf" srcId="{29CC0F99-CC33-4C0D-A1B6-812021DF26D5}" destId="{55E9EA55-1580-478A-8E54-08912A4D8BCB}" srcOrd="3" destOrd="0" presId="urn:microsoft.com/office/officeart/2005/8/layout/hierarchy2"/>
    <dgm:cxn modelId="{7C159096-3D43-4B06-9968-14AC7D4AA522}" type="presParOf" srcId="{55E9EA55-1580-478A-8E54-08912A4D8BCB}" destId="{D68B03CD-375C-4E8C-B9B8-0D77B76EBF80}" srcOrd="0" destOrd="0" presId="urn:microsoft.com/office/officeart/2005/8/layout/hierarchy2"/>
    <dgm:cxn modelId="{6337D971-2530-46B5-9B22-9C0D6BE515F4}" type="presParOf" srcId="{55E9EA55-1580-478A-8E54-08912A4D8BCB}" destId="{07A21AD8-5ACC-442D-A32C-A0CF397DA9A7}" srcOrd="1" destOrd="0" presId="urn:microsoft.com/office/officeart/2005/8/layout/hierarchy2"/>
    <dgm:cxn modelId="{33DE3251-A771-427C-B844-8F4F13EC3FD0}" type="presParOf" srcId="{07A21AD8-5ACC-442D-A32C-A0CF397DA9A7}" destId="{3468560E-B2B3-4B6D-AFA5-6C110A047F4D}" srcOrd="0" destOrd="0" presId="urn:microsoft.com/office/officeart/2005/8/layout/hierarchy2"/>
    <dgm:cxn modelId="{758DED5B-0562-4EA0-872C-21EE72455EC4}" type="presParOf" srcId="{3468560E-B2B3-4B6D-AFA5-6C110A047F4D}" destId="{5095CED7-1C62-41DC-A922-32549D08973E}" srcOrd="0" destOrd="0" presId="urn:microsoft.com/office/officeart/2005/8/layout/hierarchy2"/>
    <dgm:cxn modelId="{D9093A6B-9C53-41DF-A0E9-AF99710D2FC5}" type="presParOf" srcId="{07A21AD8-5ACC-442D-A32C-A0CF397DA9A7}" destId="{9345E9CF-1FEC-45C2-B0A8-07C63ADCD77C}" srcOrd="1" destOrd="0" presId="urn:microsoft.com/office/officeart/2005/8/layout/hierarchy2"/>
    <dgm:cxn modelId="{4EB98094-5997-46DC-AB66-27238DD0026E}" type="presParOf" srcId="{9345E9CF-1FEC-45C2-B0A8-07C63ADCD77C}" destId="{746D5141-B294-49E9-9366-B5EB342DFCC2}" srcOrd="0" destOrd="0" presId="urn:microsoft.com/office/officeart/2005/8/layout/hierarchy2"/>
    <dgm:cxn modelId="{EC7B1D45-843F-4037-A6BC-EA560A76E113}" type="presParOf" srcId="{9345E9CF-1FEC-45C2-B0A8-07C63ADCD77C}" destId="{02611641-DCCC-48E8-A95C-560EE74997E7}" srcOrd="1" destOrd="0" presId="urn:microsoft.com/office/officeart/2005/8/layout/hierarchy2"/>
    <dgm:cxn modelId="{F4AA2101-9B06-4495-A94B-863EE15DC2DF}" type="presParOf" srcId="{29CC0F99-CC33-4C0D-A1B6-812021DF26D5}" destId="{5DEA99CA-B4E4-446F-9B13-1D0F2F08A956}" srcOrd="4" destOrd="0" presId="urn:microsoft.com/office/officeart/2005/8/layout/hierarchy2"/>
    <dgm:cxn modelId="{938F3F4B-040D-4C3B-9B01-30C6A02383C4}" type="presParOf" srcId="{5DEA99CA-B4E4-446F-9B13-1D0F2F08A956}" destId="{352ACB8A-287A-4F07-A2CE-1119491FF8BF}" srcOrd="0" destOrd="0" presId="urn:microsoft.com/office/officeart/2005/8/layout/hierarchy2"/>
    <dgm:cxn modelId="{D23F71B6-EBDE-45B6-A13B-87BA194045E6}" type="presParOf" srcId="{29CC0F99-CC33-4C0D-A1B6-812021DF26D5}" destId="{FD6AA070-8428-4244-A19A-1A5E898C6602}" srcOrd="5" destOrd="0" presId="urn:microsoft.com/office/officeart/2005/8/layout/hierarchy2"/>
    <dgm:cxn modelId="{9F0E81AD-9AE7-4D41-A67A-90FAFDB2F5B9}" type="presParOf" srcId="{FD6AA070-8428-4244-A19A-1A5E898C6602}" destId="{54BB6C1A-C0A8-4C83-9DFD-C7CD89527204}" srcOrd="0" destOrd="0" presId="urn:microsoft.com/office/officeart/2005/8/layout/hierarchy2"/>
    <dgm:cxn modelId="{CCBFA189-55AD-4D67-AD11-FD8DC9C314E3}" type="presParOf" srcId="{FD6AA070-8428-4244-A19A-1A5E898C6602}" destId="{0913B3AA-F265-4910-BCDA-CCB388D6FF83}" srcOrd="1" destOrd="0" presId="urn:microsoft.com/office/officeart/2005/8/layout/hierarchy2"/>
    <dgm:cxn modelId="{C3FF1DA9-97DC-4E4A-AA23-353E3934C91B}" type="presParOf" srcId="{0913B3AA-F265-4910-BCDA-CCB388D6FF83}" destId="{099E29CB-B74E-4495-97D8-BCB9BAA30DF8}" srcOrd="0" destOrd="0" presId="urn:microsoft.com/office/officeart/2005/8/layout/hierarchy2"/>
    <dgm:cxn modelId="{826B714A-673C-478C-ADB1-79F1CEC3C664}" type="presParOf" srcId="{099E29CB-B74E-4495-97D8-BCB9BAA30DF8}" destId="{ADFFA66C-8B2F-45BA-A647-EBD63C82BEE9}" srcOrd="0" destOrd="0" presId="urn:microsoft.com/office/officeart/2005/8/layout/hierarchy2"/>
    <dgm:cxn modelId="{3307F637-CE2E-4686-BB17-2A580A32FE19}" type="presParOf" srcId="{0913B3AA-F265-4910-BCDA-CCB388D6FF83}" destId="{EDD4BD33-2E41-4955-8E91-99D7BEE54B49}" srcOrd="1" destOrd="0" presId="urn:microsoft.com/office/officeart/2005/8/layout/hierarchy2"/>
    <dgm:cxn modelId="{10188E2A-EB11-4073-A217-36C1D139A388}" type="presParOf" srcId="{EDD4BD33-2E41-4955-8E91-99D7BEE54B49}" destId="{83675C65-7F7E-4B35-9AB7-0831C1B21FB9}" srcOrd="0" destOrd="0" presId="urn:microsoft.com/office/officeart/2005/8/layout/hierarchy2"/>
    <dgm:cxn modelId="{07E7B2D8-07E0-48E3-B922-1FC1A3D02BCE}" type="presParOf" srcId="{EDD4BD33-2E41-4955-8E91-99D7BEE54B49}" destId="{6CB30C59-B98A-4113-82A1-86D573CE739D}" srcOrd="1" destOrd="0" presId="urn:microsoft.com/office/officeart/2005/8/layout/hierarchy2"/>
    <dgm:cxn modelId="{C265EA98-1363-41F3-854C-86D0D045C37F}" type="presParOf" srcId="{0913B3AA-F265-4910-BCDA-CCB388D6FF83}" destId="{0705CBCB-E1D9-4862-B741-26ED4CFEB902}" srcOrd="2" destOrd="0" presId="urn:microsoft.com/office/officeart/2005/8/layout/hierarchy2"/>
    <dgm:cxn modelId="{E59FAB2B-4489-4678-9F0E-E554212D2D64}" type="presParOf" srcId="{0705CBCB-E1D9-4862-B741-26ED4CFEB902}" destId="{E634D00B-0C8D-48B0-B17C-A927B7939042}" srcOrd="0" destOrd="0" presId="urn:microsoft.com/office/officeart/2005/8/layout/hierarchy2"/>
    <dgm:cxn modelId="{E6F5EDED-5D12-4EDA-BDA0-ADBA4CC93DAB}" type="presParOf" srcId="{0913B3AA-F265-4910-BCDA-CCB388D6FF83}" destId="{020A027D-6E37-46AE-A112-E6552D4BCD58}" srcOrd="3" destOrd="0" presId="urn:microsoft.com/office/officeart/2005/8/layout/hierarchy2"/>
    <dgm:cxn modelId="{5C163A9A-EE5C-460E-8C5B-8E2750715BC4}" type="presParOf" srcId="{020A027D-6E37-46AE-A112-E6552D4BCD58}" destId="{B3C2A19E-C485-4214-8A6D-E5398F716B94}" srcOrd="0" destOrd="0" presId="urn:microsoft.com/office/officeart/2005/8/layout/hierarchy2"/>
    <dgm:cxn modelId="{ED5C1C6E-32C5-4686-850F-89EED2754604}" type="presParOf" srcId="{020A027D-6E37-46AE-A112-E6552D4BCD58}" destId="{D4DFE96A-C42C-49F5-BAF5-92CF2CB33C1B}" srcOrd="1" destOrd="0" presId="urn:microsoft.com/office/officeart/2005/8/layout/hierarchy2"/>
    <dgm:cxn modelId="{7386BBEE-6BC1-4142-893E-535ABAAC9128}" type="presParOf" srcId="{0913B3AA-F265-4910-BCDA-CCB388D6FF83}" destId="{5B435552-F566-45AB-A46B-441F21703F22}" srcOrd="4" destOrd="0" presId="urn:microsoft.com/office/officeart/2005/8/layout/hierarchy2"/>
    <dgm:cxn modelId="{536C9236-C2AA-4325-A1DF-1265D1F6E9F8}" type="presParOf" srcId="{5B435552-F566-45AB-A46B-441F21703F22}" destId="{4AAF8366-B807-49EF-A37A-8DA63CFBCE4F}" srcOrd="0" destOrd="0" presId="urn:microsoft.com/office/officeart/2005/8/layout/hierarchy2"/>
    <dgm:cxn modelId="{19AAB898-CEE4-45A0-8043-6548E57363CA}" type="presParOf" srcId="{0913B3AA-F265-4910-BCDA-CCB388D6FF83}" destId="{407512EF-0B4C-42A9-85AD-B5A0893FA73B}" srcOrd="5" destOrd="0" presId="urn:microsoft.com/office/officeart/2005/8/layout/hierarchy2"/>
    <dgm:cxn modelId="{945CEC95-A68F-4F1D-8567-3D911C8011EC}" type="presParOf" srcId="{407512EF-0B4C-42A9-85AD-B5A0893FA73B}" destId="{4FE6A561-0033-4921-8FDB-D6A544606207}" srcOrd="0" destOrd="0" presId="urn:microsoft.com/office/officeart/2005/8/layout/hierarchy2"/>
    <dgm:cxn modelId="{5DC90430-E7C7-4299-A5BD-1BFEB947ABEF}" type="presParOf" srcId="{407512EF-0B4C-42A9-85AD-B5A0893FA73B}" destId="{B895AA08-A13F-4BB6-A74E-347E2E03381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25A9A8-791D-4386-8337-B8396A2DC43C}" type="doc">
      <dgm:prSet loTypeId="urn:microsoft.com/office/officeart/2005/8/layout/bProcess3" loCatId="process" qsTypeId="urn:microsoft.com/office/officeart/2005/8/quickstyle/simple1" qsCatId="simple" csTypeId="urn:microsoft.com/office/officeart/2005/8/colors/accent1_2" csCatId="accent1" phldr="1"/>
      <dgm:spPr/>
    </dgm:pt>
    <dgm:pt modelId="{FD362C2B-5D2A-4D39-845F-F58BE977EE26}">
      <dgm:prSet phldrT="[Text]"/>
      <dgm:spPr>
        <a:solidFill>
          <a:schemeClr val="accent4"/>
        </a:solidFill>
      </dgm:spPr>
      <dgm:t>
        <a:bodyPr/>
        <a:lstStyle/>
        <a:p>
          <a:r>
            <a:rPr lang="en-US" b="1" dirty="0"/>
            <a:t>GPAC finalized “Areas of Discussion” and reviewed Citywide Framework</a:t>
          </a:r>
        </a:p>
        <a:p>
          <a:r>
            <a:rPr lang="en-US" b="1" dirty="0"/>
            <a:t>(Nov/Dec 2021)</a:t>
          </a:r>
          <a:endParaRPr lang="en-US" dirty="0"/>
        </a:p>
      </dgm:t>
    </dgm:pt>
    <dgm:pt modelId="{BB66E28B-EA73-4049-906A-E605BA07A3AB}" type="parTrans" cxnId="{6382C291-7FAF-4C78-B2AC-D700E75216F2}">
      <dgm:prSet/>
      <dgm:spPr/>
      <dgm:t>
        <a:bodyPr/>
        <a:lstStyle/>
        <a:p>
          <a:endParaRPr lang="en-US"/>
        </a:p>
      </dgm:t>
    </dgm:pt>
    <dgm:pt modelId="{050FF263-97E9-4909-B511-DDB9EEB55705}" type="sibTrans" cxnId="{6382C291-7FAF-4C78-B2AC-D700E75216F2}">
      <dgm:prSet/>
      <dgm:spPr>
        <a:ln w="57150">
          <a:solidFill>
            <a:schemeClr val="bg1">
              <a:lumMod val="50000"/>
            </a:schemeClr>
          </a:solidFill>
        </a:ln>
      </dgm:spPr>
      <dgm:t>
        <a:bodyPr/>
        <a:lstStyle/>
        <a:p>
          <a:endParaRPr lang="en-US"/>
        </a:p>
      </dgm:t>
    </dgm:pt>
    <dgm:pt modelId="{5C3F9018-2225-4533-BB03-2773F46FEE8A}">
      <dgm:prSet phldrT="[Text]"/>
      <dgm:spPr>
        <a:solidFill>
          <a:schemeClr val="accent1"/>
        </a:solidFill>
      </dgm:spPr>
      <dgm:t>
        <a:bodyPr/>
        <a:lstStyle/>
        <a:p>
          <a:r>
            <a:rPr lang="en-US" b="1" dirty="0"/>
            <a:t>Develop and Review Land Use Alternatives</a:t>
          </a:r>
        </a:p>
        <a:p>
          <a:r>
            <a:rPr lang="en-US" b="1" dirty="0"/>
            <a:t>(Summer 2022)</a:t>
          </a:r>
        </a:p>
      </dgm:t>
    </dgm:pt>
    <dgm:pt modelId="{B7769AA2-D73F-467F-B36B-CB2AF119F17D}" type="parTrans" cxnId="{7364A143-F765-4D8B-8B07-F2788FD6E9E7}">
      <dgm:prSet/>
      <dgm:spPr/>
      <dgm:t>
        <a:bodyPr/>
        <a:lstStyle/>
        <a:p>
          <a:endParaRPr lang="en-US"/>
        </a:p>
      </dgm:t>
    </dgm:pt>
    <dgm:pt modelId="{5ACB9EE5-06E4-4E63-A777-A012CAD452A9}" type="sibTrans" cxnId="{7364A143-F765-4D8B-8B07-F2788FD6E9E7}">
      <dgm:prSet/>
      <dgm:spPr>
        <a:ln w="57150">
          <a:solidFill>
            <a:schemeClr val="bg1">
              <a:lumMod val="50000"/>
            </a:schemeClr>
          </a:solidFill>
        </a:ln>
      </dgm:spPr>
      <dgm:t>
        <a:bodyPr/>
        <a:lstStyle/>
        <a:p>
          <a:endParaRPr lang="en-US"/>
        </a:p>
      </dgm:t>
    </dgm:pt>
    <dgm:pt modelId="{0EBF2A30-8C95-4247-A4F2-D6CD417E02F7}">
      <dgm:prSet phldrT="[Text]"/>
      <dgm:spPr>
        <a:solidFill>
          <a:schemeClr val="accent6"/>
        </a:solidFill>
      </dgm:spPr>
      <dgm:t>
        <a:bodyPr/>
        <a:lstStyle/>
        <a:p>
          <a:r>
            <a:rPr lang="en-US" b="1" dirty="0"/>
            <a:t>Planning Commission (Aug 22 &amp; 23, 2023*)</a:t>
          </a:r>
        </a:p>
      </dgm:t>
    </dgm:pt>
    <dgm:pt modelId="{07F258B8-E75A-474D-B2DA-66132A8C0C7E}" type="parTrans" cxnId="{4B89F0DC-0540-47E6-BEC1-9A17616EAD35}">
      <dgm:prSet/>
      <dgm:spPr/>
      <dgm:t>
        <a:bodyPr/>
        <a:lstStyle/>
        <a:p>
          <a:endParaRPr lang="en-US"/>
        </a:p>
      </dgm:t>
    </dgm:pt>
    <dgm:pt modelId="{EC7F23B0-9457-4C5B-AFBA-147C59D7900D}" type="sibTrans" cxnId="{4B89F0DC-0540-47E6-BEC1-9A17616EAD35}">
      <dgm:prSet/>
      <dgm:spPr>
        <a:ln w="57150">
          <a:solidFill>
            <a:schemeClr val="bg1">
              <a:lumMod val="50000"/>
            </a:schemeClr>
          </a:solidFill>
        </a:ln>
      </dgm:spPr>
      <dgm:t>
        <a:bodyPr/>
        <a:lstStyle/>
        <a:p>
          <a:endParaRPr lang="en-US"/>
        </a:p>
      </dgm:t>
    </dgm:pt>
    <dgm:pt modelId="{E8EB2813-9703-4E11-BCA3-C23DB16000C0}">
      <dgm:prSet custT="1"/>
      <dgm:spPr>
        <a:solidFill>
          <a:schemeClr val="accent5"/>
        </a:solidFill>
      </dgm:spPr>
      <dgm:t>
        <a:bodyPr/>
        <a:lstStyle/>
        <a:p>
          <a:r>
            <a:rPr lang="en-US" sz="1400" b="1" dirty="0"/>
            <a:t>Visioning Survey: Where should development go? (Fall 2021)</a:t>
          </a:r>
        </a:p>
      </dgm:t>
    </dgm:pt>
    <dgm:pt modelId="{EAA90B18-2218-41D0-A0A4-977A0A3C21A1}" type="parTrans" cxnId="{78D22F9B-C886-45FF-85B4-4F8ED970B35D}">
      <dgm:prSet/>
      <dgm:spPr/>
      <dgm:t>
        <a:bodyPr/>
        <a:lstStyle/>
        <a:p>
          <a:endParaRPr lang="en-US"/>
        </a:p>
      </dgm:t>
    </dgm:pt>
    <dgm:pt modelId="{B268266E-E010-4597-BE65-4E249724A21E}" type="sibTrans" cxnId="{78D22F9B-C886-45FF-85B4-4F8ED970B35D}">
      <dgm:prSet/>
      <dgm:spPr>
        <a:ln w="57150">
          <a:solidFill>
            <a:schemeClr val="bg1">
              <a:lumMod val="50000"/>
            </a:schemeClr>
          </a:solidFill>
        </a:ln>
      </dgm:spPr>
      <dgm:t>
        <a:bodyPr/>
        <a:lstStyle/>
        <a:p>
          <a:endParaRPr lang="en-US"/>
        </a:p>
      </dgm:t>
    </dgm:pt>
    <dgm:pt modelId="{FF35A753-C9DA-4DAB-AD6C-5DDAC63E2A65}">
      <dgm:prSet custT="1"/>
      <dgm:spPr>
        <a:solidFill>
          <a:schemeClr val="accent4"/>
        </a:solidFill>
      </dgm:spPr>
      <dgm:t>
        <a:bodyPr/>
        <a:lstStyle/>
        <a:p>
          <a:r>
            <a:rPr lang="en-US" sz="1400" b="1" dirty="0"/>
            <a:t>Initial identification of Areas of Change + Stability (July 2021)</a:t>
          </a:r>
        </a:p>
      </dgm:t>
    </dgm:pt>
    <dgm:pt modelId="{3770B07D-C337-4D82-B780-27F101591F13}" type="parTrans" cxnId="{49463BEE-7F57-43EF-B7C7-06799630D2C8}">
      <dgm:prSet/>
      <dgm:spPr/>
      <dgm:t>
        <a:bodyPr/>
        <a:lstStyle/>
        <a:p>
          <a:endParaRPr lang="en-US"/>
        </a:p>
      </dgm:t>
    </dgm:pt>
    <dgm:pt modelId="{32F5CB69-A886-426F-95F5-7F38BEC0FE7D}" type="sibTrans" cxnId="{49463BEE-7F57-43EF-B7C7-06799630D2C8}">
      <dgm:prSet/>
      <dgm:spPr>
        <a:ln w="57150">
          <a:solidFill>
            <a:schemeClr val="bg1">
              <a:lumMod val="50000"/>
            </a:schemeClr>
          </a:solidFill>
        </a:ln>
      </dgm:spPr>
      <dgm:t>
        <a:bodyPr/>
        <a:lstStyle/>
        <a:p>
          <a:endParaRPr lang="en-US"/>
        </a:p>
      </dgm:t>
    </dgm:pt>
    <dgm:pt modelId="{E7E22060-140F-46FD-970A-EA0F2E6354A0}">
      <dgm:prSet phldrT="[Text]"/>
      <dgm:spPr>
        <a:solidFill>
          <a:schemeClr val="accent5"/>
        </a:solidFill>
      </dgm:spPr>
      <dgm:t>
        <a:bodyPr/>
        <a:lstStyle/>
        <a:p>
          <a:r>
            <a:rPr lang="en-US" b="1" dirty="0"/>
            <a:t>Engagement on Land Use Alts</a:t>
          </a:r>
        </a:p>
        <a:p>
          <a:r>
            <a:rPr lang="en-US" b="1" dirty="0"/>
            <a:t>(Aug – Oct, 2022)</a:t>
          </a:r>
        </a:p>
      </dgm:t>
    </dgm:pt>
    <dgm:pt modelId="{FEACD86E-F2F5-468F-9E36-62864C6A08E6}" type="parTrans" cxnId="{30F6130B-3191-4541-9F97-FC4ED7C91A0D}">
      <dgm:prSet/>
      <dgm:spPr/>
      <dgm:t>
        <a:bodyPr/>
        <a:lstStyle/>
        <a:p>
          <a:endParaRPr lang="en-US"/>
        </a:p>
      </dgm:t>
    </dgm:pt>
    <dgm:pt modelId="{0B83E9F7-105C-43A2-B97F-4ADBC5C5FB10}" type="sibTrans" cxnId="{30F6130B-3191-4541-9F97-FC4ED7C91A0D}">
      <dgm:prSet/>
      <dgm:spPr>
        <a:ln w="57150">
          <a:solidFill>
            <a:schemeClr val="bg1">
              <a:lumMod val="50000"/>
            </a:schemeClr>
          </a:solidFill>
        </a:ln>
      </dgm:spPr>
      <dgm:t>
        <a:bodyPr/>
        <a:lstStyle/>
        <a:p>
          <a:endParaRPr lang="en-US"/>
        </a:p>
      </dgm:t>
    </dgm:pt>
    <dgm:pt modelId="{90F2903C-456B-4C24-9338-B5F9F080E10E}">
      <dgm:prSet phldrT="[Text]"/>
      <dgm:spPr>
        <a:solidFill>
          <a:srgbClr val="00619E"/>
        </a:solidFill>
      </dgm:spPr>
      <dgm:t>
        <a:bodyPr/>
        <a:lstStyle/>
        <a:p>
          <a:r>
            <a:rPr lang="en-US" b="1" dirty="0"/>
            <a:t>10 GPAC Meetings – Review Alternatives</a:t>
          </a:r>
        </a:p>
        <a:p>
          <a:r>
            <a:rPr lang="en-US" b="1" dirty="0"/>
            <a:t>(Sept 2022 – June 2023)</a:t>
          </a:r>
        </a:p>
      </dgm:t>
    </dgm:pt>
    <dgm:pt modelId="{A3AC78C5-D013-4515-8554-0CD5F4A95A08}" type="parTrans" cxnId="{D9CE392B-548C-497A-999F-2D9FBFF4FC61}">
      <dgm:prSet/>
      <dgm:spPr/>
      <dgm:t>
        <a:bodyPr/>
        <a:lstStyle/>
        <a:p>
          <a:endParaRPr lang="en-US"/>
        </a:p>
      </dgm:t>
    </dgm:pt>
    <dgm:pt modelId="{8BDD00A6-B18C-48D7-B011-74809304A47E}" type="sibTrans" cxnId="{D9CE392B-548C-497A-999F-2D9FBFF4FC61}">
      <dgm:prSet/>
      <dgm:spPr>
        <a:ln w="57150">
          <a:solidFill>
            <a:schemeClr val="bg1">
              <a:lumMod val="50000"/>
            </a:schemeClr>
          </a:solidFill>
        </a:ln>
      </dgm:spPr>
      <dgm:t>
        <a:bodyPr/>
        <a:lstStyle/>
        <a:p>
          <a:endParaRPr lang="en-US"/>
        </a:p>
      </dgm:t>
    </dgm:pt>
    <dgm:pt modelId="{8DDE1449-8C69-482B-95B3-BF33D1F7A7ED}">
      <dgm:prSet phldrT="[Text]"/>
      <dgm:spPr>
        <a:solidFill>
          <a:schemeClr val="tx1"/>
        </a:solidFill>
      </dgm:spPr>
      <dgm:t>
        <a:bodyPr/>
        <a:lstStyle/>
        <a:p>
          <a:r>
            <a:rPr lang="en-US" b="1" dirty="0"/>
            <a:t>GPAC generated ideas for alternatives (April and May 2022)</a:t>
          </a:r>
        </a:p>
      </dgm:t>
    </dgm:pt>
    <dgm:pt modelId="{00DF99B8-FC51-4B68-99EE-C0FBA4418EE3}" type="parTrans" cxnId="{12F1AB33-6C40-43D0-B55C-E325A2E26067}">
      <dgm:prSet/>
      <dgm:spPr/>
      <dgm:t>
        <a:bodyPr/>
        <a:lstStyle/>
        <a:p>
          <a:endParaRPr lang="en-US"/>
        </a:p>
      </dgm:t>
    </dgm:pt>
    <dgm:pt modelId="{F3D9D444-9B64-4950-ABE7-FE6B2BCE10A9}" type="sibTrans" cxnId="{12F1AB33-6C40-43D0-B55C-E325A2E26067}">
      <dgm:prSet/>
      <dgm:spPr>
        <a:ln w="57150">
          <a:solidFill>
            <a:schemeClr val="bg1">
              <a:lumMod val="50000"/>
            </a:schemeClr>
          </a:solidFill>
        </a:ln>
      </dgm:spPr>
      <dgm:t>
        <a:bodyPr/>
        <a:lstStyle/>
        <a:p>
          <a:endParaRPr lang="en-US"/>
        </a:p>
      </dgm:t>
    </dgm:pt>
    <dgm:pt modelId="{B5924950-8AC0-4169-963E-8E5D1673DB1D}">
      <dgm:prSet phldrT="[Text]"/>
      <dgm:spPr>
        <a:solidFill>
          <a:srgbClr val="FFB45A"/>
        </a:solidFill>
      </dgm:spPr>
      <dgm:t>
        <a:bodyPr/>
        <a:lstStyle/>
        <a:p>
          <a:r>
            <a:rPr lang="en-US" b="1" dirty="0"/>
            <a:t>Engagement on Preferred Land Use (June – Aug 2023)</a:t>
          </a:r>
        </a:p>
      </dgm:t>
    </dgm:pt>
    <dgm:pt modelId="{E34C56F4-7914-4E9B-8FD1-57CA019F9508}" type="parTrans" cxnId="{334E3C45-2190-4291-AFF6-B415D141EE7D}">
      <dgm:prSet/>
      <dgm:spPr/>
      <dgm:t>
        <a:bodyPr/>
        <a:lstStyle/>
        <a:p>
          <a:endParaRPr lang="en-US"/>
        </a:p>
      </dgm:t>
    </dgm:pt>
    <dgm:pt modelId="{FC9C149D-7659-423D-99D3-87E8FB4E5799}" type="sibTrans" cxnId="{334E3C45-2190-4291-AFF6-B415D141EE7D}">
      <dgm:prSet/>
      <dgm:spPr>
        <a:ln w="57150">
          <a:solidFill>
            <a:schemeClr val="bg1">
              <a:lumMod val="50000"/>
            </a:schemeClr>
          </a:solidFill>
        </a:ln>
      </dgm:spPr>
      <dgm:t>
        <a:bodyPr/>
        <a:lstStyle/>
        <a:p>
          <a:endParaRPr lang="en-US"/>
        </a:p>
      </dgm:t>
    </dgm:pt>
    <dgm:pt modelId="{3CC0F604-29B8-48CE-BD15-6B9BBDA961B8}">
      <dgm:prSet phldrT="[Text]"/>
      <dgm:spPr>
        <a:solidFill>
          <a:schemeClr val="accent6"/>
        </a:solidFill>
      </dgm:spPr>
      <dgm:t>
        <a:bodyPr/>
        <a:lstStyle/>
        <a:p>
          <a:r>
            <a:rPr lang="en-US" b="1" dirty="0"/>
            <a:t>City Council </a:t>
          </a:r>
        </a:p>
        <a:p>
          <a:r>
            <a:rPr lang="en-US" b="1" dirty="0"/>
            <a:t>(Sept 11 &amp; 25, 2023)</a:t>
          </a:r>
        </a:p>
      </dgm:t>
    </dgm:pt>
    <dgm:pt modelId="{962A6905-C452-4F47-9669-981990D6B75A}" type="parTrans" cxnId="{37C3E75A-3FDA-4974-8A85-CE398C27D110}">
      <dgm:prSet/>
      <dgm:spPr/>
      <dgm:t>
        <a:bodyPr/>
        <a:lstStyle/>
        <a:p>
          <a:endParaRPr lang="en-US"/>
        </a:p>
      </dgm:t>
    </dgm:pt>
    <dgm:pt modelId="{CF16ADBC-B46A-4B08-AB8F-3F31C563CF5F}" type="sibTrans" cxnId="{37C3E75A-3FDA-4974-8A85-CE398C27D110}">
      <dgm:prSet/>
      <dgm:spPr/>
      <dgm:t>
        <a:bodyPr/>
        <a:lstStyle/>
        <a:p>
          <a:endParaRPr lang="en-US"/>
        </a:p>
      </dgm:t>
    </dgm:pt>
    <dgm:pt modelId="{9927CAD0-5094-4327-8671-C60BDC9C7D0C}">
      <dgm:prSet phldrT="[Text]"/>
      <dgm:spPr>
        <a:solidFill>
          <a:srgbClr val="05B2BD"/>
        </a:solidFill>
      </dgm:spPr>
      <dgm:t>
        <a:bodyPr/>
        <a:lstStyle/>
        <a:p>
          <a:r>
            <a:rPr lang="en-US" b="1" dirty="0"/>
            <a:t>City Council Direction  on Growth Targets </a:t>
          </a:r>
        </a:p>
        <a:p>
          <a:r>
            <a:rPr lang="en-US" b="1" dirty="0"/>
            <a:t>(July 2022)</a:t>
          </a:r>
        </a:p>
      </dgm:t>
    </dgm:pt>
    <dgm:pt modelId="{8CEBA9FE-9994-4AB6-89C3-0D0A4DB78662}" type="parTrans" cxnId="{0285C1D2-6DC9-4038-AC27-9071A512A8BC}">
      <dgm:prSet/>
      <dgm:spPr/>
      <dgm:t>
        <a:bodyPr/>
        <a:lstStyle/>
        <a:p>
          <a:endParaRPr lang="en-US"/>
        </a:p>
      </dgm:t>
    </dgm:pt>
    <dgm:pt modelId="{597CEEBF-A082-4421-A5D8-4637B78ECD63}" type="sibTrans" cxnId="{0285C1D2-6DC9-4038-AC27-9071A512A8BC}">
      <dgm:prSet/>
      <dgm:spPr>
        <a:ln w="57150">
          <a:solidFill>
            <a:schemeClr val="bg1">
              <a:lumMod val="50000"/>
            </a:schemeClr>
          </a:solidFill>
        </a:ln>
      </dgm:spPr>
      <dgm:t>
        <a:bodyPr/>
        <a:lstStyle/>
        <a:p>
          <a:endParaRPr lang="en-US"/>
        </a:p>
      </dgm:t>
    </dgm:pt>
    <dgm:pt modelId="{F4829912-5129-4E03-ABD9-99FD41944C4A}" type="pres">
      <dgm:prSet presAssocID="{AE25A9A8-791D-4386-8337-B8396A2DC43C}" presName="Name0" presStyleCnt="0">
        <dgm:presLayoutVars>
          <dgm:dir/>
          <dgm:resizeHandles val="exact"/>
        </dgm:presLayoutVars>
      </dgm:prSet>
      <dgm:spPr/>
    </dgm:pt>
    <dgm:pt modelId="{2AFE1085-C5FA-4270-BF2E-8BBA3B90213C}" type="pres">
      <dgm:prSet presAssocID="{FF35A753-C9DA-4DAB-AD6C-5DDAC63E2A65}" presName="node" presStyleLbl="node1" presStyleIdx="0" presStyleCnt="11">
        <dgm:presLayoutVars>
          <dgm:bulletEnabled val="1"/>
        </dgm:presLayoutVars>
      </dgm:prSet>
      <dgm:spPr/>
    </dgm:pt>
    <dgm:pt modelId="{ED1CF5DA-A168-4364-97E3-95A04B81443D}" type="pres">
      <dgm:prSet presAssocID="{32F5CB69-A886-426F-95F5-7F38BEC0FE7D}" presName="sibTrans" presStyleLbl="sibTrans1D1" presStyleIdx="0" presStyleCnt="10"/>
      <dgm:spPr/>
    </dgm:pt>
    <dgm:pt modelId="{9CBE26EA-6470-41DE-9B6A-32CBC095EEF5}" type="pres">
      <dgm:prSet presAssocID="{32F5CB69-A886-426F-95F5-7F38BEC0FE7D}" presName="connectorText" presStyleLbl="sibTrans1D1" presStyleIdx="0" presStyleCnt="10"/>
      <dgm:spPr/>
    </dgm:pt>
    <dgm:pt modelId="{A3A49BE4-1A69-44E9-B8EC-5678B144ECDC}" type="pres">
      <dgm:prSet presAssocID="{E8EB2813-9703-4E11-BCA3-C23DB16000C0}" presName="node" presStyleLbl="node1" presStyleIdx="1" presStyleCnt="11">
        <dgm:presLayoutVars>
          <dgm:bulletEnabled val="1"/>
        </dgm:presLayoutVars>
      </dgm:prSet>
      <dgm:spPr/>
    </dgm:pt>
    <dgm:pt modelId="{4C8D7512-D2F0-4D69-9498-C9460A93355C}" type="pres">
      <dgm:prSet presAssocID="{B268266E-E010-4597-BE65-4E249724A21E}" presName="sibTrans" presStyleLbl="sibTrans1D1" presStyleIdx="1" presStyleCnt="10"/>
      <dgm:spPr/>
    </dgm:pt>
    <dgm:pt modelId="{A5FF40ED-7252-4A5E-89F7-3B895F1B711D}" type="pres">
      <dgm:prSet presAssocID="{B268266E-E010-4597-BE65-4E249724A21E}" presName="connectorText" presStyleLbl="sibTrans1D1" presStyleIdx="1" presStyleCnt="10"/>
      <dgm:spPr/>
    </dgm:pt>
    <dgm:pt modelId="{DD8E2634-6DE6-439B-8981-17D30FD89DFA}" type="pres">
      <dgm:prSet presAssocID="{FD362C2B-5D2A-4D39-845F-F58BE977EE26}" presName="node" presStyleLbl="node1" presStyleIdx="2" presStyleCnt="11">
        <dgm:presLayoutVars>
          <dgm:bulletEnabled val="1"/>
        </dgm:presLayoutVars>
      </dgm:prSet>
      <dgm:spPr/>
    </dgm:pt>
    <dgm:pt modelId="{C89FB3C2-D810-405A-B633-72E15D07A7D4}" type="pres">
      <dgm:prSet presAssocID="{050FF263-97E9-4909-B511-DDB9EEB55705}" presName="sibTrans" presStyleLbl="sibTrans1D1" presStyleIdx="2" presStyleCnt="10"/>
      <dgm:spPr/>
    </dgm:pt>
    <dgm:pt modelId="{9A10932A-863B-4458-94BC-48DB74B6CC2B}" type="pres">
      <dgm:prSet presAssocID="{050FF263-97E9-4909-B511-DDB9EEB55705}" presName="connectorText" presStyleLbl="sibTrans1D1" presStyleIdx="2" presStyleCnt="10"/>
      <dgm:spPr/>
    </dgm:pt>
    <dgm:pt modelId="{381EAD74-DF3F-491C-B910-20FAF9DEC861}" type="pres">
      <dgm:prSet presAssocID="{8DDE1449-8C69-482B-95B3-BF33D1F7A7ED}" presName="node" presStyleLbl="node1" presStyleIdx="3" presStyleCnt="11">
        <dgm:presLayoutVars>
          <dgm:bulletEnabled val="1"/>
        </dgm:presLayoutVars>
      </dgm:prSet>
      <dgm:spPr/>
    </dgm:pt>
    <dgm:pt modelId="{62B1E328-E887-4370-9FF0-4C97C4B3FF5B}" type="pres">
      <dgm:prSet presAssocID="{F3D9D444-9B64-4950-ABE7-FE6B2BCE10A9}" presName="sibTrans" presStyleLbl="sibTrans1D1" presStyleIdx="3" presStyleCnt="10"/>
      <dgm:spPr/>
    </dgm:pt>
    <dgm:pt modelId="{7BA7E6A3-8DFF-4CEE-9418-1A471A2F5E0C}" type="pres">
      <dgm:prSet presAssocID="{F3D9D444-9B64-4950-ABE7-FE6B2BCE10A9}" presName="connectorText" presStyleLbl="sibTrans1D1" presStyleIdx="3" presStyleCnt="10"/>
      <dgm:spPr/>
    </dgm:pt>
    <dgm:pt modelId="{4CEA1EE1-6095-4C9C-B892-30B580A3DBE7}" type="pres">
      <dgm:prSet presAssocID="{9927CAD0-5094-4327-8671-C60BDC9C7D0C}" presName="node" presStyleLbl="node1" presStyleIdx="4" presStyleCnt="11">
        <dgm:presLayoutVars>
          <dgm:bulletEnabled val="1"/>
        </dgm:presLayoutVars>
      </dgm:prSet>
      <dgm:spPr/>
    </dgm:pt>
    <dgm:pt modelId="{A4E81F1B-E632-443F-88D3-104E99186033}" type="pres">
      <dgm:prSet presAssocID="{597CEEBF-A082-4421-A5D8-4637B78ECD63}" presName="sibTrans" presStyleLbl="sibTrans1D1" presStyleIdx="4" presStyleCnt="10"/>
      <dgm:spPr/>
    </dgm:pt>
    <dgm:pt modelId="{2F083B6E-1648-41FC-BF85-F2B6223B5D00}" type="pres">
      <dgm:prSet presAssocID="{597CEEBF-A082-4421-A5D8-4637B78ECD63}" presName="connectorText" presStyleLbl="sibTrans1D1" presStyleIdx="4" presStyleCnt="10"/>
      <dgm:spPr/>
    </dgm:pt>
    <dgm:pt modelId="{CD0D98D5-C47F-48CD-B812-49B4804DBE04}" type="pres">
      <dgm:prSet presAssocID="{5C3F9018-2225-4533-BB03-2773F46FEE8A}" presName="node" presStyleLbl="node1" presStyleIdx="5" presStyleCnt="11">
        <dgm:presLayoutVars>
          <dgm:bulletEnabled val="1"/>
        </dgm:presLayoutVars>
      </dgm:prSet>
      <dgm:spPr/>
    </dgm:pt>
    <dgm:pt modelId="{108CEF96-A83B-4EA7-8A37-BC9E4FBFFD9E}" type="pres">
      <dgm:prSet presAssocID="{5ACB9EE5-06E4-4E63-A777-A012CAD452A9}" presName="sibTrans" presStyleLbl="sibTrans1D1" presStyleIdx="5" presStyleCnt="10"/>
      <dgm:spPr/>
    </dgm:pt>
    <dgm:pt modelId="{0C3332AA-6D04-4011-9C7C-67E568CD376C}" type="pres">
      <dgm:prSet presAssocID="{5ACB9EE5-06E4-4E63-A777-A012CAD452A9}" presName="connectorText" presStyleLbl="sibTrans1D1" presStyleIdx="5" presStyleCnt="10"/>
      <dgm:spPr/>
    </dgm:pt>
    <dgm:pt modelId="{9EF84D63-DAEB-4813-909B-C9701736F5EA}" type="pres">
      <dgm:prSet presAssocID="{E7E22060-140F-46FD-970A-EA0F2E6354A0}" presName="node" presStyleLbl="node1" presStyleIdx="6" presStyleCnt="11">
        <dgm:presLayoutVars>
          <dgm:bulletEnabled val="1"/>
        </dgm:presLayoutVars>
      </dgm:prSet>
      <dgm:spPr/>
    </dgm:pt>
    <dgm:pt modelId="{B418227D-28F0-4606-97A3-61DFB501DA3A}" type="pres">
      <dgm:prSet presAssocID="{0B83E9F7-105C-43A2-B97F-4ADBC5C5FB10}" presName="sibTrans" presStyleLbl="sibTrans1D1" presStyleIdx="6" presStyleCnt="10"/>
      <dgm:spPr/>
    </dgm:pt>
    <dgm:pt modelId="{D4A0ED4D-DBDF-4D30-B909-69E879A1F1E1}" type="pres">
      <dgm:prSet presAssocID="{0B83E9F7-105C-43A2-B97F-4ADBC5C5FB10}" presName="connectorText" presStyleLbl="sibTrans1D1" presStyleIdx="6" presStyleCnt="10"/>
      <dgm:spPr/>
    </dgm:pt>
    <dgm:pt modelId="{AB155713-4829-4F78-A828-AEDCD8771359}" type="pres">
      <dgm:prSet presAssocID="{90F2903C-456B-4C24-9338-B5F9F080E10E}" presName="node" presStyleLbl="node1" presStyleIdx="7" presStyleCnt="11">
        <dgm:presLayoutVars>
          <dgm:bulletEnabled val="1"/>
        </dgm:presLayoutVars>
      </dgm:prSet>
      <dgm:spPr/>
    </dgm:pt>
    <dgm:pt modelId="{C2889109-8215-49C0-9A16-7869723D30DB}" type="pres">
      <dgm:prSet presAssocID="{8BDD00A6-B18C-48D7-B011-74809304A47E}" presName="sibTrans" presStyleLbl="sibTrans1D1" presStyleIdx="7" presStyleCnt="10"/>
      <dgm:spPr/>
    </dgm:pt>
    <dgm:pt modelId="{03DCE5DF-B4A5-48ED-A541-DCB245994781}" type="pres">
      <dgm:prSet presAssocID="{8BDD00A6-B18C-48D7-B011-74809304A47E}" presName="connectorText" presStyleLbl="sibTrans1D1" presStyleIdx="7" presStyleCnt="10"/>
      <dgm:spPr/>
    </dgm:pt>
    <dgm:pt modelId="{76B3726B-C03B-407B-B2D0-0FEEC27E8591}" type="pres">
      <dgm:prSet presAssocID="{B5924950-8AC0-4169-963E-8E5D1673DB1D}" presName="node" presStyleLbl="node1" presStyleIdx="8" presStyleCnt="11">
        <dgm:presLayoutVars>
          <dgm:bulletEnabled val="1"/>
        </dgm:presLayoutVars>
      </dgm:prSet>
      <dgm:spPr/>
    </dgm:pt>
    <dgm:pt modelId="{BA1FBC18-DB53-49D5-AFFF-A19F0D46EBCF}" type="pres">
      <dgm:prSet presAssocID="{FC9C149D-7659-423D-99D3-87E8FB4E5799}" presName="sibTrans" presStyleLbl="sibTrans1D1" presStyleIdx="8" presStyleCnt="10"/>
      <dgm:spPr/>
    </dgm:pt>
    <dgm:pt modelId="{1CF9A7D1-2891-4AA3-9D71-3B96909206E4}" type="pres">
      <dgm:prSet presAssocID="{FC9C149D-7659-423D-99D3-87E8FB4E5799}" presName="connectorText" presStyleLbl="sibTrans1D1" presStyleIdx="8" presStyleCnt="10"/>
      <dgm:spPr/>
    </dgm:pt>
    <dgm:pt modelId="{712BC85B-CAC9-464D-90AF-FDA1FF046158}" type="pres">
      <dgm:prSet presAssocID="{0EBF2A30-8C95-4247-A4F2-D6CD417E02F7}" presName="node" presStyleLbl="node1" presStyleIdx="9" presStyleCnt="11">
        <dgm:presLayoutVars>
          <dgm:bulletEnabled val="1"/>
        </dgm:presLayoutVars>
      </dgm:prSet>
      <dgm:spPr/>
    </dgm:pt>
    <dgm:pt modelId="{57EB1D29-9B17-49B3-AD70-666C111ECF08}" type="pres">
      <dgm:prSet presAssocID="{EC7F23B0-9457-4C5B-AFBA-147C59D7900D}" presName="sibTrans" presStyleLbl="sibTrans1D1" presStyleIdx="9" presStyleCnt="10"/>
      <dgm:spPr/>
    </dgm:pt>
    <dgm:pt modelId="{CD5B56F7-C718-43CF-9C4B-F800B1ADB32F}" type="pres">
      <dgm:prSet presAssocID="{EC7F23B0-9457-4C5B-AFBA-147C59D7900D}" presName="connectorText" presStyleLbl="sibTrans1D1" presStyleIdx="9" presStyleCnt="10"/>
      <dgm:spPr/>
    </dgm:pt>
    <dgm:pt modelId="{89F7A84A-3D4C-45C1-A213-221B0CABA565}" type="pres">
      <dgm:prSet presAssocID="{3CC0F604-29B8-48CE-BD15-6B9BBDA961B8}" presName="node" presStyleLbl="node1" presStyleIdx="10" presStyleCnt="11">
        <dgm:presLayoutVars>
          <dgm:bulletEnabled val="1"/>
        </dgm:presLayoutVars>
      </dgm:prSet>
      <dgm:spPr/>
    </dgm:pt>
  </dgm:ptLst>
  <dgm:cxnLst>
    <dgm:cxn modelId="{BCE9F000-D646-45DE-A0A2-7B1D16B7E130}" type="presOf" srcId="{8DDE1449-8C69-482B-95B3-BF33D1F7A7ED}" destId="{381EAD74-DF3F-491C-B910-20FAF9DEC861}" srcOrd="0" destOrd="0" presId="urn:microsoft.com/office/officeart/2005/8/layout/bProcess3"/>
    <dgm:cxn modelId="{76569C01-D6E4-4C60-8380-BC81F81F31DD}" type="presOf" srcId="{3CC0F604-29B8-48CE-BD15-6B9BBDA961B8}" destId="{89F7A84A-3D4C-45C1-A213-221B0CABA565}" srcOrd="0" destOrd="0" presId="urn:microsoft.com/office/officeart/2005/8/layout/bProcess3"/>
    <dgm:cxn modelId="{2B6CBF07-B520-4E50-8045-A978348F03A9}" type="presOf" srcId="{B268266E-E010-4597-BE65-4E249724A21E}" destId="{4C8D7512-D2F0-4D69-9498-C9460A93355C}" srcOrd="0" destOrd="0" presId="urn:microsoft.com/office/officeart/2005/8/layout/bProcess3"/>
    <dgm:cxn modelId="{30F6130B-3191-4541-9F97-FC4ED7C91A0D}" srcId="{AE25A9A8-791D-4386-8337-B8396A2DC43C}" destId="{E7E22060-140F-46FD-970A-EA0F2E6354A0}" srcOrd="6" destOrd="0" parTransId="{FEACD86E-F2F5-468F-9E36-62864C6A08E6}" sibTransId="{0B83E9F7-105C-43A2-B97F-4ADBC5C5FB10}"/>
    <dgm:cxn modelId="{151B1712-28D9-4C2D-BBB8-93D84A59FA1D}" type="presOf" srcId="{050FF263-97E9-4909-B511-DDB9EEB55705}" destId="{C89FB3C2-D810-405A-B633-72E15D07A7D4}" srcOrd="0" destOrd="0" presId="urn:microsoft.com/office/officeart/2005/8/layout/bProcess3"/>
    <dgm:cxn modelId="{0A6F4D19-41B0-40FF-9BF6-BC70E8F91683}" type="presOf" srcId="{FF35A753-C9DA-4DAB-AD6C-5DDAC63E2A65}" destId="{2AFE1085-C5FA-4270-BF2E-8BBA3B90213C}" srcOrd="0" destOrd="0" presId="urn:microsoft.com/office/officeart/2005/8/layout/bProcess3"/>
    <dgm:cxn modelId="{BFEDC019-9080-46E8-8BD8-26EFC4C927C0}" type="presOf" srcId="{F3D9D444-9B64-4950-ABE7-FE6B2BCE10A9}" destId="{62B1E328-E887-4370-9FF0-4C97C4B3FF5B}" srcOrd="0" destOrd="0" presId="urn:microsoft.com/office/officeart/2005/8/layout/bProcess3"/>
    <dgm:cxn modelId="{5084D519-312E-4D30-AEBD-CEE3301F671D}" type="presOf" srcId="{EC7F23B0-9457-4C5B-AFBA-147C59D7900D}" destId="{57EB1D29-9B17-49B3-AD70-666C111ECF08}" srcOrd="0" destOrd="0" presId="urn:microsoft.com/office/officeart/2005/8/layout/bProcess3"/>
    <dgm:cxn modelId="{B3973B23-94AB-47BC-86A2-42E8D0E93556}" type="presOf" srcId="{8BDD00A6-B18C-48D7-B011-74809304A47E}" destId="{03DCE5DF-B4A5-48ED-A541-DCB245994781}" srcOrd="1" destOrd="0" presId="urn:microsoft.com/office/officeart/2005/8/layout/bProcess3"/>
    <dgm:cxn modelId="{4B1EFE2A-CB6E-499D-AC9D-A2DDCDA92CF7}" type="presOf" srcId="{B268266E-E010-4597-BE65-4E249724A21E}" destId="{A5FF40ED-7252-4A5E-89F7-3B895F1B711D}" srcOrd="1" destOrd="0" presId="urn:microsoft.com/office/officeart/2005/8/layout/bProcess3"/>
    <dgm:cxn modelId="{D9CE392B-548C-497A-999F-2D9FBFF4FC61}" srcId="{AE25A9A8-791D-4386-8337-B8396A2DC43C}" destId="{90F2903C-456B-4C24-9338-B5F9F080E10E}" srcOrd="7" destOrd="0" parTransId="{A3AC78C5-D013-4515-8554-0CD5F4A95A08}" sibTransId="{8BDD00A6-B18C-48D7-B011-74809304A47E}"/>
    <dgm:cxn modelId="{12F1AB33-6C40-43D0-B55C-E325A2E26067}" srcId="{AE25A9A8-791D-4386-8337-B8396A2DC43C}" destId="{8DDE1449-8C69-482B-95B3-BF33D1F7A7ED}" srcOrd="3" destOrd="0" parTransId="{00DF99B8-FC51-4B68-99EE-C0FBA4418EE3}" sibTransId="{F3D9D444-9B64-4950-ABE7-FE6B2BCE10A9}"/>
    <dgm:cxn modelId="{42EC3A3B-1FE6-4471-AC52-1CB2CB7C32C6}" type="presOf" srcId="{E7E22060-140F-46FD-970A-EA0F2E6354A0}" destId="{9EF84D63-DAEB-4813-909B-C9701736F5EA}" srcOrd="0" destOrd="0" presId="urn:microsoft.com/office/officeart/2005/8/layout/bProcess3"/>
    <dgm:cxn modelId="{2DEEAC3B-5EC0-4E3F-8F21-CC49D750B9C5}" type="presOf" srcId="{FD362C2B-5D2A-4D39-845F-F58BE977EE26}" destId="{DD8E2634-6DE6-439B-8981-17D30FD89DFA}" srcOrd="0" destOrd="0" presId="urn:microsoft.com/office/officeart/2005/8/layout/bProcess3"/>
    <dgm:cxn modelId="{5E6F283E-C844-488B-B18A-880D12614054}" type="presOf" srcId="{5C3F9018-2225-4533-BB03-2773F46FEE8A}" destId="{CD0D98D5-C47F-48CD-B812-49B4804DBE04}" srcOrd="0" destOrd="0" presId="urn:microsoft.com/office/officeart/2005/8/layout/bProcess3"/>
    <dgm:cxn modelId="{67F74561-BBE1-401F-BCB5-1386412A1090}" type="presOf" srcId="{597CEEBF-A082-4421-A5D8-4637B78ECD63}" destId="{2F083B6E-1648-41FC-BF85-F2B6223B5D00}" srcOrd="1" destOrd="0" presId="urn:microsoft.com/office/officeart/2005/8/layout/bProcess3"/>
    <dgm:cxn modelId="{7364A143-F765-4D8B-8B07-F2788FD6E9E7}" srcId="{AE25A9A8-791D-4386-8337-B8396A2DC43C}" destId="{5C3F9018-2225-4533-BB03-2773F46FEE8A}" srcOrd="5" destOrd="0" parTransId="{B7769AA2-D73F-467F-B36B-CB2AF119F17D}" sibTransId="{5ACB9EE5-06E4-4E63-A777-A012CAD452A9}"/>
    <dgm:cxn modelId="{334E3C45-2190-4291-AFF6-B415D141EE7D}" srcId="{AE25A9A8-791D-4386-8337-B8396A2DC43C}" destId="{B5924950-8AC0-4169-963E-8E5D1673DB1D}" srcOrd="8" destOrd="0" parTransId="{E34C56F4-7914-4E9B-8FD1-57CA019F9508}" sibTransId="{FC9C149D-7659-423D-99D3-87E8FB4E5799}"/>
    <dgm:cxn modelId="{E8B52C46-8B41-4CC5-989A-F4A876FF90DE}" type="presOf" srcId="{32F5CB69-A886-426F-95F5-7F38BEC0FE7D}" destId="{9CBE26EA-6470-41DE-9B6A-32CBC095EEF5}" srcOrd="1" destOrd="0" presId="urn:microsoft.com/office/officeart/2005/8/layout/bProcess3"/>
    <dgm:cxn modelId="{5D60D476-6EBC-4CE4-8B2F-0921DCC9D932}" type="presOf" srcId="{8BDD00A6-B18C-48D7-B011-74809304A47E}" destId="{C2889109-8215-49C0-9A16-7869723D30DB}" srcOrd="0" destOrd="0" presId="urn:microsoft.com/office/officeart/2005/8/layout/bProcess3"/>
    <dgm:cxn modelId="{82C1C078-F478-45F4-8E90-B70920D25322}" type="presOf" srcId="{9927CAD0-5094-4327-8671-C60BDC9C7D0C}" destId="{4CEA1EE1-6095-4C9C-B892-30B580A3DBE7}" srcOrd="0" destOrd="0" presId="urn:microsoft.com/office/officeart/2005/8/layout/bProcess3"/>
    <dgm:cxn modelId="{FAE7C958-AE02-4411-9C09-C1B80BA77C97}" type="presOf" srcId="{AE25A9A8-791D-4386-8337-B8396A2DC43C}" destId="{F4829912-5129-4E03-ABD9-99FD41944C4A}" srcOrd="0" destOrd="0" presId="urn:microsoft.com/office/officeart/2005/8/layout/bProcess3"/>
    <dgm:cxn modelId="{4EE4227A-EC94-439E-917B-2547A6B623E8}" type="presOf" srcId="{0B83E9F7-105C-43A2-B97F-4ADBC5C5FB10}" destId="{B418227D-28F0-4606-97A3-61DFB501DA3A}" srcOrd="0" destOrd="0" presId="urn:microsoft.com/office/officeart/2005/8/layout/bProcess3"/>
    <dgm:cxn modelId="{37C3E75A-3FDA-4974-8A85-CE398C27D110}" srcId="{AE25A9A8-791D-4386-8337-B8396A2DC43C}" destId="{3CC0F604-29B8-48CE-BD15-6B9BBDA961B8}" srcOrd="10" destOrd="0" parTransId="{962A6905-C452-4F47-9669-981990D6B75A}" sibTransId="{CF16ADBC-B46A-4B08-AB8F-3F31C563CF5F}"/>
    <dgm:cxn modelId="{9F6FF588-0829-4D0F-AC96-FFD156DD10AE}" type="presOf" srcId="{5ACB9EE5-06E4-4E63-A777-A012CAD452A9}" destId="{108CEF96-A83B-4EA7-8A37-BC9E4FBFFD9E}" srcOrd="0" destOrd="0" presId="urn:microsoft.com/office/officeart/2005/8/layout/bProcess3"/>
    <dgm:cxn modelId="{3B55BB8C-AF36-4A5C-8637-D83E42F3BAC4}" type="presOf" srcId="{FC9C149D-7659-423D-99D3-87E8FB4E5799}" destId="{1CF9A7D1-2891-4AA3-9D71-3B96909206E4}" srcOrd="1" destOrd="0" presId="urn:microsoft.com/office/officeart/2005/8/layout/bProcess3"/>
    <dgm:cxn modelId="{6382C291-7FAF-4C78-B2AC-D700E75216F2}" srcId="{AE25A9A8-791D-4386-8337-B8396A2DC43C}" destId="{FD362C2B-5D2A-4D39-845F-F58BE977EE26}" srcOrd="2" destOrd="0" parTransId="{BB66E28B-EA73-4049-906A-E605BA07A3AB}" sibTransId="{050FF263-97E9-4909-B511-DDB9EEB55705}"/>
    <dgm:cxn modelId="{78D22F9B-C886-45FF-85B4-4F8ED970B35D}" srcId="{AE25A9A8-791D-4386-8337-B8396A2DC43C}" destId="{E8EB2813-9703-4E11-BCA3-C23DB16000C0}" srcOrd="1" destOrd="0" parTransId="{EAA90B18-2218-41D0-A0A4-977A0A3C21A1}" sibTransId="{B268266E-E010-4597-BE65-4E249724A21E}"/>
    <dgm:cxn modelId="{65BF44A4-37D3-4B55-93AD-BD89EBF9F0E3}" type="presOf" srcId="{90F2903C-456B-4C24-9338-B5F9F080E10E}" destId="{AB155713-4829-4F78-A828-AEDCD8771359}" srcOrd="0" destOrd="0" presId="urn:microsoft.com/office/officeart/2005/8/layout/bProcess3"/>
    <dgm:cxn modelId="{E75314AA-88B2-4903-857E-79A7D5CAEA64}" type="presOf" srcId="{0B83E9F7-105C-43A2-B97F-4ADBC5C5FB10}" destId="{D4A0ED4D-DBDF-4D30-B909-69E879A1F1E1}" srcOrd="1" destOrd="0" presId="urn:microsoft.com/office/officeart/2005/8/layout/bProcess3"/>
    <dgm:cxn modelId="{6007A7B5-0D1E-4412-889E-2BA818ACC7B5}" type="presOf" srcId="{597CEEBF-A082-4421-A5D8-4637B78ECD63}" destId="{A4E81F1B-E632-443F-88D3-104E99186033}" srcOrd="0" destOrd="0" presId="urn:microsoft.com/office/officeart/2005/8/layout/bProcess3"/>
    <dgm:cxn modelId="{697C24B8-ACB1-49D2-95D6-17A8307526DE}" type="presOf" srcId="{F3D9D444-9B64-4950-ABE7-FE6B2BCE10A9}" destId="{7BA7E6A3-8DFF-4CEE-9418-1A471A2F5E0C}" srcOrd="1" destOrd="0" presId="urn:microsoft.com/office/officeart/2005/8/layout/bProcess3"/>
    <dgm:cxn modelId="{1069F8B9-4B88-49DE-9C51-942A68076CBF}" type="presOf" srcId="{0EBF2A30-8C95-4247-A4F2-D6CD417E02F7}" destId="{712BC85B-CAC9-464D-90AF-FDA1FF046158}" srcOrd="0" destOrd="0" presId="urn:microsoft.com/office/officeart/2005/8/layout/bProcess3"/>
    <dgm:cxn modelId="{A59504C2-72D3-4A8A-9C51-3139283A829B}" type="presOf" srcId="{5ACB9EE5-06E4-4E63-A777-A012CAD452A9}" destId="{0C3332AA-6D04-4011-9C7C-67E568CD376C}" srcOrd="1" destOrd="0" presId="urn:microsoft.com/office/officeart/2005/8/layout/bProcess3"/>
    <dgm:cxn modelId="{B164EDC7-35E2-4485-82A5-D3E7A73DF156}" type="presOf" srcId="{B5924950-8AC0-4169-963E-8E5D1673DB1D}" destId="{76B3726B-C03B-407B-B2D0-0FEEC27E8591}" srcOrd="0" destOrd="0" presId="urn:microsoft.com/office/officeart/2005/8/layout/bProcess3"/>
    <dgm:cxn modelId="{0285C1D2-6DC9-4038-AC27-9071A512A8BC}" srcId="{AE25A9A8-791D-4386-8337-B8396A2DC43C}" destId="{9927CAD0-5094-4327-8671-C60BDC9C7D0C}" srcOrd="4" destOrd="0" parTransId="{8CEBA9FE-9994-4AB6-89C3-0D0A4DB78662}" sibTransId="{597CEEBF-A082-4421-A5D8-4637B78ECD63}"/>
    <dgm:cxn modelId="{4B89F0DC-0540-47E6-BEC1-9A17616EAD35}" srcId="{AE25A9A8-791D-4386-8337-B8396A2DC43C}" destId="{0EBF2A30-8C95-4247-A4F2-D6CD417E02F7}" srcOrd="9" destOrd="0" parTransId="{07F258B8-E75A-474D-B2DA-66132A8C0C7E}" sibTransId="{EC7F23B0-9457-4C5B-AFBA-147C59D7900D}"/>
    <dgm:cxn modelId="{A95410DD-D4FF-4D47-9E61-E8E9E35F332F}" type="presOf" srcId="{FC9C149D-7659-423D-99D3-87E8FB4E5799}" destId="{BA1FBC18-DB53-49D5-AFFF-A19F0D46EBCF}" srcOrd="0" destOrd="0" presId="urn:microsoft.com/office/officeart/2005/8/layout/bProcess3"/>
    <dgm:cxn modelId="{748BB9E4-13DF-4C34-A76C-7412D94391B1}" type="presOf" srcId="{32F5CB69-A886-426F-95F5-7F38BEC0FE7D}" destId="{ED1CF5DA-A168-4364-97E3-95A04B81443D}" srcOrd="0" destOrd="0" presId="urn:microsoft.com/office/officeart/2005/8/layout/bProcess3"/>
    <dgm:cxn modelId="{49463BEE-7F57-43EF-B7C7-06799630D2C8}" srcId="{AE25A9A8-791D-4386-8337-B8396A2DC43C}" destId="{FF35A753-C9DA-4DAB-AD6C-5DDAC63E2A65}" srcOrd="0" destOrd="0" parTransId="{3770B07D-C337-4D82-B780-27F101591F13}" sibTransId="{32F5CB69-A886-426F-95F5-7F38BEC0FE7D}"/>
    <dgm:cxn modelId="{E40939F6-301B-44CF-825C-9C1E50040371}" type="presOf" srcId="{050FF263-97E9-4909-B511-DDB9EEB55705}" destId="{9A10932A-863B-4458-94BC-48DB74B6CC2B}" srcOrd="1" destOrd="0" presId="urn:microsoft.com/office/officeart/2005/8/layout/bProcess3"/>
    <dgm:cxn modelId="{FA7A2EF7-1C08-4833-BDA2-0B92A5E738FA}" type="presOf" srcId="{E8EB2813-9703-4E11-BCA3-C23DB16000C0}" destId="{A3A49BE4-1A69-44E9-B8EC-5678B144ECDC}" srcOrd="0" destOrd="0" presId="urn:microsoft.com/office/officeart/2005/8/layout/bProcess3"/>
    <dgm:cxn modelId="{6B1555FA-0AF7-49D9-AB1F-2647FD15DF55}" type="presOf" srcId="{EC7F23B0-9457-4C5B-AFBA-147C59D7900D}" destId="{CD5B56F7-C718-43CF-9C4B-F800B1ADB32F}" srcOrd="1" destOrd="0" presId="urn:microsoft.com/office/officeart/2005/8/layout/bProcess3"/>
    <dgm:cxn modelId="{217BD38A-DE3A-4381-A637-902FFB04EDAE}" type="presParOf" srcId="{F4829912-5129-4E03-ABD9-99FD41944C4A}" destId="{2AFE1085-C5FA-4270-BF2E-8BBA3B90213C}" srcOrd="0" destOrd="0" presId="urn:microsoft.com/office/officeart/2005/8/layout/bProcess3"/>
    <dgm:cxn modelId="{B542FCD4-1AE8-47C6-9BE0-2AA1EF8420C9}" type="presParOf" srcId="{F4829912-5129-4E03-ABD9-99FD41944C4A}" destId="{ED1CF5DA-A168-4364-97E3-95A04B81443D}" srcOrd="1" destOrd="0" presId="urn:microsoft.com/office/officeart/2005/8/layout/bProcess3"/>
    <dgm:cxn modelId="{269B8428-E0BE-4B84-97B3-E319A72539B4}" type="presParOf" srcId="{ED1CF5DA-A168-4364-97E3-95A04B81443D}" destId="{9CBE26EA-6470-41DE-9B6A-32CBC095EEF5}" srcOrd="0" destOrd="0" presId="urn:microsoft.com/office/officeart/2005/8/layout/bProcess3"/>
    <dgm:cxn modelId="{8B00D4C8-B476-4A20-BA5F-6CCE863955A2}" type="presParOf" srcId="{F4829912-5129-4E03-ABD9-99FD41944C4A}" destId="{A3A49BE4-1A69-44E9-B8EC-5678B144ECDC}" srcOrd="2" destOrd="0" presId="urn:microsoft.com/office/officeart/2005/8/layout/bProcess3"/>
    <dgm:cxn modelId="{092219D2-BDA5-4DB4-B2CA-7A625F51C91F}" type="presParOf" srcId="{F4829912-5129-4E03-ABD9-99FD41944C4A}" destId="{4C8D7512-D2F0-4D69-9498-C9460A93355C}" srcOrd="3" destOrd="0" presId="urn:microsoft.com/office/officeart/2005/8/layout/bProcess3"/>
    <dgm:cxn modelId="{F5435A4F-A1DF-4A69-8F2B-5A6CF89910D6}" type="presParOf" srcId="{4C8D7512-D2F0-4D69-9498-C9460A93355C}" destId="{A5FF40ED-7252-4A5E-89F7-3B895F1B711D}" srcOrd="0" destOrd="0" presId="urn:microsoft.com/office/officeart/2005/8/layout/bProcess3"/>
    <dgm:cxn modelId="{C6AED8C4-F584-447C-89A0-4350443A9187}" type="presParOf" srcId="{F4829912-5129-4E03-ABD9-99FD41944C4A}" destId="{DD8E2634-6DE6-439B-8981-17D30FD89DFA}" srcOrd="4" destOrd="0" presId="urn:microsoft.com/office/officeart/2005/8/layout/bProcess3"/>
    <dgm:cxn modelId="{7538E364-83EE-47EF-AD85-EF24C38C6ED5}" type="presParOf" srcId="{F4829912-5129-4E03-ABD9-99FD41944C4A}" destId="{C89FB3C2-D810-405A-B633-72E15D07A7D4}" srcOrd="5" destOrd="0" presId="urn:microsoft.com/office/officeart/2005/8/layout/bProcess3"/>
    <dgm:cxn modelId="{A9153D6A-E89B-425B-A5E9-6B3EA9B4FD0C}" type="presParOf" srcId="{C89FB3C2-D810-405A-B633-72E15D07A7D4}" destId="{9A10932A-863B-4458-94BC-48DB74B6CC2B}" srcOrd="0" destOrd="0" presId="urn:microsoft.com/office/officeart/2005/8/layout/bProcess3"/>
    <dgm:cxn modelId="{7C9395AF-7FF8-4B9E-B51F-5FA05AEDA080}" type="presParOf" srcId="{F4829912-5129-4E03-ABD9-99FD41944C4A}" destId="{381EAD74-DF3F-491C-B910-20FAF9DEC861}" srcOrd="6" destOrd="0" presId="urn:microsoft.com/office/officeart/2005/8/layout/bProcess3"/>
    <dgm:cxn modelId="{16C1DBE4-D3B4-4374-BD00-0AB82E143D8D}" type="presParOf" srcId="{F4829912-5129-4E03-ABD9-99FD41944C4A}" destId="{62B1E328-E887-4370-9FF0-4C97C4B3FF5B}" srcOrd="7" destOrd="0" presId="urn:microsoft.com/office/officeart/2005/8/layout/bProcess3"/>
    <dgm:cxn modelId="{F9B10F12-404A-4B2A-91F4-FA6E20020C71}" type="presParOf" srcId="{62B1E328-E887-4370-9FF0-4C97C4B3FF5B}" destId="{7BA7E6A3-8DFF-4CEE-9418-1A471A2F5E0C}" srcOrd="0" destOrd="0" presId="urn:microsoft.com/office/officeart/2005/8/layout/bProcess3"/>
    <dgm:cxn modelId="{DF3A72CE-6562-4B18-B979-543CBB84EB4D}" type="presParOf" srcId="{F4829912-5129-4E03-ABD9-99FD41944C4A}" destId="{4CEA1EE1-6095-4C9C-B892-30B580A3DBE7}" srcOrd="8" destOrd="0" presId="urn:microsoft.com/office/officeart/2005/8/layout/bProcess3"/>
    <dgm:cxn modelId="{9DA0BDC0-B66E-401F-BDC8-62A2952B6E66}" type="presParOf" srcId="{F4829912-5129-4E03-ABD9-99FD41944C4A}" destId="{A4E81F1B-E632-443F-88D3-104E99186033}" srcOrd="9" destOrd="0" presId="urn:microsoft.com/office/officeart/2005/8/layout/bProcess3"/>
    <dgm:cxn modelId="{2F95B0A2-0FDF-4864-B9E0-BD9F2F0EBCD9}" type="presParOf" srcId="{A4E81F1B-E632-443F-88D3-104E99186033}" destId="{2F083B6E-1648-41FC-BF85-F2B6223B5D00}" srcOrd="0" destOrd="0" presId="urn:microsoft.com/office/officeart/2005/8/layout/bProcess3"/>
    <dgm:cxn modelId="{AA8A3787-2F08-4C1A-B357-AC5AAB6439E1}" type="presParOf" srcId="{F4829912-5129-4E03-ABD9-99FD41944C4A}" destId="{CD0D98D5-C47F-48CD-B812-49B4804DBE04}" srcOrd="10" destOrd="0" presId="urn:microsoft.com/office/officeart/2005/8/layout/bProcess3"/>
    <dgm:cxn modelId="{BDF82426-49B4-4498-B191-A1D97D0ADB82}" type="presParOf" srcId="{F4829912-5129-4E03-ABD9-99FD41944C4A}" destId="{108CEF96-A83B-4EA7-8A37-BC9E4FBFFD9E}" srcOrd="11" destOrd="0" presId="urn:microsoft.com/office/officeart/2005/8/layout/bProcess3"/>
    <dgm:cxn modelId="{ACA6CE9E-2E02-4186-A9AD-5B3105ADCE11}" type="presParOf" srcId="{108CEF96-A83B-4EA7-8A37-BC9E4FBFFD9E}" destId="{0C3332AA-6D04-4011-9C7C-67E568CD376C}" srcOrd="0" destOrd="0" presId="urn:microsoft.com/office/officeart/2005/8/layout/bProcess3"/>
    <dgm:cxn modelId="{116890EE-36BD-4078-B567-A4835EA0ED1B}" type="presParOf" srcId="{F4829912-5129-4E03-ABD9-99FD41944C4A}" destId="{9EF84D63-DAEB-4813-909B-C9701736F5EA}" srcOrd="12" destOrd="0" presId="urn:microsoft.com/office/officeart/2005/8/layout/bProcess3"/>
    <dgm:cxn modelId="{AA2EB947-D7F0-47DD-B4C1-C32EC4C60750}" type="presParOf" srcId="{F4829912-5129-4E03-ABD9-99FD41944C4A}" destId="{B418227D-28F0-4606-97A3-61DFB501DA3A}" srcOrd="13" destOrd="0" presId="urn:microsoft.com/office/officeart/2005/8/layout/bProcess3"/>
    <dgm:cxn modelId="{27CE8263-BF41-495F-AC61-054BC04E446D}" type="presParOf" srcId="{B418227D-28F0-4606-97A3-61DFB501DA3A}" destId="{D4A0ED4D-DBDF-4D30-B909-69E879A1F1E1}" srcOrd="0" destOrd="0" presId="urn:microsoft.com/office/officeart/2005/8/layout/bProcess3"/>
    <dgm:cxn modelId="{35975E6A-6678-4C95-853F-3E6952BC8F1C}" type="presParOf" srcId="{F4829912-5129-4E03-ABD9-99FD41944C4A}" destId="{AB155713-4829-4F78-A828-AEDCD8771359}" srcOrd="14" destOrd="0" presId="urn:microsoft.com/office/officeart/2005/8/layout/bProcess3"/>
    <dgm:cxn modelId="{53517490-5A35-47D0-B46C-5EC13140F632}" type="presParOf" srcId="{F4829912-5129-4E03-ABD9-99FD41944C4A}" destId="{C2889109-8215-49C0-9A16-7869723D30DB}" srcOrd="15" destOrd="0" presId="urn:microsoft.com/office/officeart/2005/8/layout/bProcess3"/>
    <dgm:cxn modelId="{39C72B85-E5A0-428E-B77C-393D4D1D21D5}" type="presParOf" srcId="{C2889109-8215-49C0-9A16-7869723D30DB}" destId="{03DCE5DF-B4A5-48ED-A541-DCB245994781}" srcOrd="0" destOrd="0" presId="urn:microsoft.com/office/officeart/2005/8/layout/bProcess3"/>
    <dgm:cxn modelId="{76E5936A-43F2-45E3-957A-7A1F8337E7D8}" type="presParOf" srcId="{F4829912-5129-4E03-ABD9-99FD41944C4A}" destId="{76B3726B-C03B-407B-B2D0-0FEEC27E8591}" srcOrd="16" destOrd="0" presId="urn:microsoft.com/office/officeart/2005/8/layout/bProcess3"/>
    <dgm:cxn modelId="{B220587B-89CF-44DB-852B-842285089930}" type="presParOf" srcId="{F4829912-5129-4E03-ABD9-99FD41944C4A}" destId="{BA1FBC18-DB53-49D5-AFFF-A19F0D46EBCF}" srcOrd="17" destOrd="0" presId="urn:microsoft.com/office/officeart/2005/8/layout/bProcess3"/>
    <dgm:cxn modelId="{AE4405B8-3E95-4B59-8C9B-03F1F76FC1B0}" type="presParOf" srcId="{BA1FBC18-DB53-49D5-AFFF-A19F0D46EBCF}" destId="{1CF9A7D1-2891-4AA3-9D71-3B96909206E4}" srcOrd="0" destOrd="0" presId="urn:microsoft.com/office/officeart/2005/8/layout/bProcess3"/>
    <dgm:cxn modelId="{3D8070E2-ED97-4984-87B1-D577D355406E}" type="presParOf" srcId="{F4829912-5129-4E03-ABD9-99FD41944C4A}" destId="{712BC85B-CAC9-464D-90AF-FDA1FF046158}" srcOrd="18" destOrd="0" presId="urn:microsoft.com/office/officeart/2005/8/layout/bProcess3"/>
    <dgm:cxn modelId="{B2F006A9-D1D0-48C3-BC4A-5B9595E214F9}" type="presParOf" srcId="{F4829912-5129-4E03-ABD9-99FD41944C4A}" destId="{57EB1D29-9B17-49B3-AD70-666C111ECF08}" srcOrd="19" destOrd="0" presId="urn:microsoft.com/office/officeart/2005/8/layout/bProcess3"/>
    <dgm:cxn modelId="{4DAFDE87-804F-414E-B9C8-D6B26F6A013B}" type="presParOf" srcId="{57EB1D29-9B17-49B3-AD70-666C111ECF08}" destId="{CD5B56F7-C718-43CF-9C4B-F800B1ADB32F}" srcOrd="0" destOrd="0" presId="urn:microsoft.com/office/officeart/2005/8/layout/bProcess3"/>
    <dgm:cxn modelId="{16566976-71C9-4A28-81E8-B273E39F0B24}" type="presParOf" srcId="{F4829912-5129-4E03-ABD9-99FD41944C4A}" destId="{89F7A84A-3D4C-45C1-A213-221B0CABA565}"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F0B92-EBC6-4F4F-A991-75C0637CE09D}">
      <dsp:nvSpPr>
        <dsp:cNvPr id="0" name=""/>
        <dsp:cNvSpPr/>
      </dsp:nvSpPr>
      <dsp:spPr>
        <a:xfrm>
          <a:off x="3725440" y="2524654"/>
          <a:ext cx="1462013" cy="73100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General Plan</a:t>
          </a:r>
        </a:p>
      </dsp:txBody>
      <dsp:txXfrm>
        <a:off x="3746850" y="2546064"/>
        <a:ext cx="1419193" cy="688186"/>
      </dsp:txXfrm>
    </dsp:sp>
    <dsp:sp modelId="{E7F8218D-0F72-4073-8D5C-026B2AFC8549}">
      <dsp:nvSpPr>
        <dsp:cNvPr id="0" name=""/>
        <dsp:cNvSpPr/>
      </dsp:nvSpPr>
      <dsp:spPr>
        <a:xfrm rot="17350740">
          <a:off x="4589797" y="2038118"/>
          <a:ext cx="1780117" cy="22763"/>
        </a:xfrm>
        <a:custGeom>
          <a:avLst/>
          <a:gdLst/>
          <a:ahLst/>
          <a:cxnLst/>
          <a:rect l="0" t="0" r="0" b="0"/>
          <a:pathLst>
            <a:path>
              <a:moveTo>
                <a:pt x="0" y="11381"/>
              </a:moveTo>
              <a:lnTo>
                <a:pt x="1780117" y="11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35353" y="2004996"/>
        <a:ext cx="89005" cy="89005"/>
      </dsp:txXfrm>
    </dsp:sp>
    <dsp:sp modelId="{562A1C4B-1F12-447D-B8DB-B41A933E4E3D}">
      <dsp:nvSpPr>
        <dsp:cNvPr id="0" name=""/>
        <dsp:cNvSpPr/>
      </dsp:nvSpPr>
      <dsp:spPr>
        <a:xfrm>
          <a:off x="5772259" y="843338"/>
          <a:ext cx="1462013" cy="7310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Sub-Area Plans</a:t>
          </a:r>
        </a:p>
      </dsp:txBody>
      <dsp:txXfrm>
        <a:off x="5793669" y="864748"/>
        <a:ext cx="1419193" cy="688186"/>
      </dsp:txXfrm>
    </dsp:sp>
    <dsp:sp modelId="{BC662757-2546-468E-9AD9-DE87632146B7}">
      <dsp:nvSpPr>
        <dsp:cNvPr id="0" name=""/>
        <dsp:cNvSpPr/>
      </dsp:nvSpPr>
      <dsp:spPr>
        <a:xfrm rot="19153176">
          <a:off x="7136331" y="933965"/>
          <a:ext cx="806829" cy="22763"/>
        </a:xfrm>
        <a:custGeom>
          <a:avLst/>
          <a:gdLst/>
          <a:ahLst/>
          <a:cxnLst/>
          <a:rect l="0" t="0" r="0" b="0"/>
          <a:pathLst>
            <a:path>
              <a:moveTo>
                <a:pt x="0" y="11381"/>
              </a:moveTo>
              <a:lnTo>
                <a:pt x="806829"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19574" y="925176"/>
        <a:ext cx="40341" cy="40341"/>
      </dsp:txXfrm>
    </dsp:sp>
    <dsp:sp modelId="{70299B14-734F-467D-BA2E-C5EF4B3B01A0}">
      <dsp:nvSpPr>
        <dsp:cNvPr id="0" name=""/>
        <dsp:cNvSpPr/>
      </dsp:nvSpPr>
      <dsp:spPr>
        <a:xfrm>
          <a:off x="7845218" y="316348"/>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Local Coastal Program</a:t>
          </a:r>
        </a:p>
      </dsp:txBody>
      <dsp:txXfrm>
        <a:off x="7866628" y="337758"/>
        <a:ext cx="1419193" cy="688186"/>
      </dsp:txXfrm>
    </dsp:sp>
    <dsp:sp modelId="{9C6BFEE6-9B98-421E-A8A0-570376F1D393}">
      <dsp:nvSpPr>
        <dsp:cNvPr id="0" name=""/>
        <dsp:cNvSpPr/>
      </dsp:nvSpPr>
      <dsp:spPr>
        <a:xfrm rot="21599989">
          <a:off x="7234272" y="1197456"/>
          <a:ext cx="2257684" cy="22763"/>
        </a:xfrm>
        <a:custGeom>
          <a:avLst/>
          <a:gdLst/>
          <a:ahLst/>
          <a:cxnLst/>
          <a:rect l="0" t="0" r="0" b="0"/>
          <a:pathLst>
            <a:path>
              <a:moveTo>
                <a:pt x="0" y="11381"/>
              </a:moveTo>
              <a:lnTo>
                <a:pt x="2257684"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8306672" y="1152396"/>
        <a:ext cx="112884" cy="112884"/>
      </dsp:txXfrm>
    </dsp:sp>
    <dsp:sp modelId="{E5ED42EB-7C78-4A03-A316-207421C38129}">
      <dsp:nvSpPr>
        <dsp:cNvPr id="0" name=""/>
        <dsp:cNvSpPr/>
      </dsp:nvSpPr>
      <dsp:spPr>
        <a:xfrm>
          <a:off x="9491957" y="843331"/>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Specific Plans</a:t>
          </a:r>
        </a:p>
      </dsp:txBody>
      <dsp:txXfrm>
        <a:off x="9513367" y="864741"/>
        <a:ext cx="1419193" cy="688186"/>
      </dsp:txXfrm>
    </dsp:sp>
    <dsp:sp modelId="{669A2370-4118-4001-B9ED-7FB009DDF6A2}">
      <dsp:nvSpPr>
        <dsp:cNvPr id="0" name=""/>
        <dsp:cNvSpPr/>
      </dsp:nvSpPr>
      <dsp:spPr>
        <a:xfrm rot="2608470">
          <a:off x="7118798" y="1487085"/>
          <a:ext cx="841893" cy="22763"/>
        </a:xfrm>
        <a:custGeom>
          <a:avLst/>
          <a:gdLst/>
          <a:ahLst/>
          <a:cxnLst/>
          <a:rect l="0" t="0" r="0" b="0"/>
          <a:pathLst>
            <a:path>
              <a:moveTo>
                <a:pt x="0" y="11381"/>
              </a:moveTo>
              <a:lnTo>
                <a:pt x="841893"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18698" y="1477419"/>
        <a:ext cx="42094" cy="42094"/>
      </dsp:txXfrm>
    </dsp:sp>
    <dsp:sp modelId="{2712942B-FA35-4050-A76E-C33027E6EF9F}">
      <dsp:nvSpPr>
        <dsp:cNvPr id="0" name=""/>
        <dsp:cNvSpPr/>
      </dsp:nvSpPr>
      <dsp:spPr>
        <a:xfrm>
          <a:off x="7845218" y="1422588"/>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Community Plans</a:t>
          </a:r>
        </a:p>
      </dsp:txBody>
      <dsp:txXfrm>
        <a:off x="7866628" y="1443998"/>
        <a:ext cx="1419193" cy="688186"/>
      </dsp:txXfrm>
    </dsp:sp>
    <dsp:sp modelId="{ED549526-FA19-49EA-A1B7-38B9A79CBF18}">
      <dsp:nvSpPr>
        <dsp:cNvPr id="0" name=""/>
        <dsp:cNvSpPr/>
      </dsp:nvSpPr>
      <dsp:spPr>
        <a:xfrm rot="21574376">
          <a:off x="5187446" y="2876644"/>
          <a:ext cx="571765" cy="22763"/>
        </a:xfrm>
        <a:custGeom>
          <a:avLst/>
          <a:gdLst/>
          <a:ahLst/>
          <a:cxnLst/>
          <a:rect l="0" t="0" r="0" b="0"/>
          <a:pathLst>
            <a:path>
              <a:moveTo>
                <a:pt x="0" y="11381"/>
              </a:moveTo>
              <a:lnTo>
                <a:pt x="571765" y="11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59034" y="2873732"/>
        <a:ext cx="28588" cy="28588"/>
      </dsp:txXfrm>
    </dsp:sp>
    <dsp:sp modelId="{D68B03CD-375C-4E8C-B9B8-0D77B76EBF80}">
      <dsp:nvSpPr>
        <dsp:cNvPr id="0" name=""/>
        <dsp:cNvSpPr/>
      </dsp:nvSpPr>
      <dsp:spPr>
        <a:xfrm>
          <a:off x="5759203" y="2520392"/>
          <a:ext cx="1462013" cy="7310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Zoning</a:t>
          </a:r>
        </a:p>
      </dsp:txBody>
      <dsp:txXfrm>
        <a:off x="5780613" y="2541802"/>
        <a:ext cx="1419193" cy="688186"/>
      </dsp:txXfrm>
    </dsp:sp>
    <dsp:sp modelId="{3468560E-B2B3-4B6D-AFA5-6C110A047F4D}">
      <dsp:nvSpPr>
        <dsp:cNvPr id="0" name=""/>
        <dsp:cNvSpPr/>
      </dsp:nvSpPr>
      <dsp:spPr>
        <a:xfrm rot="24505">
          <a:off x="7221209" y="2876644"/>
          <a:ext cx="597876" cy="22763"/>
        </a:xfrm>
        <a:custGeom>
          <a:avLst/>
          <a:gdLst/>
          <a:ahLst/>
          <a:cxnLst/>
          <a:rect l="0" t="0" r="0" b="0"/>
          <a:pathLst>
            <a:path>
              <a:moveTo>
                <a:pt x="0" y="11381"/>
              </a:moveTo>
              <a:lnTo>
                <a:pt x="597876"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05200" y="2873079"/>
        <a:ext cx="29893" cy="29893"/>
      </dsp:txXfrm>
    </dsp:sp>
    <dsp:sp modelId="{746D5141-B294-49E9-9366-B5EB342DFCC2}">
      <dsp:nvSpPr>
        <dsp:cNvPr id="0" name=""/>
        <dsp:cNvSpPr/>
      </dsp:nvSpPr>
      <dsp:spPr>
        <a:xfrm>
          <a:off x="7819077" y="2524654"/>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Inclusionary Housing Ordinance</a:t>
          </a:r>
        </a:p>
      </dsp:txBody>
      <dsp:txXfrm>
        <a:off x="7840487" y="2546064"/>
        <a:ext cx="1419193" cy="688186"/>
      </dsp:txXfrm>
    </dsp:sp>
    <dsp:sp modelId="{5DEA99CA-B4E4-446F-9B13-1D0F2F08A956}">
      <dsp:nvSpPr>
        <dsp:cNvPr id="0" name=""/>
        <dsp:cNvSpPr/>
      </dsp:nvSpPr>
      <dsp:spPr>
        <a:xfrm rot="4249260">
          <a:off x="4589797" y="3719433"/>
          <a:ext cx="1780117" cy="22763"/>
        </a:xfrm>
        <a:custGeom>
          <a:avLst/>
          <a:gdLst/>
          <a:ahLst/>
          <a:cxnLst/>
          <a:rect l="0" t="0" r="0" b="0"/>
          <a:pathLst>
            <a:path>
              <a:moveTo>
                <a:pt x="0" y="11381"/>
              </a:moveTo>
              <a:lnTo>
                <a:pt x="1780117" y="1138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35353" y="3686312"/>
        <a:ext cx="89005" cy="89005"/>
      </dsp:txXfrm>
    </dsp:sp>
    <dsp:sp modelId="{54BB6C1A-C0A8-4C83-9DFD-C7CD89527204}">
      <dsp:nvSpPr>
        <dsp:cNvPr id="0" name=""/>
        <dsp:cNvSpPr/>
      </dsp:nvSpPr>
      <dsp:spPr>
        <a:xfrm>
          <a:off x="5772259" y="4205969"/>
          <a:ext cx="1462013" cy="73100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Functional Plans</a:t>
          </a:r>
        </a:p>
      </dsp:txBody>
      <dsp:txXfrm>
        <a:off x="5793669" y="4227379"/>
        <a:ext cx="1419193" cy="688186"/>
      </dsp:txXfrm>
    </dsp:sp>
    <dsp:sp modelId="{099E29CB-B74E-4495-97D8-BCB9BAA30DF8}">
      <dsp:nvSpPr>
        <dsp:cNvPr id="0" name=""/>
        <dsp:cNvSpPr/>
      </dsp:nvSpPr>
      <dsp:spPr>
        <a:xfrm rot="19082876">
          <a:off x="7135756" y="4303127"/>
          <a:ext cx="768766" cy="22763"/>
        </a:xfrm>
        <a:custGeom>
          <a:avLst/>
          <a:gdLst/>
          <a:ahLst/>
          <a:cxnLst/>
          <a:rect l="0" t="0" r="0" b="0"/>
          <a:pathLst>
            <a:path>
              <a:moveTo>
                <a:pt x="0" y="11381"/>
              </a:moveTo>
              <a:lnTo>
                <a:pt x="768766"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00920" y="4295290"/>
        <a:ext cx="38438" cy="38438"/>
      </dsp:txXfrm>
    </dsp:sp>
    <dsp:sp modelId="{83675C65-7F7E-4B35-9AB7-0831C1B21FB9}">
      <dsp:nvSpPr>
        <dsp:cNvPr id="0" name=""/>
        <dsp:cNvSpPr/>
      </dsp:nvSpPr>
      <dsp:spPr>
        <a:xfrm>
          <a:off x="7806007" y="3692042"/>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Active Transportation Plan</a:t>
          </a:r>
        </a:p>
      </dsp:txBody>
      <dsp:txXfrm>
        <a:off x="7827417" y="3713452"/>
        <a:ext cx="1419193" cy="688186"/>
      </dsp:txXfrm>
    </dsp:sp>
    <dsp:sp modelId="{0705CBCB-E1D9-4862-B741-26ED4CFEB902}">
      <dsp:nvSpPr>
        <dsp:cNvPr id="0" name=""/>
        <dsp:cNvSpPr/>
      </dsp:nvSpPr>
      <dsp:spPr>
        <a:xfrm>
          <a:off x="7234272" y="4560090"/>
          <a:ext cx="2218473" cy="22763"/>
        </a:xfrm>
        <a:custGeom>
          <a:avLst/>
          <a:gdLst/>
          <a:ahLst/>
          <a:cxnLst/>
          <a:rect l="0" t="0" r="0" b="0"/>
          <a:pathLst>
            <a:path>
              <a:moveTo>
                <a:pt x="0" y="11381"/>
              </a:moveTo>
              <a:lnTo>
                <a:pt x="2218473"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8288047" y="4516010"/>
        <a:ext cx="110923" cy="110923"/>
      </dsp:txXfrm>
    </dsp:sp>
    <dsp:sp modelId="{B3C2A19E-C485-4214-8A6D-E5398F716B94}">
      <dsp:nvSpPr>
        <dsp:cNvPr id="0" name=""/>
        <dsp:cNvSpPr/>
      </dsp:nvSpPr>
      <dsp:spPr>
        <a:xfrm>
          <a:off x="9452746" y="4205969"/>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Climate Action and Resilience Plan</a:t>
          </a:r>
        </a:p>
      </dsp:txBody>
      <dsp:txXfrm>
        <a:off x="9474156" y="4227379"/>
        <a:ext cx="1419193" cy="688186"/>
      </dsp:txXfrm>
    </dsp:sp>
    <dsp:sp modelId="{5B435552-F566-45AB-A46B-441F21703F22}">
      <dsp:nvSpPr>
        <dsp:cNvPr id="0" name=""/>
        <dsp:cNvSpPr/>
      </dsp:nvSpPr>
      <dsp:spPr>
        <a:xfrm rot="2525488">
          <a:off x="7130370" y="4830121"/>
          <a:ext cx="805680" cy="22763"/>
        </a:xfrm>
        <a:custGeom>
          <a:avLst/>
          <a:gdLst/>
          <a:ahLst/>
          <a:cxnLst/>
          <a:rect l="0" t="0" r="0" b="0"/>
          <a:pathLst>
            <a:path>
              <a:moveTo>
                <a:pt x="0" y="11381"/>
              </a:moveTo>
              <a:lnTo>
                <a:pt x="805680" y="1138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7513068" y="4821360"/>
        <a:ext cx="40284" cy="40284"/>
      </dsp:txXfrm>
    </dsp:sp>
    <dsp:sp modelId="{4FE6A561-0033-4921-8FDB-D6A544606207}">
      <dsp:nvSpPr>
        <dsp:cNvPr id="0" name=""/>
        <dsp:cNvSpPr/>
      </dsp:nvSpPr>
      <dsp:spPr>
        <a:xfrm>
          <a:off x="7832148" y="4746029"/>
          <a:ext cx="1462013" cy="7310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Parks and Rec Master Plan</a:t>
          </a:r>
        </a:p>
      </dsp:txBody>
      <dsp:txXfrm>
        <a:off x="7853558" y="4767439"/>
        <a:ext cx="1419193" cy="68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CF5DA-A168-4364-97E3-95A04B81443D}">
      <dsp:nvSpPr>
        <dsp:cNvPr id="0" name=""/>
        <dsp:cNvSpPr/>
      </dsp:nvSpPr>
      <dsp:spPr>
        <a:xfrm>
          <a:off x="2976002" y="601013"/>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5481" y="644261"/>
        <a:ext cx="24713" cy="4942"/>
      </dsp:txXfrm>
    </dsp:sp>
    <dsp:sp modelId="{2AFE1085-C5FA-4270-BF2E-8BBA3B90213C}">
      <dsp:nvSpPr>
        <dsp:cNvPr id="0" name=""/>
        <dsp:cNvSpPr/>
      </dsp:nvSpPr>
      <dsp:spPr>
        <a:xfrm>
          <a:off x="828798" y="2032"/>
          <a:ext cx="2149003" cy="128940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Initial identification of Areas of Change + Stability (July 2021)</a:t>
          </a:r>
        </a:p>
      </dsp:txBody>
      <dsp:txXfrm>
        <a:off x="828798" y="2032"/>
        <a:ext cx="2149003" cy="1289402"/>
      </dsp:txXfrm>
    </dsp:sp>
    <dsp:sp modelId="{4C8D7512-D2F0-4D69-9498-C9460A93355C}">
      <dsp:nvSpPr>
        <dsp:cNvPr id="0" name=""/>
        <dsp:cNvSpPr/>
      </dsp:nvSpPr>
      <dsp:spPr>
        <a:xfrm>
          <a:off x="5619276" y="601013"/>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8755" y="644261"/>
        <a:ext cx="24713" cy="4942"/>
      </dsp:txXfrm>
    </dsp:sp>
    <dsp:sp modelId="{A3A49BE4-1A69-44E9-B8EC-5678B144ECDC}">
      <dsp:nvSpPr>
        <dsp:cNvPr id="0" name=""/>
        <dsp:cNvSpPr/>
      </dsp:nvSpPr>
      <dsp:spPr>
        <a:xfrm>
          <a:off x="3472073" y="2032"/>
          <a:ext cx="2149003" cy="128940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Visioning Survey: Where should development go? (Fall 2021)</a:t>
          </a:r>
        </a:p>
      </dsp:txBody>
      <dsp:txXfrm>
        <a:off x="3472073" y="2032"/>
        <a:ext cx="2149003" cy="1289402"/>
      </dsp:txXfrm>
    </dsp:sp>
    <dsp:sp modelId="{C89FB3C2-D810-405A-B633-72E15D07A7D4}">
      <dsp:nvSpPr>
        <dsp:cNvPr id="0" name=""/>
        <dsp:cNvSpPr/>
      </dsp:nvSpPr>
      <dsp:spPr>
        <a:xfrm>
          <a:off x="8262550" y="601013"/>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82029" y="644261"/>
        <a:ext cx="24713" cy="4942"/>
      </dsp:txXfrm>
    </dsp:sp>
    <dsp:sp modelId="{DD8E2634-6DE6-439B-8981-17D30FD89DFA}">
      <dsp:nvSpPr>
        <dsp:cNvPr id="0" name=""/>
        <dsp:cNvSpPr/>
      </dsp:nvSpPr>
      <dsp:spPr>
        <a:xfrm>
          <a:off x="6115347" y="2032"/>
          <a:ext cx="2149003" cy="128940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GPAC finalized “Areas of Discussion” and reviewed Citywide Framework</a:t>
          </a:r>
        </a:p>
        <a:p>
          <a:pPr marL="0" lvl="0" indent="0" algn="ctr" defTabSz="577850">
            <a:lnSpc>
              <a:spcPct val="90000"/>
            </a:lnSpc>
            <a:spcBef>
              <a:spcPct val="0"/>
            </a:spcBef>
            <a:spcAft>
              <a:spcPct val="35000"/>
            </a:spcAft>
            <a:buNone/>
          </a:pPr>
          <a:r>
            <a:rPr lang="en-US" sz="1300" b="1" kern="1200" dirty="0"/>
            <a:t>(Nov/Dec 2021)</a:t>
          </a:r>
          <a:endParaRPr lang="en-US" sz="1300" kern="1200" dirty="0"/>
        </a:p>
      </dsp:txBody>
      <dsp:txXfrm>
        <a:off x="6115347" y="2032"/>
        <a:ext cx="2149003" cy="1289402"/>
      </dsp:txXfrm>
    </dsp:sp>
    <dsp:sp modelId="{62B1E328-E887-4370-9FF0-4C97C4B3FF5B}">
      <dsp:nvSpPr>
        <dsp:cNvPr id="0" name=""/>
        <dsp:cNvSpPr/>
      </dsp:nvSpPr>
      <dsp:spPr>
        <a:xfrm>
          <a:off x="1903300" y="1289634"/>
          <a:ext cx="7929822" cy="463670"/>
        </a:xfrm>
        <a:custGeom>
          <a:avLst/>
          <a:gdLst/>
          <a:ahLst/>
          <a:cxnLst/>
          <a:rect l="0" t="0" r="0" b="0"/>
          <a:pathLst>
            <a:path>
              <a:moveTo>
                <a:pt x="7929822" y="0"/>
              </a:moveTo>
              <a:lnTo>
                <a:pt x="7929822" y="248935"/>
              </a:lnTo>
              <a:lnTo>
                <a:pt x="0" y="248935"/>
              </a:lnTo>
              <a:lnTo>
                <a:pt x="0" y="46367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581" y="1518998"/>
        <a:ext cx="397260" cy="4942"/>
      </dsp:txXfrm>
    </dsp:sp>
    <dsp:sp modelId="{381EAD74-DF3F-491C-B910-20FAF9DEC861}">
      <dsp:nvSpPr>
        <dsp:cNvPr id="0" name=""/>
        <dsp:cNvSpPr/>
      </dsp:nvSpPr>
      <dsp:spPr>
        <a:xfrm>
          <a:off x="8758621" y="2032"/>
          <a:ext cx="2149003" cy="1289402"/>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GPAC generated ideas for alternatives (April and May 2022)</a:t>
          </a:r>
        </a:p>
      </dsp:txBody>
      <dsp:txXfrm>
        <a:off x="8758621" y="2032"/>
        <a:ext cx="2149003" cy="1289402"/>
      </dsp:txXfrm>
    </dsp:sp>
    <dsp:sp modelId="{A4E81F1B-E632-443F-88D3-104E99186033}">
      <dsp:nvSpPr>
        <dsp:cNvPr id="0" name=""/>
        <dsp:cNvSpPr/>
      </dsp:nvSpPr>
      <dsp:spPr>
        <a:xfrm>
          <a:off x="2976002" y="2384686"/>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5481" y="2427934"/>
        <a:ext cx="24713" cy="4942"/>
      </dsp:txXfrm>
    </dsp:sp>
    <dsp:sp modelId="{4CEA1EE1-6095-4C9C-B892-30B580A3DBE7}">
      <dsp:nvSpPr>
        <dsp:cNvPr id="0" name=""/>
        <dsp:cNvSpPr/>
      </dsp:nvSpPr>
      <dsp:spPr>
        <a:xfrm>
          <a:off x="828798" y="1785704"/>
          <a:ext cx="2149003" cy="1289402"/>
        </a:xfrm>
        <a:prstGeom prst="rect">
          <a:avLst/>
        </a:prstGeom>
        <a:solidFill>
          <a:srgbClr val="05B2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City Council Direction  on Growth Targets </a:t>
          </a:r>
        </a:p>
        <a:p>
          <a:pPr marL="0" lvl="0" indent="0" algn="ctr" defTabSz="577850">
            <a:lnSpc>
              <a:spcPct val="90000"/>
            </a:lnSpc>
            <a:spcBef>
              <a:spcPct val="0"/>
            </a:spcBef>
            <a:spcAft>
              <a:spcPct val="35000"/>
            </a:spcAft>
            <a:buNone/>
          </a:pPr>
          <a:r>
            <a:rPr lang="en-US" sz="1300" b="1" kern="1200" dirty="0"/>
            <a:t>(July 2022)</a:t>
          </a:r>
        </a:p>
      </dsp:txBody>
      <dsp:txXfrm>
        <a:off x="828798" y="1785704"/>
        <a:ext cx="2149003" cy="1289402"/>
      </dsp:txXfrm>
    </dsp:sp>
    <dsp:sp modelId="{108CEF96-A83B-4EA7-8A37-BC9E4FBFFD9E}">
      <dsp:nvSpPr>
        <dsp:cNvPr id="0" name=""/>
        <dsp:cNvSpPr/>
      </dsp:nvSpPr>
      <dsp:spPr>
        <a:xfrm>
          <a:off x="5619276" y="2384686"/>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8755" y="2427934"/>
        <a:ext cx="24713" cy="4942"/>
      </dsp:txXfrm>
    </dsp:sp>
    <dsp:sp modelId="{CD0D98D5-C47F-48CD-B812-49B4804DBE04}">
      <dsp:nvSpPr>
        <dsp:cNvPr id="0" name=""/>
        <dsp:cNvSpPr/>
      </dsp:nvSpPr>
      <dsp:spPr>
        <a:xfrm>
          <a:off x="3472073" y="1785704"/>
          <a:ext cx="2149003" cy="128940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Develop and Review Land Use Alternatives</a:t>
          </a:r>
        </a:p>
        <a:p>
          <a:pPr marL="0" lvl="0" indent="0" algn="ctr" defTabSz="577850">
            <a:lnSpc>
              <a:spcPct val="90000"/>
            </a:lnSpc>
            <a:spcBef>
              <a:spcPct val="0"/>
            </a:spcBef>
            <a:spcAft>
              <a:spcPct val="35000"/>
            </a:spcAft>
            <a:buNone/>
          </a:pPr>
          <a:r>
            <a:rPr lang="en-US" sz="1300" b="1" kern="1200" dirty="0"/>
            <a:t>(Summer 2022)</a:t>
          </a:r>
        </a:p>
      </dsp:txBody>
      <dsp:txXfrm>
        <a:off x="3472073" y="1785704"/>
        <a:ext cx="2149003" cy="1289402"/>
      </dsp:txXfrm>
    </dsp:sp>
    <dsp:sp modelId="{B418227D-28F0-4606-97A3-61DFB501DA3A}">
      <dsp:nvSpPr>
        <dsp:cNvPr id="0" name=""/>
        <dsp:cNvSpPr/>
      </dsp:nvSpPr>
      <dsp:spPr>
        <a:xfrm>
          <a:off x="8262550" y="2384686"/>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82029" y="2427934"/>
        <a:ext cx="24713" cy="4942"/>
      </dsp:txXfrm>
    </dsp:sp>
    <dsp:sp modelId="{9EF84D63-DAEB-4813-909B-C9701736F5EA}">
      <dsp:nvSpPr>
        <dsp:cNvPr id="0" name=""/>
        <dsp:cNvSpPr/>
      </dsp:nvSpPr>
      <dsp:spPr>
        <a:xfrm>
          <a:off x="6115347" y="1785704"/>
          <a:ext cx="2149003" cy="128940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Engagement on Land Use Alts</a:t>
          </a:r>
        </a:p>
        <a:p>
          <a:pPr marL="0" lvl="0" indent="0" algn="ctr" defTabSz="577850">
            <a:lnSpc>
              <a:spcPct val="90000"/>
            </a:lnSpc>
            <a:spcBef>
              <a:spcPct val="0"/>
            </a:spcBef>
            <a:spcAft>
              <a:spcPct val="35000"/>
            </a:spcAft>
            <a:buNone/>
          </a:pPr>
          <a:r>
            <a:rPr lang="en-US" sz="1300" b="1" kern="1200" dirty="0"/>
            <a:t>(Aug – Oct, 2022)</a:t>
          </a:r>
        </a:p>
      </dsp:txBody>
      <dsp:txXfrm>
        <a:off x="6115347" y="1785704"/>
        <a:ext cx="2149003" cy="1289402"/>
      </dsp:txXfrm>
    </dsp:sp>
    <dsp:sp modelId="{C2889109-8215-49C0-9A16-7869723D30DB}">
      <dsp:nvSpPr>
        <dsp:cNvPr id="0" name=""/>
        <dsp:cNvSpPr/>
      </dsp:nvSpPr>
      <dsp:spPr>
        <a:xfrm>
          <a:off x="1903300" y="3073307"/>
          <a:ext cx="7929822" cy="463670"/>
        </a:xfrm>
        <a:custGeom>
          <a:avLst/>
          <a:gdLst/>
          <a:ahLst/>
          <a:cxnLst/>
          <a:rect l="0" t="0" r="0" b="0"/>
          <a:pathLst>
            <a:path>
              <a:moveTo>
                <a:pt x="7929822" y="0"/>
              </a:moveTo>
              <a:lnTo>
                <a:pt x="7929822" y="248935"/>
              </a:lnTo>
              <a:lnTo>
                <a:pt x="0" y="248935"/>
              </a:lnTo>
              <a:lnTo>
                <a:pt x="0" y="46367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581" y="3302671"/>
        <a:ext cx="397260" cy="4942"/>
      </dsp:txXfrm>
    </dsp:sp>
    <dsp:sp modelId="{AB155713-4829-4F78-A828-AEDCD8771359}">
      <dsp:nvSpPr>
        <dsp:cNvPr id="0" name=""/>
        <dsp:cNvSpPr/>
      </dsp:nvSpPr>
      <dsp:spPr>
        <a:xfrm>
          <a:off x="8758621" y="1785704"/>
          <a:ext cx="2149003" cy="1289402"/>
        </a:xfrm>
        <a:prstGeom prst="rect">
          <a:avLst/>
        </a:prstGeom>
        <a:solidFill>
          <a:srgbClr val="0061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10 GPAC Meetings – Review Alternatives</a:t>
          </a:r>
        </a:p>
        <a:p>
          <a:pPr marL="0" lvl="0" indent="0" algn="ctr" defTabSz="577850">
            <a:lnSpc>
              <a:spcPct val="90000"/>
            </a:lnSpc>
            <a:spcBef>
              <a:spcPct val="0"/>
            </a:spcBef>
            <a:spcAft>
              <a:spcPct val="35000"/>
            </a:spcAft>
            <a:buNone/>
          </a:pPr>
          <a:r>
            <a:rPr lang="en-US" sz="1300" b="1" kern="1200" dirty="0"/>
            <a:t>(Sept 2022 – June 2023)</a:t>
          </a:r>
        </a:p>
      </dsp:txBody>
      <dsp:txXfrm>
        <a:off x="8758621" y="1785704"/>
        <a:ext cx="2149003" cy="1289402"/>
      </dsp:txXfrm>
    </dsp:sp>
    <dsp:sp modelId="{BA1FBC18-DB53-49D5-AFFF-A19F0D46EBCF}">
      <dsp:nvSpPr>
        <dsp:cNvPr id="0" name=""/>
        <dsp:cNvSpPr/>
      </dsp:nvSpPr>
      <dsp:spPr>
        <a:xfrm>
          <a:off x="2976002" y="4168358"/>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95481" y="4211607"/>
        <a:ext cx="24713" cy="4942"/>
      </dsp:txXfrm>
    </dsp:sp>
    <dsp:sp modelId="{76B3726B-C03B-407B-B2D0-0FEEC27E8591}">
      <dsp:nvSpPr>
        <dsp:cNvPr id="0" name=""/>
        <dsp:cNvSpPr/>
      </dsp:nvSpPr>
      <dsp:spPr>
        <a:xfrm>
          <a:off x="828798" y="3569377"/>
          <a:ext cx="2149003" cy="1289402"/>
        </a:xfrm>
        <a:prstGeom prst="rect">
          <a:avLst/>
        </a:prstGeom>
        <a:solidFill>
          <a:srgbClr val="FFB4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Engagement on Preferred Land Use (June – Aug 2023)</a:t>
          </a:r>
        </a:p>
      </dsp:txBody>
      <dsp:txXfrm>
        <a:off x="828798" y="3569377"/>
        <a:ext cx="2149003" cy="1289402"/>
      </dsp:txXfrm>
    </dsp:sp>
    <dsp:sp modelId="{57EB1D29-9B17-49B3-AD70-666C111ECF08}">
      <dsp:nvSpPr>
        <dsp:cNvPr id="0" name=""/>
        <dsp:cNvSpPr/>
      </dsp:nvSpPr>
      <dsp:spPr>
        <a:xfrm>
          <a:off x="5619276" y="4168358"/>
          <a:ext cx="463670" cy="91440"/>
        </a:xfrm>
        <a:custGeom>
          <a:avLst/>
          <a:gdLst/>
          <a:ahLst/>
          <a:cxnLst/>
          <a:rect l="0" t="0" r="0" b="0"/>
          <a:pathLst>
            <a:path>
              <a:moveTo>
                <a:pt x="0" y="45720"/>
              </a:moveTo>
              <a:lnTo>
                <a:pt x="463670" y="45720"/>
              </a:lnTo>
            </a:path>
          </a:pathLst>
        </a:custGeom>
        <a:noFill/>
        <a:ln w="57150" cap="flat" cmpd="sng" algn="ctr">
          <a:solidFill>
            <a:schemeClr val="bg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8755" y="4211607"/>
        <a:ext cx="24713" cy="4942"/>
      </dsp:txXfrm>
    </dsp:sp>
    <dsp:sp modelId="{712BC85B-CAC9-464D-90AF-FDA1FF046158}">
      <dsp:nvSpPr>
        <dsp:cNvPr id="0" name=""/>
        <dsp:cNvSpPr/>
      </dsp:nvSpPr>
      <dsp:spPr>
        <a:xfrm>
          <a:off x="3472073" y="3569377"/>
          <a:ext cx="2149003" cy="128940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Planning Commission (Aug 22 &amp; 23, 2023*)</a:t>
          </a:r>
        </a:p>
      </dsp:txBody>
      <dsp:txXfrm>
        <a:off x="3472073" y="3569377"/>
        <a:ext cx="2149003" cy="1289402"/>
      </dsp:txXfrm>
    </dsp:sp>
    <dsp:sp modelId="{89F7A84A-3D4C-45C1-A213-221B0CABA565}">
      <dsp:nvSpPr>
        <dsp:cNvPr id="0" name=""/>
        <dsp:cNvSpPr/>
      </dsp:nvSpPr>
      <dsp:spPr>
        <a:xfrm>
          <a:off x="6115347" y="3569377"/>
          <a:ext cx="2149003" cy="128940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City Council </a:t>
          </a:r>
        </a:p>
        <a:p>
          <a:pPr marL="0" lvl="0" indent="0" algn="ctr" defTabSz="577850">
            <a:lnSpc>
              <a:spcPct val="90000"/>
            </a:lnSpc>
            <a:spcBef>
              <a:spcPct val="0"/>
            </a:spcBef>
            <a:spcAft>
              <a:spcPct val="35000"/>
            </a:spcAft>
            <a:buNone/>
          </a:pPr>
          <a:r>
            <a:rPr lang="en-US" sz="1300" b="1" kern="1200" dirty="0"/>
            <a:t>(Sept 11 &amp; 25, 2023)</a:t>
          </a:r>
        </a:p>
      </dsp:txBody>
      <dsp:txXfrm>
        <a:off x="6115347" y="3569377"/>
        <a:ext cx="2149003" cy="12894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0F63E7-0380-4659-A721-AD75FC647C5F}"/>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C8F06FB-68EA-4BB5-83BE-B95B3E2A4E04}"/>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E17E46E7-6BB2-4B58-9EA0-03E6103D9650}" type="datetimeFigureOut">
              <a:rPr lang="en-US" smtClean="0"/>
              <a:t>10/30/2023</a:t>
            </a:fld>
            <a:endParaRPr lang="en-US"/>
          </a:p>
        </p:txBody>
      </p:sp>
      <p:sp>
        <p:nvSpPr>
          <p:cNvPr id="4" name="Footer Placeholder 3">
            <a:extLst>
              <a:ext uri="{FF2B5EF4-FFF2-40B4-BE49-F238E27FC236}">
                <a16:creationId xmlns:a16="http://schemas.microsoft.com/office/drawing/2014/main" id="{B4E08ED4-BF29-4672-845E-DB9E7352883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96D721-FFA8-453A-A0D5-35833B802D0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28A3B0-9CC3-4741-B8E8-0E03912D596E}" type="slidenum">
              <a:rPr lang="en-US" smtClean="0"/>
              <a:t>‹#›</a:t>
            </a:fld>
            <a:endParaRPr lang="en-US"/>
          </a:p>
        </p:txBody>
      </p:sp>
    </p:spTree>
    <p:extLst>
      <p:ext uri="{BB962C8B-B14F-4D97-AF65-F5344CB8AC3E}">
        <p14:creationId xmlns:p14="http://schemas.microsoft.com/office/powerpoint/2010/main" val="1936293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3B39F8D-9398-4C0D-9AD0-9A10ECCE4A47}" type="datetimeFigureOut">
              <a:rPr lang="en-US" smtClean="0"/>
              <a:t>10/30/2023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BBA8CE-FA55-4A51-A0ED-C88DFDF7F3A2}" type="slidenum">
              <a:rPr lang="en-US" smtClean="0"/>
              <a:t>‹#›</a:t>
            </a:fld>
            <a:endParaRPr lang="en-US"/>
          </a:p>
        </p:txBody>
      </p:sp>
    </p:spTree>
    <p:extLst>
      <p:ext uri="{BB962C8B-B14F-4D97-AF65-F5344CB8AC3E}">
        <p14:creationId xmlns:p14="http://schemas.microsoft.com/office/powerpoint/2010/main" val="2710577424"/>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5"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BD864213-7474-5304-F5BB-8698A5593F5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A029563-B9D0-53BD-C7D6-A4096EE9BE5C}"/>
              </a:ext>
            </a:extLst>
          </p:cNvPr>
          <p:cNvSpPr>
            <a:spLocks noGrp="1"/>
          </p:cNvSpPr>
          <p:nvPr>
            <p:ph type="sldNum" sz="quarter" idx="5"/>
          </p:nvPr>
        </p:nvSpPr>
        <p:spPr/>
        <p:txBody>
          <a:bodyPr/>
          <a:lstStyle/>
          <a:p>
            <a:fld id="{C8BBA8CE-FA55-4A51-A0ED-C88DFDF7F3A2}" type="slidenum">
              <a:rPr lang="en-US" smtClean="0"/>
              <a:t>4</a:t>
            </a:fld>
            <a:endParaRPr lang="en-US"/>
          </a:p>
        </p:txBody>
      </p:sp>
    </p:spTree>
    <p:extLst>
      <p:ext uri="{BB962C8B-B14F-4D97-AF65-F5344CB8AC3E}">
        <p14:creationId xmlns:p14="http://schemas.microsoft.com/office/powerpoint/2010/main" val="3622958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a:t>Approximately 25% of City is in these areas of discussion but as you will see, far few parcels are proposed for new land use designations in each alternative.</a:t>
            </a:r>
          </a:p>
          <a:p>
            <a:pPr>
              <a:lnSpc>
                <a:spcPct val="110000"/>
              </a:lnSpc>
            </a:pPr>
            <a:endParaRPr lang="en-US"/>
          </a:p>
          <a:p>
            <a:pPr>
              <a:lnSpc>
                <a:spcPct val="110000"/>
              </a:lnSpc>
            </a:pPr>
            <a:endParaRPr lang="en-US"/>
          </a:p>
          <a:p>
            <a:pPr>
              <a:lnSpc>
                <a:spcPct val="110000"/>
              </a:lnSpc>
            </a:pPr>
            <a:r>
              <a:rPr lang="en-US"/>
              <a:t>Based on public feedback from the Visioning Survey, the GPAC identified and refined the “Areas of Discussion.” Discussions on this map occurred in July, October and November 2021 and January and February 2022). These are areas where land use designation changes and/or new, substantial development should be considered over the next 20-30 years. The map shows the final Areas of Discussion.</a:t>
            </a:r>
          </a:p>
          <a:p>
            <a:pPr>
              <a:lnSpc>
                <a:spcPct val="110000"/>
              </a:lnSpc>
            </a:pPr>
            <a:r>
              <a:rPr lang="en-US"/>
              <a:t>Areas outside of the Areas of Discussion will generally maintain their current land use designations. These areas are represented in white in the map to the right.</a:t>
            </a:r>
          </a:p>
          <a:p>
            <a:pPr>
              <a:lnSpc>
                <a:spcPct val="110000"/>
              </a:lnSpc>
            </a:pPr>
            <a:r>
              <a:rPr lang="en-US"/>
              <a:t>While there was general agreement that these are the locations where land use changes or new development should occur, there was not consensus on the types of uses or intensity of development in each area. Some residents expressed a strong desire for limiting growth to fewer areas while other expressed a desire for more higher density development throughout the city. The purpose of the land use alternatives is to explore different ideas about where development could occur and develop a direction based on the feedback received through the process.</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31</a:t>
            </a:fld>
            <a:endParaRPr lang="en-US"/>
          </a:p>
        </p:txBody>
      </p:sp>
    </p:spTree>
    <p:extLst>
      <p:ext uri="{BB962C8B-B14F-4D97-AF65-F5344CB8AC3E}">
        <p14:creationId xmlns:p14="http://schemas.microsoft.com/office/powerpoint/2010/main" val="154849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32</a:t>
            </a:fld>
            <a:endParaRPr lang="en-US"/>
          </a:p>
        </p:txBody>
      </p:sp>
    </p:spTree>
    <p:extLst>
      <p:ext uri="{BB962C8B-B14F-4D97-AF65-F5344CB8AC3E}">
        <p14:creationId xmlns:p14="http://schemas.microsoft.com/office/powerpoint/2010/main" val="365842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represents our working assumption on the range of growth for the updated General Plan (through approximately 2050).</a:t>
            </a:r>
          </a:p>
          <a:p>
            <a:endParaRPr lang="en-US"/>
          </a:p>
          <a:p>
            <a:r>
              <a:rPr lang="en-US"/>
              <a:t>Because much of planning now is driven by the need for new housing, we are assuming an amount of development of 2-3 times the current RHNA (regional housing needs allocation). The current RHNA is 5300 units so we are assuming development of between 10,600 and 15,900 units. </a:t>
            </a:r>
          </a:p>
          <a:p>
            <a:endParaRPr lang="en-US"/>
          </a:p>
          <a:p>
            <a:r>
              <a:rPr lang="en-US"/>
              <a:t>Non-residential development is directly dependent o the amount of residential development. The current ratio of jobs to housing units is 1.39 jobs for every housing unit. Thus the total number of jobs is between 14,700 and 22,000 (or around 6 million to 9 million square feet of employment uses).</a:t>
            </a:r>
          </a:p>
          <a:p>
            <a:endParaRPr lang="en-US"/>
          </a:p>
          <a:p>
            <a:r>
              <a:rPr lang="en-US"/>
              <a:t>The proposed development projections are important because the land use alternatives need to have sufficient carrying capacity (</a:t>
            </a:r>
            <a:r>
              <a:rPr lang="en-US" err="1"/>
              <a:t>ie</a:t>
            </a:r>
            <a:r>
              <a:rPr lang="en-US"/>
              <a:t>, land that could redevelop) to accommodate the development projections. This means we need to find land at sufficient densities to support in excess of the development projections.</a:t>
            </a:r>
          </a:p>
          <a:p>
            <a:endParaRPr lang="en-US"/>
          </a:p>
          <a:p>
            <a:r>
              <a:rPr lang="en-US"/>
              <a:t>Tonight, we are looking for confirmation from the City Council that this range of development projections for residential and non-residential development is acceptable.</a:t>
            </a:r>
          </a:p>
          <a:p>
            <a:endParaRPr lang="en-US">
              <a:cs typeface="Calibri" panose="020F0502020204030204"/>
            </a:endParaRPr>
          </a:p>
          <a:p>
            <a:pPr marL="698183" lvl="1" indent="-232296">
              <a:spcBef>
                <a:spcPts val="510"/>
              </a:spcBef>
              <a:buFont typeface="Arial"/>
              <a:buChar char="•"/>
            </a:pPr>
            <a:r>
              <a:rPr lang="en-US" i="1"/>
              <a:t>Existing General Plan growth = 8,318 units</a:t>
            </a:r>
            <a:endParaRPr lang="en-US"/>
          </a:p>
          <a:p>
            <a:endParaRPr lang="en-US">
              <a:cs typeface="Calibri" panose="020F0502020204030204"/>
            </a:endParaRPr>
          </a:p>
        </p:txBody>
      </p:sp>
      <p:sp>
        <p:nvSpPr>
          <p:cNvPr id="5" name="Footer Placeholder 4">
            <a:extLst>
              <a:ext uri="{FF2B5EF4-FFF2-40B4-BE49-F238E27FC236}">
                <a16:creationId xmlns:a16="http://schemas.microsoft.com/office/drawing/2014/main" id="{58AB5034-1098-320C-CF6A-E0B06CF7849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197A586-AE20-2F58-B98C-601E82B0C9E6}"/>
              </a:ext>
            </a:extLst>
          </p:cNvPr>
          <p:cNvSpPr>
            <a:spLocks noGrp="1"/>
          </p:cNvSpPr>
          <p:nvPr>
            <p:ph type="sldNum" sz="quarter" idx="5"/>
          </p:nvPr>
        </p:nvSpPr>
        <p:spPr/>
        <p:txBody>
          <a:bodyPr/>
          <a:lstStyle/>
          <a:p>
            <a:fld id="{C8BBA8CE-FA55-4A51-A0ED-C88DFDF7F3A2}" type="slidenum">
              <a:rPr lang="en-US" smtClean="0"/>
              <a:t>33</a:t>
            </a:fld>
            <a:endParaRPr lang="en-US"/>
          </a:p>
        </p:txBody>
      </p:sp>
    </p:spTree>
    <p:extLst>
      <p:ext uri="{BB962C8B-B14F-4D97-AF65-F5344CB8AC3E}">
        <p14:creationId xmlns:p14="http://schemas.microsoft.com/office/powerpoint/2010/main" val="101529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this slide outlines the purpose of the land use alternatives.</a:t>
            </a:r>
          </a:p>
          <a:p>
            <a:endParaRPr lang="en-US" dirty="0"/>
          </a:p>
          <a:p>
            <a:r>
              <a:rPr lang="en-US" dirty="0"/>
              <a:t>The purpose is to ensure that there is sufficient capacity for growth and discuss how the physical form of the city will evolve over the next 20-30 years.</a:t>
            </a:r>
          </a:p>
          <a:p>
            <a:endParaRPr lang="en-US" dirty="0"/>
          </a:p>
          <a:p>
            <a:r>
              <a:rPr lang="en-US" dirty="0"/>
              <a:t>The underlying assumption is that cities are not static places. The evolve over time to reflect new market realities, changes in demographics, in and out migration, demographic shifts and other factors.</a:t>
            </a:r>
          </a:p>
          <a:p>
            <a:endParaRPr lang="en-US" dirty="0"/>
          </a:p>
          <a:p>
            <a:r>
              <a:rPr lang="en-US" dirty="0"/>
              <a:t>During the land use alternatives process, the goal is to test different land use and urban design patterns to understand how best to implement the vision of the community developed during the visioning process.</a:t>
            </a:r>
          </a:p>
          <a:p>
            <a:endParaRPr lang="en-US" dirty="0"/>
          </a:p>
          <a:p>
            <a:r>
              <a:rPr lang="en-US" dirty="0"/>
              <a:t>They are meant to spark a discussion among residents about the future of the city as there is clearly not one vision for the future among 110,000 residents.</a:t>
            </a:r>
          </a:p>
          <a:p>
            <a:endParaRPr lang="en-US" dirty="0"/>
          </a:p>
          <a:p>
            <a:r>
              <a:rPr lang="en-US" dirty="0"/>
              <a:t>Also, as we have said before, the final land use map will likely be a combination of ideas presented in the alternatives plus new ideas generated during the process.</a:t>
            </a:r>
          </a:p>
        </p:txBody>
      </p:sp>
      <p:sp>
        <p:nvSpPr>
          <p:cNvPr id="5" name="Footer Placeholder 4">
            <a:extLst>
              <a:ext uri="{FF2B5EF4-FFF2-40B4-BE49-F238E27FC236}">
                <a16:creationId xmlns:a16="http://schemas.microsoft.com/office/drawing/2014/main" id="{541ECE7D-03F5-FF70-B892-0979B509F25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72AF92D-1453-2362-F4F2-C69B49BD69F9}"/>
              </a:ext>
            </a:extLst>
          </p:cNvPr>
          <p:cNvSpPr>
            <a:spLocks noGrp="1"/>
          </p:cNvSpPr>
          <p:nvPr>
            <p:ph type="sldNum" sz="quarter" idx="5"/>
          </p:nvPr>
        </p:nvSpPr>
        <p:spPr/>
        <p:txBody>
          <a:bodyPr/>
          <a:lstStyle/>
          <a:p>
            <a:fld id="{C8BBA8CE-FA55-4A51-A0ED-C88DFDF7F3A2}" type="slidenum">
              <a:rPr lang="en-US" smtClean="0"/>
              <a:t>34</a:t>
            </a:fld>
            <a:endParaRPr lang="en-US"/>
          </a:p>
        </p:txBody>
      </p:sp>
    </p:spTree>
    <p:extLst>
      <p:ext uri="{BB962C8B-B14F-4D97-AF65-F5344CB8AC3E}">
        <p14:creationId xmlns:p14="http://schemas.microsoft.com/office/powerpoint/2010/main" val="78859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4A04055-A71C-DE2B-21D2-B2FAADE54EA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EA3AB868-7B3C-BD09-88BD-BDA7978CD897}"/>
              </a:ext>
            </a:extLst>
          </p:cNvPr>
          <p:cNvSpPr>
            <a:spLocks noGrp="1"/>
          </p:cNvSpPr>
          <p:nvPr>
            <p:ph type="sldNum" sz="quarter" idx="5"/>
          </p:nvPr>
        </p:nvSpPr>
        <p:spPr/>
        <p:txBody>
          <a:bodyPr/>
          <a:lstStyle/>
          <a:p>
            <a:fld id="{C8BBA8CE-FA55-4A51-A0ED-C88DFDF7F3A2}" type="slidenum">
              <a:rPr lang="en-US" smtClean="0"/>
              <a:t>39</a:t>
            </a:fld>
            <a:endParaRPr lang="en-US"/>
          </a:p>
        </p:txBody>
      </p:sp>
    </p:spTree>
    <p:extLst>
      <p:ext uri="{BB962C8B-B14F-4D97-AF65-F5344CB8AC3E}">
        <p14:creationId xmlns:p14="http://schemas.microsoft.com/office/powerpoint/2010/main" val="50237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41</a:t>
            </a:fld>
            <a:endParaRPr lang="en-US"/>
          </a:p>
        </p:txBody>
      </p:sp>
    </p:spTree>
    <p:extLst>
      <p:ext uri="{BB962C8B-B14F-4D97-AF65-F5344CB8AC3E}">
        <p14:creationId xmlns:p14="http://schemas.microsoft.com/office/powerpoint/2010/main" val="20482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42</a:t>
            </a:fld>
            <a:endParaRPr lang="en-US" dirty="0"/>
          </a:p>
        </p:txBody>
      </p:sp>
    </p:spTree>
    <p:extLst>
      <p:ext uri="{BB962C8B-B14F-4D97-AF65-F5344CB8AC3E}">
        <p14:creationId xmlns:p14="http://schemas.microsoft.com/office/powerpoint/2010/main" val="128117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accent2">
                    <a:lumMod val="10000"/>
                  </a:schemeClr>
                </a:solidFill>
                <a:latin typeface="Corbel" panose="020B0503020204020204" pitchFamily="34" charset="0"/>
              </a:rPr>
              <a:t>Key Takeaways</a:t>
            </a:r>
          </a:p>
          <a:p>
            <a:pPr marL="174708" indent="-174708">
              <a:buFont typeface="Arial" panose="020B0604020202020204" pitchFamily="34" charset="0"/>
              <a:buChar char="•"/>
            </a:pPr>
            <a:r>
              <a:rPr lang="en-US" dirty="0"/>
              <a:t>Maintain a retail and employment focus</a:t>
            </a:r>
          </a:p>
          <a:p>
            <a:pPr marL="174708" indent="-174708">
              <a:buFont typeface="Arial" panose="020B0604020202020204" pitchFamily="34" charset="0"/>
              <a:buChar char="•"/>
            </a:pPr>
            <a:r>
              <a:rPr lang="en-US" dirty="0"/>
              <a:t>Maintain agricultural uses on the McGrath property</a:t>
            </a:r>
          </a:p>
          <a:p>
            <a:pPr marL="174708" indent="-174708">
              <a:buFont typeface="Arial" panose="020B0604020202020204" pitchFamily="34" charset="0"/>
              <a:buChar char="•"/>
            </a:pPr>
            <a:r>
              <a:rPr lang="en-US" dirty="0"/>
              <a:t>Mixed feedback on the amount of Office/R&amp;D and at what scale</a:t>
            </a:r>
          </a:p>
          <a:p>
            <a:pPr marL="174708" indent="-174708">
              <a:buFont typeface="Arial" panose="020B0604020202020204" pitchFamily="34" charset="0"/>
              <a:buChar char="•"/>
            </a:pPr>
            <a:r>
              <a:rPr lang="en-US" dirty="0"/>
              <a:t>Community opinion split on whether housing should be allowed </a:t>
            </a:r>
          </a:p>
          <a:p>
            <a:endParaRPr lang="en-US" b="1" u="sng" dirty="0">
              <a:solidFill>
                <a:schemeClr val="accent2">
                  <a:lumMod val="10000"/>
                </a:schemeClr>
              </a:solidFill>
              <a:latin typeface="Corbel" panose="020B0503020204020204" pitchFamily="34" charset="0"/>
            </a:endParaRPr>
          </a:p>
          <a:p>
            <a:endParaRPr lang="en-US" b="1" u="sng" dirty="0">
              <a:solidFill>
                <a:schemeClr val="accent2">
                  <a:lumMod val="10000"/>
                </a:schemeClr>
              </a:solidFill>
              <a:latin typeface="Corbel" panose="020B0503020204020204" pitchFamily="34" charset="0"/>
            </a:endParaRPr>
          </a:p>
          <a:p>
            <a:endParaRPr lang="en-US" b="1" u="sng" dirty="0">
              <a:solidFill>
                <a:schemeClr val="accent2">
                  <a:lumMod val="10000"/>
                </a:schemeClr>
              </a:solidFill>
              <a:latin typeface="Corbel" panose="020B0503020204020204" pitchFamily="34" charset="0"/>
            </a:endParaRPr>
          </a:p>
          <a:p>
            <a:pPr marL="232943" indent="-232943">
              <a:buAutoNum type="arabicPeriod"/>
            </a:pPr>
            <a:endParaRPr lang="en-US" b="1" u="sng" dirty="0">
              <a:solidFill>
                <a:schemeClr val="accent2">
                  <a:lumMod val="10000"/>
                </a:schemeClr>
              </a:solidFill>
              <a:latin typeface="Corbel" panose="020B0503020204020204" pitchFamily="34" charset="0"/>
            </a:endParaRPr>
          </a:p>
          <a:p>
            <a:pPr marL="232943" indent="-232943">
              <a:buAutoNum type="arabicPeriod"/>
            </a:pPr>
            <a:r>
              <a:rPr lang="en-US" b="1" u="sng" dirty="0">
                <a:solidFill>
                  <a:schemeClr val="accent2">
                    <a:lumMod val="10000"/>
                  </a:schemeClr>
                </a:solidFill>
                <a:latin typeface="Corbel" panose="020B0503020204020204" pitchFamily="34" charset="0"/>
              </a:rPr>
              <a:t>Areas Currently Allowing Housing</a:t>
            </a:r>
          </a:p>
          <a:p>
            <a:r>
              <a:rPr lang="en-US" dirty="0">
                <a:solidFill>
                  <a:schemeClr val="accent2">
                    <a:lumMod val="10000"/>
                  </a:schemeClr>
                </a:solidFill>
                <a:latin typeface="Corbel" panose="020B0503020204020204" pitchFamily="34" charset="0"/>
              </a:rPr>
              <a:t>Mixed feedback on:</a:t>
            </a:r>
          </a:p>
          <a:p>
            <a:pPr marL="174708" indent="-174708">
              <a:buFont typeface="Arial" panose="020B0604020202020204" pitchFamily="34" charset="0"/>
              <a:buChar char="•"/>
            </a:pPr>
            <a:r>
              <a:rPr lang="en-US" dirty="0">
                <a:solidFill>
                  <a:schemeClr val="accent2">
                    <a:lumMod val="10000"/>
                  </a:schemeClr>
                </a:solidFill>
                <a:latin typeface="Corbel" panose="020B0503020204020204" pitchFamily="34" charset="0"/>
              </a:rPr>
              <a:t>Prohibiting housing and eliminating current mixed-use zones </a:t>
            </a:r>
          </a:p>
          <a:p>
            <a:pPr marL="174708" indent="-174708">
              <a:buFont typeface="Arial" panose="020B0604020202020204" pitchFamily="34" charset="0"/>
              <a:buChar char="•"/>
            </a:pPr>
            <a:r>
              <a:rPr lang="en-US" dirty="0">
                <a:solidFill>
                  <a:schemeClr val="accent2">
                    <a:lumMod val="10000"/>
                  </a:schemeClr>
                </a:solidFill>
                <a:latin typeface="Corbel" panose="020B0503020204020204" pitchFamily="34" charset="0"/>
              </a:rPr>
              <a:t>Allowing at least some residential (in limited areas or everywhere in </a:t>
            </a:r>
            <a:r>
              <a:rPr lang="en-US" dirty="0" err="1">
                <a:solidFill>
                  <a:schemeClr val="accent2">
                    <a:lumMod val="10000"/>
                  </a:schemeClr>
                </a:solidFill>
                <a:latin typeface="Corbel" panose="020B0503020204020204" pitchFamily="34" charset="0"/>
              </a:rPr>
              <a:t>Arundell</a:t>
            </a:r>
            <a:r>
              <a:rPr lang="en-US" dirty="0">
                <a:solidFill>
                  <a:schemeClr val="accent2">
                    <a:lumMod val="10000"/>
                  </a:schemeClr>
                </a:solidFill>
                <a:latin typeface="Corbel" panose="020B0503020204020204" pitchFamily="34" charset="0"/>
              </a:rPr>
              <a:t>/North Bank)</a:t>
            </a:r>
          </a:p>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44</a:t>
            </a:fld>
            <a:endParaRPr lang="en-US"/>
          </a:p>
        </p:txBody>
      </p:sp>
    </p:spTree>
    <p:extLst>
      <p:ext uri="{BB962C8B-B14F-4D97-AF65-F5344CB8AC3E}">
        <p14:creationId xmlns:p14="http://schemas.microsoft.com/office/powerpoint/2010/main" val="3696662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Government Center</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Responses lean toward keeping current zoning but approximately 40% support allowing some 4-5 story mixed use.</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Comments from engagement supported adding some residential to the area, especially the Government Center parking lot.</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Gateway Shopping Center</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39% want to maintain as a regional shopping center</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45% want either all mixed use or “neighborhood center” that maintains the center but allows residential.</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Grove</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46% said Maintain current zoning and specific plan</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39% wanted more housing</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“other” responses were mixed – some wanting more housing and some wanting less.</a:t>
            </a:r>
          </a:p>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45</a:t>
            </a:fld>
            <a:endParaRPr lang="en-US"/>
          </a:p>
        </p:txBody>
      </p:sp>
    </p:spTree>
    <p:extLst>
      <p:ext uri="{BB962C8B-B14F-4D97-AF65-F5344CB8AC3E}">
        <p14:creationId xmlns:p14="http://schemas.microsoft.com/office/powerpoint/2010/main" val="51234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46</a:t>
            </a:fld>
            <a:endParaRPr lang="en-US" dirty="0"/>
          </a:p>
        </p:txBody>
      </p:sp>
    </p:spTree>
    <p:extLst>
      <p:ext uri="{BB962C8B-B14F-4D97-AF65-F5344CB8AC3E}">
        <p14:creationId xmlns:p14="http://schemas.microsoft.com/office/powerpoint/2010/main" val="413339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481646DC-0A03-5B9C-4A24-99090623E1F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600CB77-AAAE-EFB4-92FF-D69A654DF353}"/>
              </a:ext>
            </a:extLst>
          </p:cNvPr>
          <p:cNvSpPr>
            <a:spLocks noGrp="1"/>
          </p:cNvSpPr>
          <p:nvPr>
            <p:ph type="sldNum" sz="quarter" idx="5"/>
          </p:nvPr>
        </p:nvSpPr>
        <p:spPr/>
        <p:txBody>
          <a:bodyPr/>
          <a:lstStyle/>
          <a:p>
            <a:fld id="{C8BBA8CE-FA55-4A51-A0ED-C88DFDF7F3A2}" type="slidenum">
              <a:rPr lang="en-US" smtClean="0"/>
              <a:t>8</a:t>
            </a:fld>
            <a:endParaRPr lang="en-US"/>
          </a:p>
        </p:txBody>
      </p:sp>
    </p:spTree>
    <p:extLst>
      <p:ext uri="{BB962C8B-B14F-4D97-AF65-F5344CB8AC3E}">
        <p14:creationId xmlns:p14="http://schemas.microsoft.com/office/powerpoint/2010/main" val="289005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47</a:t>
            </a:fld>
            <a:endParaRPr lang="en-US"/>
          </a:p>
        </p:txBody>
      </p:sp>
    </p:spTree>
    <p:extLst>
      <p:ext uri="{BB962C8B-B14F-4D97-AF65-F5344CB8AC3E}">
        <p14:creationId xmlns:p14="http://schemas.microsoft.com/office/powerpoint/2010/main" val="4202504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49</a:t>
            </a:fld>
            <a:endParaRPr lang="en-US"/>
          </a:p>
        </p:txBody>
      </p:sp>
    </p:spTree>
    <p:extLst>
      <p:ext uri="{BB962C8B-B14F-4D97-AF65-F5344CB8AC3E}">
        <p14:creationId xmlns:p14="http://schemas.microsoft.com/office/powerpoint/2010/main" val="141467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50</a:t>
            </a:fld>
            <a:endParaRPr lang="en-US"/>
          </a:p>
        </p:txBody>
      </p:sp>
    </p:spTree>
    <p:extLst>
      <p:ext uri="{BB962C8B-B14F-4D97-AF65-F5344CB8AC3E}">
        <p14:creationId xmlns:p14="http://schemas.microsoft.com/office/powerpoint/2010/main" val="2069951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51</a:t>
            </a:fld>
            <a:endParaRPr lang="en-US" dirty="0"/>
          </a:p>
        </p:txBody>
      </p:sp>
    </p:spTree>
    <p:extLst>
      <p:ext uri="{BB962C8B-B14F-4D97-AF65-F5344CB8AC3E}">
        <p14:creationId xmlns:p14="http://schemas.microsoft.com/office/powerpoint/2010/main" val="502161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52</a:t>
            </a:fld>
            <a:endParaRPr lang="en-US" dirty="0"/>
          </a:p>
        </p:txBody>
      </p:sp>
    </p:spTree>
    <p:extLst>
      <p:ext uri="{BB962C8B-B14F-4D97-AF65-F5344CB8AC3E}">
        <p14:creationId xmlns:p14="http://schemas.microsoft.com/office/powerpoint/2010/main" val="387193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Wide variety of ideas for the future of the Johnson Corridor area suggested (some of which are conflicting). Ideas included: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Transforming the area into a transit village/destination that supports housing at all income levels and a wide variety of office, light manufacturing, and visitor-serving retail while phasing out noxious industrial uses.</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Redeveloping the industrial areas south of/adjacent to the Metrolink station as mixed use. Concentrating higher density housing around the Metrolink station.</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Maintaining/expanding the area as a mixed-use and industrial job center. Redesignating some areas for office/R&amp;D, with potential locations for corporate headquarter(s).</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Concentrating employment and industrial uses closer to the freeway and residential/mixed use away from the freeway. </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Making the entire corridor residential and moving industrial uses to the other side of the freeway.</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Promoting office uses along Johnson Drive and moving residential away from Johnson, closer to the Metrolink station.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Focusing light industrial and warehouse uses along the railroad.</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Not developing anything and making the area “open space”</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Create a specific plan for the reinvention of this area that complements access to the Metrolink.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Calibri" panose="020F0502020204030204" pitchFamily="34" charset="0"/>
              </a:rPr>
              <a:t>Ensure that employment and retail in this area serve local residents and also attract people from other parts of the county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Identify opportunities to add more parks and open space to the area (i.e., a greenbelt along Johnson).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Promote the Metrolink station as a connection point to Los Angeles and major sporting events such as the 2026 World Cup and 2028 Olympics.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Corbel" panose="020B0503020204020204" pitchFamily="34" charset="0"/>
              </a:rPr>
              <a:t>Require ground floor commercial uses on mixed use developments to accommodate visitor and resident needs.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Consider annexing the SOAR area east of Johnson for development.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Provide more grocery stores in Montalvo.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Add more neighborhood-serving retail (i.e., grocery stores) to underutilized shopping centers like the Toys R Us site.</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spcAft>
                <a:spcPts val="815"/>
              </a:spcAft>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Explore redevelopment opportunities for key sites such as the Victory Outreach Ventura Church (formerly a movie theater), vacant parcels west of Motel 6, the underutilized parking lot on Capri Avenue, and underutilized shopping centers.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Desire for a wide diversity of uses. The highest-ranking ones are (with 50% of respondents selecting one of these are:</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Mixed use residential and multifamily residential</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Light/clean industrial</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Commercial and retail</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Add additional residential to this area</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50% of respondents identified Johnson Drive as an area to add more residential development (Q11 in Citywide survey)</a:t>
            </a:r>
          </a:p>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56</a:t>
            </a:fld>
            <a:endParaRPr lang="en-US" dirty="0"/>
          </a:p>
        </p:txBody>
      </p:sp>
    </p:spTree>
    <p:extLst>
      <p:ext uri="{BB962C8B-B14F-4D97-AF65-F5344CB8AC3E}">
        <p14:creationId xmlns:p14="http://schemas.microsoft.com/office/powerpoint/2010/main" val="2452954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Wide variety of ideas for the future of the Johnson Corridor area suggested (some of which are conflicting). Ideas included: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Transforming the area into a transit village/destination that supports housing at all income levels and a wide variety of office, light manufacturing, and visitor-serving retail while phasing out noxious industrial uses.</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Redeveloping the industrial areas south of/adjacent to the Metrolink station as mixed use. Concentrating higher density housing around the Metrolink station.</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Maintaining/expanding the area as a mixed-use and industrial job center. Redesignating some areas for office/R&amp;D, with potential locations for corporate headquarter(s).</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Concentrating employment and industrial uses closer to the freeway and residential/mixed use away from the freeway. </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Making the entire corridor residential and moving industrial uses to the other side of the freeway.</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Promoting office uses along Johnson Drive and moving residential away from Johnson, closer to the Metrolink station.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u="sng" dirty="0">
                <a:solidFill>
                  <a:srgbClr val="000000"/>
                </a:solidFill>
                <a:latin typeface="Corbel" panose="020B0503020204020204" pitchFamily="34" charset="0"/>
                <a:ea typeface="Calibri" panose="020F0502020204030204" pitchFamily="34" charset="0"/>
                <a:cs typeface="Open Sans Light" panose="020B0306030504020204" pitchFamily="34" charset="0"/>
              </a:rPr>
              <a:t>Focusing light industrial and warehouse uses along the railroad.</a:t>
            </a:r>
            <a:endParaRPr lang="en-US" sz="1100" u="sng" dirty="0">
              <a:latin typeface="Corbel" panose="020B0503020204020204" pitchFamily="34" charset="0"/>
              <a:ea typeface="Calibri" panose="020F0502020204030204" pitchFamily="34" charset="0"/>
              <a:cs typeface="Open Sans Light" panose="020B0306030504020204" pitchFamily="34" charset="0"/>
            </a:endParaRPr>
          </a:p>
          <a:p>
            <a:pPr marL="757066" lvl="1" indent="-291179">
              <a:lnSpc>
                <a:spcPct val="107000"/>
              </a:lnSpc>
              <a:buFont typeface="Courier New" panose="02070309020205020404" pitchFamily="49" charset="0"/>
              <a:buChar char="o"/>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Not developing anything and making the area “open space”</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Create a specific plan for the reinvention of this area that complements access to the Metrolink.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Calibri" panose="020F0502020204030204" pitchFamily="34" charset="0"/>
              </a:rPr>
              <a:t>Ensure that employment and retail in this area serve local residents and also attract people from other parts of the county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Identify opportunities to add more parks and open space to the area (i.e., a greenbelt along Johnson).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Promote the Metrolink station as a connection point to Los Angeles and major sporting events such as the 2026 World Cup and 2028 Olympics.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Corbel" panose="020B0503020204020204" pitchFamily="34" charset="0"/>
              </a:rPr>
              <a:t>Require ground floor commercial uses on mixed use developments to accommodate visitor and resident needs.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Consider annexing the SOAR area east of Johnson for development.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Provide more grocery stores in Montalvo.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Add more neighborhood-serving retail (i.e., grocery stores) to underutilized shopping centers like the Toys R Us site.</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marL="349415" indent="-349415">
              <a:lnSpc>
                <a:spcPct val="107000"/>
              </a:lnSpc>
              <a:spcAft>
                <a:spcPts val="815"/>
              </a:spcAft>
              <a:buFont typeface="Symbol" panose="05050102010706020507" pitchFamily="18" charset="2"/>
              <a:buChar char=""/>
            </a:pPr>
            <a:r>
              <a:rPr lang="en-US" sz="1100" dirty="0">
                <a:solidFill>
                  <a:srgbClr val="000000"/>
                </a:solidFill>
                <a:latin typeface="Corbel" panose="020B0503020204020204" pitchFamily="34" charset="0"/>
                <a:ea typeface="Calibri" panose="020F0502020204030204" pitchFamily="34" charset="0"/>
                <a:cs typeface="Open Sans Light" panose="020B0306030504020204" pitchFamily="34" charset="0"/>
              </a:rPr>
              <a:t>Explore redevelopment opportunities for key sites such as the Victory Outreach Ventura Church (formerly a movie theater), vacant parcels west of Motel 6, the underutilized parking lot on Capri Avenue, and underutilized shopping centers. </a:t>
            </a:r>
            <a:endParaRPr lang="en-US" sz="1100" dirty="0">
              <a:latin typeface="Corbel" panose="020B0503020204020204" pitchFamily="34" charset="0"/>
              <a:ea typeface="Calibri" panose="020F0502020204030204" pitchFamily="34" charset="0"/>
              <a:cs typeface="Open Sans Light" panose="020B0306030504020204" pitchFamily="34"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Desire for a wide diversity of uses. The highest-ranking ones are (with 50% of respondents selecting one of these are:</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Mixed use residential and multifamily residential</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Light/clean industrial</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Commercial and retail</a:t>
            </a:r>
          </a:p>
          <a:p>
            <a:pPr marL="349415" indent="-349415">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Add additional residential to this area</a:t>
            </a:r>
          </a:p>
          <a:p>
            <a:pPr marL="757066" lvl="1" indent="-291179">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50% of respondents identified Johnson Drive as an area to add more residential development (Q11 in Citywide survey)</a:t>
            </a:r>
          </a:p>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57</a:t>
            </a:fld>
            <a:endParaRPr lang="en-US" dirty="0"/>
          </a:p>
        </p:txBody>
      </p:sp>
    </p:spTree>
    <p:extLst>
      <p:ext uri="{BB962C8B-B14F-4D97-AF65-F5344CB8AC3E}">
        <p14:creationId xmlns:p14="http://schemas.microsoft.com/office/powerpoint/2010/main" val="55521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165" lvl="1" indent="-227965">
              <a:spcBef>
                <a:spcPts val="500"/>
              </a:spcBef>
              <a:buChar char="•"/>
            </a:pPr>
            <a:r>
              <a:rPr lang="en-US"/>
              <a:t>Land use designations are dictated by the 1985 General Plan for inside the Coastal Zone and the 2005 GP for the rest of the city.</a:t>
            </a:r>
          </a:p>
          <a:p>
            <a:pPr marL="685165" lvl="1" indent="-227965">
              <a:spcBef>
                <a:spcPts val="500"/>
              </a:spcBef>
              <a:buChar char="•"/>
            </a:pPr>
            <a:r>
              <a:rPr lang="en-US"/>
              <a:t>The General Plan does not include densities for the Commerce designation</a:t>
            </a:r>
          </a:p>
          <a:p>
            <a:pPr marL="685165" lvl="1" indent="-227965">
              <a:spcBef>
                <a:spcPts val="500"/>
              </a:spcBef>
              <a:buChar char="•"/>
            </a:pPr>
            <a:r>
              <a:rPr lang="en-US"/>
              <a:t>The City has multiple form-based codes that do not have densities</a:t>
            </a:r>
          </a:p>
          <a:p>
            <a:pPr marL="685165" lvl="1" indent="-227965">
              <a:spcBef>
                <a:spcPts val="500"/>
              </a:spcBef>
              <a:buChar char="•"/>
            </a:pPr>
            <a:r>
              <a:rPr lang="en-US"/>
              <a:t>Several "Commercial" districts in the zoning code allow residential but do not have a density maximums.</a:t>
            </a:r>
          </a:p>
          <a:p>
            <a:pPr marL="685165" lvl="1" indent="-227965">
              <a:spcBef>
                <a:spcPts val="500"/>
              </a:spcBef>
              <a:buChar char="•"/>
            </a:pPr>
            <a:r>
              <a:rPr lang="en-US"/>
              <a:t>There are inconsistencies between the land use designations and zoning districts</a:t>
            </a:r>
          </a:p>
        </p:txBody>
      </p:sp>
      <p:sp>
        <p:nvSpPr>
          <p:cNvPr id="4" name="Slide Number Placeholder 3"/>
          <p:cNvSpPr>
            <a:spLocks noGrp="1"/>
          </p:cNvSpPr>
          <p:nvPr>
            <p:ph type="sldNum" sz="quarter" idx="5"/>
          </p:nvPr>
        </p:nvSpPr>
        <p:spPr/>
        <p:txBody>
          <a:bodyPr/>
          <a:lstStyle/>
          <a:p>
            <a:fld id="{C8BBA8CE-FA55-4A51-A0ED-C88DFDF7F3A2}" type="slidenum">
              <a:rPr lang="en-US" smtClean="0"/>
              <a:t>71</a:t>
            </a:fld>
            <a:endParaRPr lang="en-US"/>
          </a:p>
        </p:txBody>
      </p:sp>
    </p:spTree>
    <p:extLst>
      <p:ext uri="{BB962C8B-B14F-4D97-AF65-F5344CB8AC3E}">
        <p14:creationId xmlns:p14="http://schemas.microsoft.com/office/powerpoint/2010/main" val="151868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represents our working assumption on the range of growth for the updated General Plan (through approximately 2050).</a:t>
            </a:r>
          </a:p>
          <a:p>
            <a:endParaRPr lang="en-US"/>
          </a:p>
          <a:p>
            <a:r>
              <a:rPr lang="en-US"/>
              <a:t>Because much of planning now is driven by the need for new housing, we are assuming an amount of development of 2-3 times the current RHNA (regional housing needs allocation). The current RHNA is 5300 units so we are assuming development of between 10,600 and 15,900 units. </a:t>
            </a:r>
          </a:p>
          <a:p>
            <a:endParaRPr lang="en-US"/>
          </a:p>
          <a:p>
            <a:r>
              <a:rPr lang="en-US"/>
              <a:t>Non-residential development is directly dependent o the amount of residential development. The current ratio of jobs to housing units is 1.39 jobs for every housing unit. Thus the total number of jobs is between 14,700 and 22,000 (or around 6 million to 9 million square feet of employment uses).</a:t>
            </a:r>
          </a:p>
          <a:p>
            <a:endParaRPr lang="en-US"/>
          </a:p>
          <a:p>
            <a:r>
              <a:rPr lang="en-US"/>
              <a:t>The proposed development projections are important because the land use alternatives need to have sufficient carrying capacity (</a:t>
            </a:r>
            <a:r>
              <a:rPr lang="en-US" err="1"/>
              <a:t>ie</a:t>
            </a:r>
            <a:r>
              <a:rPr lang="en-US"/>
              <a:t>, land that could redevelop) to accommodate the development projections. This means we need to find land at sufficient densities to support in excess of the development projections.</a:t>
            </a:r>
          </a:p>
          <a:p>
            <a:endParaRPr lang="en-US"/>
          </a:p>
          <a:p>
            <a:r>
              <a:rPr lang="en-US"/>
              <a:t>Tonight, we are looking for confirmation from the City Council that this range of development projections for residential and non-residential development is acceptable.</a:t>
            </a:r>
          </a:p>
          <a:p>
            <a:endParaRPr lang="en-US">
              <a:cs typeface="Calibri" panose="020F0502020204030204"/>
            </a:endParaRPr>
          </a:p>
          <a:p>
            <a:pPr marL="698183" lvl="1" indent="-232296">
              <a:spcBef>
                <a:spcPts val="510"/>
              </a:spcBef>
              <a:buFont typeface="Arial"/>
              <a:buChar char="•"/>
            </a:pPr>
            <a:r>
              <a:rPr lang="en-US" i="1"/>
              <a:t>Existing General Plan growth = 8,318 units</a:t>
            </a:r>
            <a:endParaRPr lang="en-US"/>
          </a:p>
          <a:p>
            <a:endParaRPr lang="en-US">
              <a:cs typeface="Calibri" panose="020F0502020204030204"/>
            </a:endParaRPr>
          </a:p>
        </p:txBody>
      </p:sp>
      <p:sp>
        <p:nvSpPr>
          <p:cNvPr id="5" name="Footer Placeholder 4">
            <a:extLst>
              <a:ext uri="{FF2B5EF4-FFF2-40B4-BE49-F238E27FC236}">
                <a16:creationId xmlns:a16="http://schemas.microsoft.com/office/drawing/2014/main" id="{58AB5034-1098-320C-CF6A-E0B06CF7849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197A586-AE20-2F58-B98C-601E82B0C9E6}"/>
              </a:ext>
            </a:extLst>
          </p:cNvPr>
          <p:cNvSpPr>
            <a:spLocks noGrp="1"/>
          </p:cNvSpPr>
          <p:nvPr>
            <p:ph type="sldNum" sz="quarter" idx="5"/>
          </p:nvPr>
        </p:nvSpPr>
        <p:spPr/>
        <p:txBody>
          <a:bodyPr/>
          <a:lstStyle/>
          <a:p>
            <a:fld id="{C8BBA8CE-FA55-4A51-A0ED-C88DFDF7F3A2}" type="slidenum">
              <a:rPr lang="en-US" smtClean="0"/>
              <a:t>73</a:t>
            </a:fld>
            <a:endParaRPr lang="en-US"/>
          </a:p>
        </p:txBody>
      </p:sp>
    </p:spTree>
    <p:extLst>
      <p:ext uri="{BB962C8B-B14F-4D97-AF65-F5344CB8AC3E}">
        <p14:creationId xmlns:p14="http://schemas.microsoft.com/office/powerpoint/2010/main" val="3077226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76</a:t>
            </a:fld>
            <a:endParaRPr lang="en-US"/>
          </a:p>
        </p:txBody>
      </p:sp>
    </p:spTree>
    <p:extLst>
      <p:ext uri="{BB962C8B-B14F-4D97-AF65-F5344CB8AC3E}">
        <p14:creationId xmlns:p14="http://schemas.microsoft.com/office/powerpoint/2010/main" val="161671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4">
              <a:defRPr/>
            </a:pPr>
            <a:r>
              <a:rPr lang="en-US" dirty="0"/>
              <a:t>As I mentioned, the alternatives explore different ways to achieve the vision through land use decisions. The vision starts with a brief sentence that sets up the whole of the vision: </a:t>
            </a:r>
            <a:r>
              <a:rPr lang="en-US" dirty="0">
                <a:latin typeface="Corbel" panose="020B0503020204020204" pitchFamily="34" charset="0"/>
                <a:ea typeface="Calibri" panose="020F0502020204030204" pitchFamily="34" charset="0"/>
                <a:cs typeface="Open Sans" panose="020B0606030504020204" pitchFamily="34" charset="0"/>
              </a:rPr>
              <a:t>“The residents of Ventura will implement a shared vision to achieve a sustainable, equitable, and resilient future.”</a:t>
            </a:r>
            <a:endParaRPr lang="en-US" sz="1800" dirty="0"/>
          </a:p>
          <a:p>
            <a:endParaRPr lang="en-US" dirty="0"/>
          </a:p>
          <a:p>
            <a:r>
              <a:rPr lang="en-US" dirty="0"/>
              <a:t>In order to create this future, the city must look at land use changes. This slide shows a list of specific strategies from the Vision and Guiding Principles that relate to land use. These include:</a:t>
            </a:r>
          </a:p>
          <a:p>
            <a:endParaRPr lang="en-US" dirty="0"/>
          </a:p>
          <a:p>
            <a:r>
              <a:rPr lang="en-US" dirty="0"/>
              <a:t>- [read from list]</a:t>
            </a:r>
          </a:p>
        </p:txBody>
      </p:sp>
      <p:sp>
        <p:nvSpPr>
          <p:cNvPr id="5" name="Footer Placeholder 4">
            <a:extLst>
              <a:ext uri="{FF2B5EF4-FFF2-40B4-BE49-F238E27FC236}">
                <a16:creationId xmlns:a16="http://schemas.microsoft.com/office/drawing/2014/main" id="{D70B062C-B67A-D7FA-8364-341405E8831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463A5A41-2CD6-F1B8-4A74-0D79B7BFED0B}"/>
              </a:ext>
            </a:extLst>
          </p:cNvPr>
          <p:cNvSpPr>
            <a:spLocks noGrp="1"/>
          </p:cNvSpPr>
          <p:nvPr>
            <p:ph type="sldNum" sz="quarter" idx="5"/>
          </p:nvPr>
        </p:nvSpPr>
        <p:spPr/>
        <p:txBody>
          <a:bodyPr/>
          <a:lstStyle/>
          <a:p>
            <a:fld id="{C8BBA8CE-FA55-4A51-A0ED-C88DFDF7F3A2}" type="slidenum">
              <a:rPr lang="en-US" smtClean="0"/>
              <a:t>11</a:t>
            </a:fld>
            <a:endParaRPr lang="en-US"/>
          </a:p>
        </p:txBody>
      </p:sp>
    </p:spTree>
    <p:extLst>
      <p:ext uri="{BB962C8B-B14F-4D97-AF65-F5344CB8AC3E}">
        <p14:creationId xmlns:p14="http://schemas.microsoft.com/office/powerpoint/2010/main" val="601124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Reduction in units compared to Planning Commission</a:t>
            </a:r>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77</a:t>
            </a:fld>
            <a:endParaRPr lang="en-US" dirty="0"/>
          </a:p>
        </p:txBody>
      </p:sp>
    </p:spTree>
    <p:extLst>
      <p:ext uri="{BB962C8B-B14F-4D97-AF65-F5344CB8AC3E}">
        <p14:creationId xmlns:p14="http://schemas.microsoft.com/office/powerpoint/2010/main" val="3112441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BA8CE-FA55-4A51-A0ED-C88DFDF7F3A2}" type="slidenum">
              <a:rPr lang="en-US" smtClean="0"/>
              <a:t>78</a:t>
            </a:fld>
            <a:endParaRPr lang="en-US"/>
          </a:p>
        </p:txBody>
      </p:sp>
    </p:spTree>
    <p:extLst>
      <p:ext uri="{BB962C8B-B14F-4D97-AF65-F5344CB8AC3E}">
        <p14:creationId xmlns:p14="http://schemas.microsoft.com/office/powerpoint/2010/main" val="343168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D4A04055-A71C-DE2B-21D2-B2FAADE54EA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EA3AB868-7B3C-BD09-88BD-BDA7978CD897}"/>
              </a:ext>
            </a:extLst>
          </p:cNvPr>
          <p:cNvSpPr>
            <a:spLocks noGrp="1"/>
          </p:cNvSpPr>
          <p:nvPr>
            <p:ph type="sldNum" sz="quarter" idx="5"/>
          </p:nvPr>
        </p:nvSpPr>
        <p:spPr/>
        <p:txBody>
          <a:bodyPr/>
          <a:lstStyle/>
          <a:p>
            <a:fld id="{C8BBA8CE-FA55-4A51-A0ED-C88DFDF7F3A2}" type="slidenum">
              <a:rPr lang="en-US" smtClean="0"/>
              <a:t>82</a:t>
            </a:fld>
            <a:endParaRPr lang="en-US"/>
          </a:p>
        </p:txBody>
      </p:sp>
    </p:spTree>
    <p:extLst>
      <p:ext uri="{BB962C8B-B14F-4D97-AF65-F5344CB8AC3E}">
        <p14:creationId xmlns:p14="http://schemas.microsoft.com/office/powerpoint/2010/main" val="136432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Corbel"/>
              </a:rPr>
              <a:t>This is a map of Ventura</a:t>
            </a:r>
          </a:p>
          <a:p>
            <a:r>
              <a:rPr lang="en-US" sz="1800">
                <a:solidFill>
                  <a:srgbClr val="000000"/>
                </a:solidFill>
                <a:latin typeface="Corbel"/>
              </a:rPr>
              <a:t>Let me point out a few landmarks</a:t>
            </a:r>
          </a:p>
          <a:p>
            <a:r>
              <a:rPr lang="en-US" sz="1800">
                <a:solidFill>
                  <a:srgbClr val="000000"/>
                </a:solidFill>
                <a:latin typeface="Corbel"/>
              </a:rPr>
              <a:t>- 101</a:t>
            </a:r>
          </a:p>
          <a:p>
            <a:r>
              <a:rPr lang="en-US" sz="1800">
                <a:solidFill>
                  <a:srgbClr val="000000"/>
                </a:solidFill>
                <a:latin typeface="Corbel"/>
              </a:rPr>
              <a:t>- 126</a:t>
            </a:r>
          </a:p>
          <a:p>
            <a:r>
              <a:rPr lang="en-US" sz="1800">
                <a:solidFill>
                  <a:srgbClr val="000000"/>
                </a:solidFill>
                <a:latin typeface="Corbel"/>
              </a:rPr>
              <a:t>- Mall</a:t>
            </a:r>
          </a:p>
          <a:p>
            <a:r>
              <a:rPr lang="en-US" sz="1800">
                <a:solidFill>
                  <a:srgbClr val="000000"/>
                </a:solidFill>
                <a:latin typeface="Corbel"/>
              </a:rPr>
              <a:t>- Downtown</a:t>
            </a:r>
          </a:p>
          <a:p>
            <a:r>
              <a:rPr lang="en-US" sz="1800">
                <a:solidFill>
                  <a:srgbClr val="000000"/>
                </a:solidFill>
                <a:latin typeface="Corbel"/>
              </a:rPr>
              <a:t>- Harbor</a:t>
            </a:r>
          </a:p>
          <a:p>
            <a:endParaRPr lang="en-US" sz="1800">
              <a:solidFill>
                <a:srgbClr val="000000"/>
              </a:solidFill>
              <a:latin typeface="Corbel"/>
            </a:endParaRPr>
          </a:p>
          <a:p>
            <a:endParaRPr lang="en-US" sz="1800">
              <a:solidFill>
                <a:srgbClr val="000000"/>
              </a:solidFill>
              <a:latin typeface="Corbel"/>
            </a:endParaRPr>
          </a:p>
          <a:p>
            <a:endParaRPr lang="en-US" sz="1800">
              <a:solidFill>
                <a:srgbClr val="000000"/>
              </a:solidFill>
              <a:latin typeface="Corbel"/>
            </a:endParaRPr>
          </a:p>
          <a:p>
            <a:r>
              <a:rPr lang="en-US" sz="1800">
                <a:solidFill>
                  <a:srgbClr val="000000"/>
                </a:solidFill>
                <a:latin typeface="Corbel"/>
              </a:rPr>
              <a:t>GP Strategies: </a:t>
            </a:r>
            <a:endParaRPr lang="en-US"/>
          </a:p>
          <a:p>
            <a:r>
              <a:rPr lang="en-US" sz="1800">
                <a:solidFill>
                  <a:srgbClr val="000000"/>
                </a:solidFill>
                <a:latin typeface="Corbel" panose="020B0503020204020204" pitchFamily="34" charset="0"/>
              </a:rPr>
              <a:t>• Pursue an “Infill First” strategy that directs growth to vacant and underutilized sites within the City Limits and SOI. </a:t>
            </a:r>
          </a:p>
          <a:p>
            <a:r>
              <a:rPr lang="en-US" sz="1800">
                <a:solidFill>
                  <a:srgbClr val="000000"/>
                </a:solidFill>
                <a:latin typeface="Corbel" panose="020B0503020204020204" pitchFamily="34" charset="0"/>
              </a:rPr>
              <a:t>• Attract and retain enterprises that provide high-value, high wage jobs. </a:t>
            </a:r>
          </a:p>
          <a:p>
            <a:r>
              <a:rPr lang="en-US" sz="1800">
                <a:solidFill>
                  <a:srgbClr val="000000"/>
                </a:solidFill>
                <a:latin typeface="Corbel" panose="020B0503020204020204" pitchFamily="34" charset="0"/>
              </a:rPr>
              <a:t>• Reinvest in older areas of the community. </a:t>
            </a:r>
          </a:p>
          <a:p>
            <a:r>
              <a:rPr lang="en-US" sz="1800">
                <a:solidFill>
                  <a:srgbClr val="000000"/>
                </a:solidFill>
                <a:latin typeface="Corbel" panose="020B0503020204020204" pitchFamily="34" charset="0"/>
              </a:rPr>
              <a:t>• Provide and maintain facilities that enable the community to live in balance with natural systems. </a:t>
            </a:r>
          </a:p>
          <a:p>
            <a:r>
              <a:rPr lang="en-US" sz="1800">
                <a:solidFill>
                  <a:srgbClr val="000000"/>
                </a:solidFill>
                <a:latin typeface="Corbel" panose="020B0503020204020204" pitchFamily="34" charset="0"/>
              </a:rPr>
              <a:t>• Expand the park and trail network to link shoreline, hillside, and watershed areas. </a:t>
            </a:r>
          </a:p>
          <a:p>
            <a:r>
              <a:rPr lang="en-US" sz="1800">
                <a:solidFill>
                  <a:srgbClr val="000000"/>
                </a:solidFill>
                <a:latin typeface="Corbel" panose="020B0503020204020204" pitchFamily="34" charset="0"/>
              </a:rPr>
              <a:t>• Protect hillsides, farmlands, and open spaces. </a:t>
            </a:r>
          </a:p>
          <a:p>
            <a:r>
              <a:rPr lang="en-US" sz="1800">
                <a:solidFill>
                  <a:srgbClr val="000000"/>
                </a:solidFill>
                <a:latin typeface="Corbel" panose="020B0503020204020204" pitchFamily="34" charset="0"/>
              </a:rPr>
              <a:t>• Enhance Ventura’s historic and cultural resources. </a:t>
            </a:r>
          </a:p>
          <a:p>
            <a:endParaRPr lang="en-US"/>
          </a:p>
        </p:txBody>
      </p:sp>
      <p:sp>
        <p:nvSpPr>
          <p:cNvPr id="4" name="Slide Number Placeholder 3"/>
          <p:cNvSpPr>
            <a:spLocks noGrp="1"/>
          </p:cNvSpPr>
          <p:nvPr>
            <p:ph type="sldNum" sz="quarter" idx="5"/>
          </p:nvPr>
        </p:nvSpPr>
        <p:spPr/>
        <p:txBody>
          <a:bodyPr/>
          <a:lstStyle/>
          <a:p>
            <a:fld id="{C8BBA8CE-FA55-4A51-A0ED-C88DFDF7F3A2}" type="slidenum">
              <a:rPr lang="en-US" smtClean="0"/>
              <a:t>14</a:t>
            </a:fld>
            <a:endParaRPr lang="en-US"/>
          </a:p>
        </p:txBody>
      </p:sp>
    </p:spTree>
    <p:extLst>
      <p:ext uri="{BB962C8B-B14F-4D97-AF65-F5344CB8AC3E}">
        <p14:creationId xmlns:p14="http://schemas.microsoft.com/office/powerpoint/2010/main" val="100250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BA8CE-FA55-4A51-A0ED-C88DFDF7F3A2}" type="slidenum">
              <a:rPr lang="en-US" smtClean="0"/>
              <a:t>18</a:t>
            </a:fld>
            <a:endParaRPr lang="en-US"/>
          </a:p>
        </p:txBody>
      </p:sp>
    </p:spTree>
    <p:extLst>
      <p:ext uri="{BB962C8B-B14F-4D97-AF65-F5344CB8AC3E}">
        <p14:creationId xmlns:p14="http://schemas.microsoft.com/office/powerpoint/2010/main" val="102537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has some very technical information about specific zoning districts and land use designations.</a:t>
            </a:r>
          </a:p>
          <a:p>
            <a:endParaRPr lang="en-US">
              <a:cs typeface="Calibri"/>
            </a:endParaRPr>
          </a:p>
          <a:p>
            <a:r>
              <a:rPr lang="en-US">
                <a:cs typeface="Calibri"/>
              </a:rPr>
              <a:t>If you are not familiar with the city's existing zoning and general plan or are not a planner, this is likely to be very confusing. </a:t>
            </a:r>
          </a:p>
          <a:p>
            <a:endParaRPr lang="en-US">
              <a:cs typeface="Calibri"/>
            </a:endParaRPr>
          </a:p>
          <a:p>
            <a:r>
              <a:rPr lang="en-US">
                <a:cs typeface="Calibri"/>
              </a:rPr>
              <a:t>Don’t worry about this detail for now. You can come to the office hours and other meetings to ask questions and we'd be happy to explain it to you.</a:t>
            </a:r>
          </a:p>
        </p:txBody>
      </p:sp>
      <p:sp>
        <p:nvSpPr>
          <p:cNvPr id="4" name="Slide Number Placeholder 3"/>
          <p:cNvSpPr>
            <a:spLocks noGrp="1"/>
          </p:cNvSpPr>
          <p:nvPr>
            <p:ph type="sldNum" sz="quarter" idx="5"/>
          </p:nvPr>
        </p:nvSpPr>
        <p:spPr/>
        <p:txBody>
          <a:bodyPr/>
          <a:lstStyle/>
          <a:p>
            <a:fld id="{C8BBA8CE-FA55-4A51-A0ED-C88DFDF7F3A2}" type="slidenum">
              <a:rPr lang="en-US" smtClean="0"/>
              <a:t>19</a:t>
            </a:fld>
            <a:endParaRPr lang="en-US"/>
          </a:p>
        </p:txBody>
      </p:sp>
    </p:spTree>
    <p:extLst>
      <p:ext uri="{BB962C8B-B14F-4D97-AF65-F5344CB8AC3E}">
        <p14:creationId xmlns:p14="http://schemas.microsoft.com/office/powerpoint/2010/main" val="381251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Multi-step process</a:t>
            </a:r>
          </a:p>
          <a:p>
            <a:r>
              <a:rPr lang="en-US">
                <a:cs typeface="Calibri"/>
              </a:rPr>
              <a:t>- created a correspondence table between zoning and land use designations. This worked on many but not all instances</a:t>
            </a:r>
          </a:p>
          <a:p>
            <a:endParaRPr lang="en-US">
              <a:cs typeface="Calibri"/>
            </a:endParaRPr>
          </a:p>
          <a:p>
            <a:r>
              <a:rPr lang="en-US">
                <a:cs typeface="Calibri"/>
              </a:rPr>
              <a:t>Examples</a:t>
            </a:r>
          </a:p>
          <a:p>
            <a:r>
              <a:rPr lang="en-US">
                <a:cs typeface="Calibri"/>
              </a:rPr>
              <a:t>- Residential Planned Development  = matched to what is built on the ground</a:t>
            </a:r>
          </a:p>
          <a:p>
            <a:r>
              <a:rPr lang="en-US">
                <a:cs typeface="Calibri"/>
              </a:rPr>
              <a:t>- Some C-1, C-1A and C-2 zones near the freeway were changed to "commercial" to not allow </a:t>
            </a:r>
            <a:r>
              <a:rPr lang="en-US" err="1">
                <a:cs typeface="Calibri"/>
              </a:rPr>
              <a:t>residentail</a:t>
            </a:r>
            <a:endParaRPr lang="en-US">
              <a:cs typeface="Calibri"/>
            </a:endParaRPr>
          </a:p>
          <a:p>
            <a:r>
              <a:rPr lang="en-US">
                <a:cs typeface="Calibri"/>
              </a:rPr>
              <a:t>- Applied some coastal designations to some residential areas that are in the coastal zone (at parallel densities)</a:t>
            </a:r>
          </a:p>
          <a:p>
            <a:r>
              <a:rPr lang="en-US">
                <a:cs typeface="Calibri"/>
              </a:rPr>
              <a:t>- Applied schools to all schools, parks to all parks, etc.</a:t>
            </a:r>
          </a:p>
          <a:p>
            <a:endParaRPr lang="en-US">
              <a:cs typeface="Calibri"/>
            </a:endParaRPr>
          </a:p>
          <a:p>
            <a:r>
              <a:rPr lang="en-US">
                <a:cs typeface="Calibri"/>
              </a:rPr>
              <a:t>The result is this map, which is used as the base for the alternatives.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8BBA8CE-FA55-4A51-A0ED-C88DFDF7F3A2}" type="slidenum">
              <a:rPr lang="en-US" smtClean="0"/>
              <a:t>28</a:t>
            </a:fld>
            <a:endParaRPr lang="en-US"/>
          </a:p>
        </p:txBody>
      </p:sp>
    </p:spTree>
    <p:extLst>
      <p:ext uri="{BB962C8B-B14F-4D97-AF65-F5344CB8AC3E}">
        <p14:creationId xmlns:p14="http://schemas.microsoft.com/office/powerpoint/2010/main" val="131345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phase of work that we are current in is to develop land use and growth alternatives. I’d like to give you an overview of some of the key assumptions behind this phase and a preview of the engagement that will be occurring over the coming months.</a:t>
            </a:r>
          </a:p>
        </p:txBody>
      </p:sp>
      <p:sp>
        <p:nvSpPr>
          <p:cNvPr id="5" name="Footer Placeholder 4">
            <a:extLst>
              <a:ext uri="{FF2B5EF4-FFF2-40B4-BE49-F238E27FC236}">
                <a16:creationId xmlns:a16="http://schemas.microsoft.com/office/drawing/2014/main" id="{FDAA8E17-F558-3E1C-BB5D-FF3367601DB2}"/>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047C4E5-7F48-F904-EDDD-3F12B47FAB08}"/>
              </a:ext>
            </a:extLst>
          </p:cNvPr>
          <p:cNvSpPr>
            <a:spLocks noGrp="1"/>
          </p:cNvSpPr>
          <p:nvPr>
            <p:ph type="sldNum" sz="quarter" idx="5"/>
          </p:nvPr>
        </p:nvSpPr>
        <p:spPr/>
        <p:txBody>
          <a:bodyPr/>
          <a:lstStyle/>
          <a:p>
            <a:fld id="{C8BBA8CE-FA55-4A51-A0ED-C88DFDF7F3A2}" type="slidenum">
              <a:rPr lang="en-US" smtClean="0"/>
              <a:t>29</a:t>
            </a:fld>
            <a:endParaRPr lang="en-US"/>
          </a:p>
        </p:txBody>
      </p:sp>
    </p:spTree>
    <p:extLst>
      <p:ext uri="{BB962C8B-B14F-4D97-AF65-F5344CB8AC3E}">
        <p14:creationId xmlns:p14="http://schemas.microsoft.com/office/powerpoint/2010/main" val="618292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chart represents the process that we are using to develop, review and select land use alternatives.</a:t>
            </a:r>
          </a:p>
          <a:p>
            <a:endParaRPr lang="en-US" dirty="0"/>
          </a:p>
          <a:p>
            <a:r>
              <a:rPr lang="en-US" dirty="0"/>
              <a:t>The end goal is to have a proposed land use designation map.</a:t>
            </a:r>
          </a:p>
          <a:p>
            <a:endParaRPr lang="en-US" dirty="0"/>
          </a:p>
          <a:p>
            <a:r>
              <a:rPr lang="en-US" dirty="0"/>
              <a:t>The process started about a year ago when we discuss areas that the community felt could change, and areas that the community felt would stay the same over the time horizon of the General Plan.</a:t>
            </a:r>
          </a:p>
          <a:p>
            <a:r>
              <a:rPr lang="en-US" dirty="0"/>
              <a:t>We then used the Visioning Survey in the fall of 2021 to identify preferred uses by location.</a:t>
            </a:r>
          </a:p>
          <a:p>
            <a:r>
              <a:rPr lang="en-US" dirty="0"/>
              <a:t>Working with the GPAC, we finalized the areas of discuss.</a:t>
            </a:r>
          </a:p>
          <a:p>
            <a:endParaRPr lang="en-US" dirty="0"/>
          </a:p>
          <a:p>
            <a:r>
              <a:rPr lang="en-US" dirty="0"/>
              <a:t>Interspersed with this process was the development of the vision and guiding principles. The GPAC spent a long time on the Vision and Guiding principles, (not that its an issue but longer than other communities we have worked with in the past).</a:t>
            </a:r>
          </a:p>
          <a:p>
            <a:endParaRPr lang="en-US" dirty="0"/>
          </a:p>
          <a:p>
            <a:r>
              <a:rPr lang="en-US" dirty="0"/>
              <a:t>In the spring, the GPAC held 2 meetings to develop ideas for preferred land uses in the identified Areas of Discussion.</a:t>
            </a:r>
          </a:p>
          <a:p>
            <a:endParaRPr lang="en-US" dirty="0"/>
          </a:p>
          <a:p>
            <a:r>
              <a:rPr lang="en-US" dirty="0"/>
              <a:t>As you will see later the team is using all this information to develop the alternatives.</a:t>
            </a:r>
          </a:p>
          <a:p>
            <a:endParaRPr lang="en-US" dirty="0"/>
          </a:p>
          <a:p>
            <a:r>
              <a:rPr lang="en-US" dirty="0"/>
              <a:t>The alternatives will then be take to the public and the GPAC for </a:t>
            </a:r>
            <a:r>
              <a:rPr lang="en-US" dirty="0" err="1"/>
              <a:t>inout</a:t>
            </a:r>
            <a:r>
              <a:rPr lang="en-US" dirty="0"/>
              <a:t> and finally the PC and CC for direction.</a:t>
            </a:r>
          </a:p>
          <a:p>
            <a:endParaRPr lang="en-US" dirty="0"/>
          </a:p>
          <a:p>
            <a:endParaRPr lang="en-US" dirty="0"/>
          </a:p>
          <a:p>
            <a:endParaRPr lang="en-US" dirty="0"/>
          </a:p>
          <a:p>
            <a:r>
              <a:rPr lang="en-US" dirty="0"/>
              <a:t>More time on vision and alternatives than other communities </a:t>
            </a:r>
          </a:p>
          <a:p>
            <a:r>
              <a:rPr lang="en-US" dirty="0"/>
              <a:t>Highlight role of GPAC in the process – sounding board and bounce ideas off of them.</a:t>
            </a:r>
          </a:p>
        </p:txBody>
      </p:sp>
      <p:sp>
        <p:nvSpPr>
          <p:cNvPr id="5" name="Footer Placeholder 4">
            <a:extLst>
              <a:ext uri="{FF2B5EF4-FFF2-40B4-BE49-F238E27FC236}">
                <a16:creationId xmlns:a16="http://schemas.microsoft.com/office/drawing/2014/main" id="{6E43CC45-FE9E-2B32-4BA6-2B33800CB70C}"/>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6C737E4-00B4-1835-5983-C67340A66892}"/>
              </a:ext>
            </a:extLst>
          </p:cNvPr>
          <p:cNvSpPr>
            <a:spLocks noGrp="1"/>
          </p:cNvSpPr>
          <p:nvPr>
            <p:ph type="sldNum" sz="quarter" idx="5"/>
          </p:nvPr>
        </p:nvSpPr>
        <p:spPr/>
        <p:txBody>
          <a:bodyPr/>
          <a:lstStyle/>
          <a:p>
            <a:fld id="{C8BBA8CE-FA55-4A51-A0ED-C88DFDF7F3A2}" type="slidenum">
              <a:rPr lang="en-US" smtClean="0"/>
              <a:t>30</a:t>
            </a:fld>
            <a:endParaRPr lang="en-US"/>
          </a:p>
        </p:txBody>
      </p:sp>
    </p:spTree>
    <p:extLst>
      <p:ext uri="{BB962C8B-B14F-4D97-AF65-F5344CB8AC3E}">
        <p14:creationId xmlns:p14="http://schemas.microsoft.com/office/powerpoint/2010/main" val="3113370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CD4A1-1E42-4B8F-A40A-B60F5AE2575A}"/>
              </a:ext>
            </a:extLst>
          </p:cNvPr>
          <p:cNvSpPr/>
          <p:nvPr userDrawn="1"/>
        </p:nvSpPr>
        <p:spPr>
          <a:xfrm>
            <a:off x="0" y="0"/>
            <a:ext cx="12192000" cy="4989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5" name="Rectangle 4">
            <a:extLst>
              <a:ext uri="{FF2B5EF4-FFF2-40B4-BE49-F238E27FC236}">
                <a16:creationId xmlns:a16="http://schemas.microsoft.com/office/drawing/2014/main" id="{37F1E8D5-172F-4ED1-AEC2-80D5BB7896DF}"/>
              </a:ext>
            </a:extLst>
          </p:cNvPr>
          <p:cNvSpPr/>
          <p:nvPr userDrawn="1"/>
        </p:nvSpPr>
        <p:spPr>
          <a:xfrm>
            <a:off x="0" y="1436634"/>
            <a:ext cx="12192000" cy="2854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p>
        </p:txBody>
      </p:sp>
      <p:sp>
        <p:nvSpPr>
          <p:cNvPr id="2" name="Oval 1">
            <a:extLst>
              <a:ext uri="{FF2B5EF4-FFF2-40B4-BE49-F238E27FC236}">
                <a16:creationId xmlns:a16="http://schemas.microsoft.com/office/drawing/2014/main" id="{E5303512-59DC-4D6B-83F0-C9249AE55949}"/>
              </a:ext>
            </a:extLst>
          </p:cNvPr>
          <p:cNvSpPr/>
          <p:nvPr userDrawn="1"/>
        </p:nvSpPr>
        <p:spPr>
          <a:xfrm>
            <a:off x="9907156" y="4755805"/>
            <a:ext cx="1808594" cy="171816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v</a:t>
            </a:r>
          </a:p>
        </p:txBody>
      </p:sp>
      <p:pic>
        <p:nvPicPr>
          <p:cNvPr id="6" name="Picture 5">
            <a:extLst>
              <a:ext uri="{FF2B5EF4-FFF2-40B4-BE49-F238E27FC236}">
                <a16:creationId xmlns:a16="http://schemas.microsoft.com/office/drawing/2014/main" id="{55F67843-423A-412E-9692-F58059A4D94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503702" y="4621184"/>
            <a:ext cx="3612098" cy="2040167"/>
          </a:xfrm>
          <a:prstGeom prst="rect">
            <a:avLst/>
          </a:prstGeom>
        </p:spPr>
      </p:pic>
    </p:spTree>
    <p:extLst>
      <p:ext uri="{BB962C8B-B14F-4D97-AF65-F5344CB8AC3E}">
        <p14:creationId xmlns:p14="http://schemas.microsoft.com/office/powerpoint/2010/main" val="236617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D6C6-C625-4CDB-8180-D68E304173EA}"/>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427B677-9142-4005-BB66-9E17126BD0B3}"/>
              </a:ext>
            </a:extLst>
          </p:cNvPr>
          <p:cNvSpPr>
            <a:spLocks noGrp="1"/>
          </p:cNvSpPr>
          <p:nvPr>
            <p:ph idx="1"/>
          </p:nvPr>
        </p:nvSpPr>
        <p:spPr>
          <a:xfrm>
            <a:off x="5072352" y="457200"/>
            <a:ext cx="6172200" cy="4873625"/>
          </a:xfrm>
        </p:spPr>
        <p:txBody>
          <a:bodyPr/>
          <a:lstStyle>
            <a:lvl1pPr>
              <a:defRPr sz="3200" b="0">
                <a:solidFill>
                  <a:schemeClr val="accent2">
                    <a:lumMod val="25000"/>
                  </a:schemeClr>
                </a:solidFill>
              </a:defRPr>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5E4F61-C9C8-4E86-8591-ED224A165D7A}"/>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D3698241-35E5-4817-981E-BC502F4A6B6A}"/>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8F50C3C-5091-426E-A3F0-81651706CD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360008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50B7-C6AF-4BE2-9959-C6C60B102C80}"/>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F0C5259-618D-44A3-B1E7-7BF14C48BC5F}"/>
              </a:ext>
            </a:extLst>
          </p:cNvPr>
          <p:cNvSpPr>
            <a:spLocks noGrp="1"/>
          </p:cNvSpPr>
          <p:nvPr>
            <p:ph type="pic" idx="1"/>
          </p:nvPr>
        </p:nvSpPr>
        <p:spPr>
          <a:xfrm>
            <a:off x="5180012" y="457200"/>
            <a:ext cx="6172200" cy="4873625"/>
          </a:xfrm>
        </p:spPr>
        <p:txBody>
          <a:bodyPr/>
          <a:lstStyle>
            <a:lvl1pPr marL="0" indent="0">
              <a:buNone/>
              <a:defRPr sz="3200" b="0">
                <a:solidFill>
                  <a:schemeClr val="accent2">
                    <a:lumMod val="25000"/>
                  </a:schemeClr>
                </a:solidFill>
              </a:defRPr>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EDDFA6-E4A5-4943-B588-6221485CBF4F}"/>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99A88DE3-82DC-442C-BB35-DEA22F33CB22}"/>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3BD8F1-A324-4E7A-96C4-9F3C375EE50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77743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50B7-C6AF-4BE2-9959-C6C60B102C80}"/>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F0C5259-618D-44A3-B1E7-7BF14C48BC5F}"/>
              </a:ext>
            </a:extLst>
          </p:cNvPr>
          <p:cNvSpPr>
            <a:spLocks noGrp="1"/>
          </p:cNvSpPr>
          <p:nvPr>
            <p:ph type="pic" idx="1"/>
          </p:nvPr>
        </p:nvSpPr>
        <p:spPr>
          <a:xfrm>
            <a:off x="5183189" y="466436"/>
            <a:ext cx="6172200" cy="4873625"/>
          </a:xfrm>
        </p:spPr>
        <p:txBody>
          <a:bodyPr/>
          <a:lstStyle>
            <a:lvl1pPr marL="0" indent="0">
              <a:buNone/>
              <a:defRPr sz="3200" b="0">
                <a:solidFill>
                  <a:schemeClr val="accent2">
                    <a:lumMod val="25000"/>
                  </a:schemeClr>
                </a:solidFill>
              </a:defRPr>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EDDFA6-E4A5-4943-B588-6221485CBF4F}"/>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D0CA8975-C661-4054-8C52-B707E1695749}"/>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E589421-5FEE-48F4-98B8-98DE70DD4C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85467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2176987"/>
            <a:ext cx="5334001" cy="3813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1999" y="559677"/>
            <a:ext cx="5334001" cy="1474395"/>
          </a:xfrm>
        </p:spPr>
        <p:txBody>
          <a:bodyPr anchor="t"/>
          <a:lstStyle>
            <a:lvl1pPr algn="l">
              <a:defRPr/>
            </a:lvl1pPr>
          </a:lstStyle>
          <a:p>
            <a:r>
              <a:rPr lang="en-US" dirty="0"/>
              <a:t>Click to edit Master title style</a:t>
            </a:r>
          </a:p>
        </p:txBody>
      </p:sp>
      <p:sp>
        <p:nvSpPr>
          <p:cNvPr id="13" name="Picture Placeholder 13">
            <a:extLst>
              <a:ext uri="{FF2B5EF4-FFF2-40B4-BE49-F238E27FC236}">
                <a16:creationId xmlns:a16="http://schemas.microsoft.com/office/drawing/2014/main" id="{48C61B7C-C378-445C-A02D-9D2ABEAD548A}"/>
              </a:ext>
            </a:extLst>
          </p:cNvPr>
          <p:cNvSpPr>
            <a:spLocks noGrp="1"/>
          </p:cNvSpPr>
          <p:nvPr>
            <p:ph type="pic" idx="10"/>
          </p:nvPr>
        </p:nvSpPr>
        <p:spPr>
          <a:xfrm>
            <a:off x="6571861" y="742805"/>
            <a:ext cx="5355772" cy="5372390"/>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a:solidFill>
            <a:schemeClr val="bg1">
              <a:lumMod val="85000"/>
            </a:schemeClr>
          </a:solidFill>
        </p:spPr>
        <p:txBody>
          <a:bodyPr wrap="square">
            <a:noAutofit/>
          </a:bodyPr>
          <a:lstStyle>
            <a:lvl1pPr marL="0" indent="0">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8869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quare Image + Text">
    <p:spTree>
      <p:nvGrpSpPr>
        <p:cNvPr id="1" name=""/>
        <p:cNvGrpSpPr/>
        <p:nvPr/>
      </p:nvGrpSpPr>
      <p:grpSpPr>
        <a:xfrm>
          <a:off x="0" y="0"/>
          <a:ext cx="0" cy="0"/>
          <a:chOff x="0" y="0"/>
          <a:chExt cx="0" cy="0"/>
        </a:xfrm>
      </p:grpSpPr>
      <p:sp>
        <p:nvSpPr>
          <p:cNvPr id="15" name="Text Placeholder 30"/>
          <p:cNvSpPr>
            <a:spLocks noGrp="1"/>
          </p:cNvSpPr>
          <p:nvPr>
            <p:ph type="body" sz="quarter" idx="18" hasCustomPrompt="1"/>
          </p:nvPr>
        </p:nvSpPr>
        <p:spPr>
          <a:xfrm>
            <a:off x="446656" y="2371415"/>
            <a:ext cx="3770502" cy="1064685"/>
          </a:xfrm>
          <a:prstGeom prst="rect">
            <a:avLst/>
          </a:prstGeom>
        </p:spPr>
        <p:txBody>
          <a:bodyPr/>
          <a:lstStyle>
            <a:lvl1pPr marL="0" indent="0" algn="l">
              <a:buNone/>
              <a:defRPr lang="en-US" sz="2394" b="0" i="0" smtClean="0">
                <a:solidFill>
                  <a:srgbClr val="391F2A"/>
                </a:solidFill>
                <a:effectLst/>
              </a:defRPr>
            </a:lvl1pPr>
            <a:lvl2pPr marL="456057" indent="0" algn="ctr">
              <a:buNone/>
              <a:defRPr/>
            </a:lvl2pPr>
            <a:lvl3pPr marL="912114" indent="0" algn="ctr">
              <a:buNone/>
              <a:defRPr/>
            </a:lvl3pPr>
            <a:lvl4pPr marL="1368171" indent="0" algn="ctr">
              <a:buNone/>
              <a:defRPr/>
            </a:lvl4pPr>
            <a:lvl5pPr marL="1824228" indent="0" algn="ctr">
              <a:buNone/>
              <a:defRPr/>
            </a:lvl5pPr>
          </a:lstStyle>
          <a:p>
            <a:pPr lvl="0"/>
            <a:r>
              <a:rPr lang="en-US" dirty="0"/>
              <a:t>Click to bullet points or text block here</a:t>
            </a:r>
          </a:p>
        </p:txBody>
      </p:sp>
      <p:sp>
        <p:nvSpPr>
          <p:cNvPr id="16" name="Title 1"/>
          <p:cNvSpPr>
            <a:spLocks noGrp="1"/>
          </p:cNvSpPr>
          <p:nvPr>
            <p:ph type="title" hasCustomPrompt="1"/>
          </p:nvPr>
        </p:nvSpPr>
        <p:spPr>
          <a:xfrm>
            <a:off x="465177" y="441296"/>
            <a:ext cx="11069163" cy="590087"/>
          </a:xfrm>
          <a:prstGeom prst="rect">
            <a:avLst/>
          </a:prstGeom>
        </p:spPr>
        <p:txBody>
          <a:bodyPr/>
          <a:lstStyle>
            <a:lvl1pPr algn="ctr">
              <a:defRPr sz="3990"/>
            </a:lvl1pPr>
          </a:lstStyle>
          <a:p>
            <a:r>
              <a:rPr lang="en-US" dirty="0"/>
              <a:t>Click to Insert Title</a:t>
            </a:r>
          </a:p>
        </p:txBody>
      </p:sp>
      <p:sp>
        <p:nvSpPr>
          <p:cNvPr id="7" name="Content Placeholder 6"/>
          <p:cNvSpPr>
            <a:spLocks noGrp="1"/>
          </p:cNvSpPr>
          <p:nvPr>
            <p:ph sz="quarter" idx="19" hasCustomPrompt="1"/>
          </p:nvPr>
        </p:nvSpPr>
        <p:spPr>
          <a:xfrm>
            <a:off x="4856399" y="1775058"/>
            <a:ext cx="6756400" cy="4408028"/>
          </a:xfrm>
          <a:prstGeom prst="rect">
            <a:avLst/>
          </a:prstGeom>
          <a:noFill/>
        </p:spPr>
        <p:txBody>
          <a:bodyPr/>
          <a:lstStyle>
            <a:lvl1pPr marL="0" indent="0">
              <a:buNone/>
              <a:defRPr/>
            </a:lvl1pPr>
          </a:lstStyle>
          <a:p>
            <a:pPr lvl="0"/>
            <a:r>
              <a:rPr lang="en-US" dirty="0"/>
              <a:t>Object</a:t>
            </a:r>
          </a:p>
        </p:txBody>
      </p:sp>
      <p:sp>
        <p:nvSpPr>
          <p:cNvPr id="11" name="Text Placeholder 19"/>
          <p:cNvSpPr>
            <a:spLocks noGrp="1"/>
          </p:cNvSpPr>
          <p:nvPr>
            <p:ph type="body" sz="quarter" idx="20" hasCustomPrompt="1"/>
          </p:nvPr>
        </p:nvSpPr>
        <p:spPr>
          <a:xfrm>
            <a:off x="446656" y="1778652"/>
            <a:ext cx="3599294" cy="353938"/>
          </a:xfrm>
          <a:prstGeom prst="rect">
            <a:avLst/>
          </a:prstGeom>
        </p:spPr>
        <p:txBody>
          <a:bodyPr/>
          <a:lstStyle>
            <a:lvl1pPr marL="0" indent="0" algn="l">
              <a:buNone/>
              <a:defRPr sz="3192">
                <a:solidFill>
                  <a:srgbClr val="726E20"/>
                </a:solidFill>
                <a:latin typeface="+mj-lt"/>
              </a:defRPr>
            </a:lvl1pPr>
          </a:lstStyle>
          <a:p>
            <a:pPr lvl="0"/>
            <a:r>
              <a:rPr lang="en-US" dirty="0"/>
              <a:t>Click to Edit Subtitle</a:t>
            </a:r>
          </a:p>
        </p:txBody>
      </p:sp>
    </p:spTree>
    <p:extLst>
      <p:ext uri="{BB962C8B-B14F-4D97-AF65-F5344CB8AC3E}">
        <p14:creationId xmlns:p14="http://schemas.microsoft.com/office/powerpoint/2010/main" val="21565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descr="A view of a mountain&#10;&#10;Description automatically generated">
            <a:extLst>
              <a:ext uri="{FF2B5EF4-FFF2-40B4-BE49-F238E27FC236}">
                <a16:creationId xmlns:a16="http://schemas.microsoft.com/office/drawing/2014/main" id="{2EDD0F72-E390-4F6C-A670-CF34239144F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5638800"/>
            <a:ext cx="12194210" cy="1619249"/>
          </a:xfrm>
          <a:prstGeom prst="rect">
            <a:avLst/>
          </a:prstGeom>
        </p:spPr>
      </p:pic>
      <p:sp>
        <p:nvSpPr>
          <p:cNvPr id="10" name="Rectangle 9">
            <a:extLst>
              <a:ext uri="{FF2B5EF4-FFF2-40B4-BE49-F238E27FC236}">
                <a16:creationId xmlns:a16="http://schemas.microsoft.com/office/drawing/2014/main" id="{94313964-0C4A-4776-B18B-A59E9D3706F2}"/>
              </a:ext>
            </a:extLst>
          </p:cNvPr>
          <p:cNvSpPr/>
          <p:nvPr userDrawn="1"/>
        </p:nvSpPr>
        <p:spPr>
          <a:xfrm>
            <a:off x="0" y="5638800"/>
            <a:ext cx="12192000" cy="1619249"/>
          </a:xfrm>
          <a:prstGeom prst="rect">
            <a:avLst/>
          </a:prstGeom>
          <a:solidFill>
            <a:srgbClr val="C9BF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5C60BC0-DCD5-4AF2-9383-E83563835099}"/>
              </a:ext>
            </a:extLst>
          </p:cNvPr>
          <p:cNvSpPr>
            <a:spLocks noGrp="1"/>
          </p:cNvSpPr>
          <p:nvPr>
            <p:ph type="ctrTitle" hasCustomPrompt="1"/>
          </p:nvPr>
        </p:nvSpPr>
        <p:spPr>
          <a:xfrm>
            <a:off x="1524000" y="2535223"/>
            <a:ext cx="9144000" cy="1787553"/>
          </a:xfrm>
        </p:spPr>
        <p:txBody>
          <a:bodyPr anchor="ctr">
            <a:normAutofit/>
          </a:bodyPr>
          <a:lstStyle>
            <a:lvl1pPr algn="ctr">
              <a:defRPr sz="5400" b="1">
                <a:solidFill>
                  <a:srgbClr val="CC8569"/>
                </a:solidFill>
                <a:latin typeface="Cambria" panose="02040503050406030204" pitchFamily="18" charset="0"/>
                <a:ea typeface="Cambria" panose="02040503050406030204" pitchFamily="18" charset="0"/>
              </a:defRPr>
            </a:lvl1pPr>
          </a:lstStyle>
          <a:p>
            <a:r>
              <a:rPr lang="en-US" dirty="0"/>
              <a:t>Presentation Title</a:t>
            </a:r>
          </a:p>
        </p:txBody>
      </p:sp>
      <p:sp>
        <p:nvSpPr>
          <p:cNvPr id="12" name="Rectangle 11">
            <a:extLst>
              <a:ext uri="{FF2B5EF4-FFF2-40B4-BE49-F238E27FC236}">
                <a16:creationId xmlns:a16="http://schemas.microsoft.com/office/drawing/2014/main" id="{154A02F6-D3A5-44FC-9A0E-65D3E6315C99}"/>
              </a:ext>
            </a:extLst>
          </p:cNvPr>
          <p:cNvSpPr/>
          <p:nvPr userDrawn="1"/>
        </p:nvSpPr>
        <p:spPr>
          <a:xfrm>
            <a:off x="0" y="-436754"/>
            <a:ext cx="12211050" cy="1391793"/>
          </a:xfrm>
          <a:prstGeom prst="rect">
            <a:avLst/>
          </a:prstGeom>
          <a:solidFill>
            <a:srgbClr val="739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08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schemeClr>
                </a:solidFill>
              </a:defRPr>
            </a:lvl1pPr>
          </a:lstStyle>
          <a:p>
            <a:r>
              <a:rPr lang="en-US"/>
              <a:t>Click to edit Master title style</a:t>
            </a:r>
            <a:endParaRPr lang="en-US" dirty="0"/>
          </a:p>
        </p:txBody>
      </p:sp>
      <p:sp>
        <p:nvSpPr>
          <p:cNvPr id="5" name="Content Placeholder 2"/>
          <p:cNvSpPr>
            <a:spLocks noGrp="1"/>
          </p:cNvSpPr>
          <p:nvPr>
            <p:ph idx="1"/>
          </p:nvPr>
        </p:nvSpPr>
        <p:spPr>
          <a:xfrm>
            <a:off x="838200" y="1461370"/>
            <a:ext cx="10515600" cy="4406031"/>
          </a:xfrm>
        </p:spPr>
        <p:txBody>
          <a:bodyPr/>
          <a:lstStyle>
            <a:lvl1pPr>
              <a:defRPr sz="2667">
                <a:solidFill>
                  <a:schemeClr val="tx1">
                    <a:lumMod val="50000"/>
                  </a:schemeClr>
                </a:solidFill>
              </a:defRPr>
            </a:lvl1pPr>
            <a:lvl2pPr>
              <a:defRPr sz="2400">
                <a:solidFill>
                  <a:schemeClr val="tx1">
                    <a:lumMod val="50000"/>
                  </a:schemeClr>
                </a:solidFill>
              </a:defRPr>
            </a:lvl2pPr>
            <a:lvl3pPr>
              <a:defRPr sz="2133">
                <a:solidFill>
                  <a:schemeClr val="tx1">
                    <a:lumMod val="50000"/>
                  </a:schemeClr>
                </a:solidFill>
              </a:defRPr>
            </a:lvl3pPr>
            <a:lvl4pPr>
              <a:defRPr sz="2133">
                <a:solidFill>
                  <a:schemeClr val="tx1">
                    <a:lumMod val="50000"/>
                  </a:schemeClr>
                </a:solidFill>
              </a:defRPr>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128393" y="6389754"/>
            <a:ext cx="501041" cy="366183"/>
          </a:xfrm>
          <a:prstGeom prst="rect">
            <a:avLst/>
          </a:prstGeom>
        </p:spPr>
        <p:txBody>
          <a:bodyPr vert="horz" lIns="91440" tIns="45720" rIns="91440" bIns="45720" rtlCol="0" anchor="ctr"/>
          <a:lstStyle>
            <a:lvl1pPr algn="r">
              <a:defRPr sz="1467">
                <a:solidFill>
                  <a:schemeClr val="tx1">
                    <a:tint val="75000"/>
                  </a:schemeClr>
                </a:solidFill>
              </a:defRPr>
            </a:lvl1pPr>
          </a:lstStyle>
          <a:p>
            <a:pPr>
              <a:defRPr/>
            </a:pPr>
            <a:fld id="{5844E03D-FC00-41BB-946B-09CB54CEBE6D}" type="slidenum">
              <a:rPr lang="en-US" smtClean="0"/>
              <a:pPr>
                <a:defRPr/>
              </a:pPr>
              <a:t>‹#›</a:t>
            </a:fld>
            <a:endParaRPr lang="en-US" dirty="0"/>
          </a:p>
        </p:txBody>
      </p:sp>
    </p:spTree>
    <p:extLst>
      <p:ext uri="{BB962C8B-B14F-4D97-AF65-F5344CB8AC3E}">
        <p14:creationId xmlns:p14="http://schemas.microsoft.com/office/powerpoint/2010/main" val="1869079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C1DA-9F9C-436F-AAE7-E9C6966A7D11}"/>
              </a:ext>
            </a:extLst>
          </p:cNvPr>
          <p:cNvSpPr>
            <a:spLocks noGrp="1"/>
          </p:cNvSpPr>
          <p:nvPr>
            <p:ph type="title"/>
          </p:nvPr>
        </p:nvSpPr>
        <p:spPr>
          <a:xfrm>
            <a:off x="342900" y="177800"/>
            <a:ext cx="11526716" cy="647700"/>
          </a:xfrm>
          <a:prstGeom prst="rect">
            <a:avLst/>
          </a:prstGeom>
        </p:spPr>
        <p:txBody>
          <a:bodyPr>
            <a:normAutofit/>
          </a:bodyPr>
          <a:lstStyle>
            <a:lvl1pPr>
              <a:defRPr sz="3600" b="1">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1D9B1-D8BC-415F-9AD9-DA07107A2DD6}"/>
              </a:ext>
            </a:extLst>
          </p:cNvPr>
          <p:cNvSpPr>
            <a:spLocks noGrp="1"/>
          </p:cNvSpPr>
          <p:nvPr>
            <p:ph sz="half" idx="1"/>
          </p:nvPr>
        </p:nvSpPr>
        <p:spPr>
          <a:xfrm>
            <a:off x="342899" y="964082"/>
            <a:ext cx="11526716" cy="5257256"/>
          </a:xfrm>
        </p:spPr>
        <p:txBody>
          <a:bodyPr/>
          <a:lstStyle>
            <a:lvl1pPr>
              <a:lnSpc>
                <a:spcPct val="100000"/>
              </a:lnSpc>
              <a:buClr>
                <a:schemeClr val="tx1"/>
              </a:buClr>
              <a:defRPr>
                <a:solidFill>
                  <a:schemeClr val="tx1"/>
                </a:solidFill>
              </a:defRPr>
            </a:lvl1pPr>
            <a:lvl2pPr marL="685800" indent="-228600">
              <a:lnSpc>
                <a:spcPct val="100000"/>
              </a:lnSpc>
              <a:buSzPct val="50000"/>
              <a:buFont typeface="Courier New" panose="02070309020205020404" pitchFamily="49" charset="0"/>
              <a:buChar char="o"/>
              <a:defRPr>
                <a:solidFill>
                  <a:schemeClr val="tx1"/>
                </a:solidFill>
              </a:defRPr>
            </a:lvl2pPr>
            <a:lvl3pPr marL="1143000" indent="-228600">
              <a:lnSpc>
                <a:spcPct val="100000"/>
              </a:lnSpc>
              <a:buSzPct val="75000"/>
              <a:buFont typeface="Wingdings" panose="05000000000000000000" pitchFamily="2" charset="2"/>
              <a:buChar char="§"/>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63AA1333-ADCC-445C-A25D-1FA7D988A56A}"/>
              </a:ext>
            </a:extLst>
          </p:cNvPr>
          <p:cNvSpPr/>
          <p:nvPr userDrawn="1"/>
        </p:nvSpPr>
        <p:spPr>
          <a:xfrm>
            <a:off x="-1" y="177799"/>
            <a:ext cx="164842" cy="647700"/>
          </a:xfrm>
          <a:prstGeom prst="rect">
            <a:avLst/>
          </a:prstGeom>
          <a:solidFill>
            <a:srgbClr val="1A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5" name="Picture 4">
            <a:extLst>
              <a:ext uri="{FF2B5EF4-FFF2-40B4-BE49-F238E27FC236}">
                <a16:creationId xmlns:a16="http://schemas.microsoft.com/office/drawing/2014/main" id="{DBCE981A-1DD0-4C6E-B320-5B12E23ACE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82686" y="6259180"/>
            <a:ext cx="1803664" cy="559463"/>
          </a:xfrm>
          <a:prstGeom prst="rect">
            <a:avLst/>
          </a:prstGeom>
        </p:spPr>
      </p:pic>
    </p:spTree>
    <p:extLst>
      <p:ext uri="{BB962C8B-B14F-4D97-AF65-F5344CB8AC3E}">
        <p14:creationId xmlns:p14="http://schemas.microsoft.com/office/powerpoint/2010/main" val="209684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68A4B-DE5F-4B39-AA2F-5EA794428492}"/>
              </a:ext>
            </a:extLst>
          </p:cNvPr>
          <p:cNvSpPr/>
          <p:nvPr userDrawn="1"/>
        </p:nvSpPr>
        <p:spPr>
          <a:xfrm>
            <a:off x="0" y="2322664"/>
            <a:ext cx="12192000" cy="226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dirty="0">
              <a:solidFill>
                <a:schemeClr val="bg1"/>
              </a:solidFill>
            </a:endParaRPr>
          </a:p>
        </p:txBody>
      </p:sp>
      <p:sp>
        <p:nvSpPr>
          <p:cNvPr id="10" name="Google Shape;15;p3">
            <a:extLst>
              <a:ext uri="{FF2B5EF4-FFF2-40B4-BE49-F238E27FC236}">
                <a16:creationId xmlns:a16="http://schemas.microsoft.com/office/drawing/2014/main" id="{6DA37D4B-39B5-4A38-9EA0-5483CD5DC9E3}"/>
              </a:ext>
            </a:extLst>
          </p:cNvPr>
          <p:cNvSpPr txBox="1">
            <a:spLocks noGrp="1"/>
          </p:cNvSpPr>
          <p:nvPr>
            <p:ph type="ctrTitle"/>
          </p:nvPr>
        </p:nvSpPr>
        <p:spPr>
          <a:xfrm>
            <a:off x="2569598" y="2796300"/>
            <a:ext cx="6639890" cy="627692"/>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3600"/>
              <a:buNone/>
              <a:defRPr sz="3600" b="1">
                <a:latin typeface="Corbel" panose="020B0503020204020204" pitchFamily="34" charset="0"/>
              </a:defRPr>
            </a:lvl1pPr>
            <a:lvl2pPr lvl="1" rtl="0">
              <a:lnSpc>
                <a:spcPct val="80000"/>
              </a:lnSpc>
              <a:spcBef>
                <a:spcPts val="0"/>
              </a:spcBef>
              <a:spcAft>
                <a:spcPts val="0"/>
              </a:spcAft>
              <a:buSzPts val="3600"/>
              <a:buNone/>
              <a:defRPr sz="3600"/>
            </a:lvl2pPr>
            <a:lvl3pPr lvl="2" rtl="0">
              <a:lnSpc>
                <a:spcPct val="80000"/>
              </a:lnSpc>
              <a:spcBef>
                <a:spcPts val="0"/>
              </a:spcBef>
              <a:spcAft>
                <a:spcPts val="0"/>
              </a:spcAft>
              <a:buSzPts val="3600"/>
              <a:buNone/>
              <a:defRPr sz="3600"/>
            </a:lvl3pPr>
            <a:lvl4pPr lvl="3" rtl="0">
              <a:lnSpc>
                <a:spcPct val="80000"/>
              </a:lnSpc>
              <a:spcBef>
                <a:spcPts val="0"/>
              </a:spcBef>
              <a:spcAft>
                <a:spcPts val="0"/>
              </a:spcAft>
              <a:buSzPts val="3600"/>
              <a:buNone/>
              <a:defRPr sz="3600"/>
            </a:lvl4pPr>
            <a:lvl5pPr lvl="4" rtl="0">
              <a:lnSpc>
                <a:spcPct val="80000"/>
              </a:lnSpc>
              <a:spcBef>
                <a:spcPts val="0"/>
              </a:spcBef>
              <a:spcAft>
                <a:spcPts val="0"/>
              </a:spcAft>
              <a:buSzPts val="3600"/>
              <a:buNone/>
              <a:defRPr sz="3600"/>
            </a:lvl5pPr>
            <a:lvl6pPr lvl="5" rtl="0">
              <a:lnSpc>
                <a:spcPct val="80000"/>
              </a:lnSpc>
              <a:spcBef>
                <a:spcPts val="0"/>
              </a:spcBef>
              <a:spcAft>
                <a:spcPts val="0"/>
              </a:spcAft>
              <a:buSzPts val="3600"/>
              <a:buNone/>
              <a:defRPr sz="3600"/>
            </a:lvl6pPr>
            <a:lvl7pPr lvl="6" rtl="0">
              <a:lnSpc>
                <a:spcPct val="80000"/>
              </a:lnSpc>
              <a:spcBef>
                <a:spcPts val="0"/>
              </a:spcBef>
              <a:spcAft>
                <a:spcPts val="0"/>
              </a:spcAft>
              <a:buSzPts val="3600"/>
              <a:buNone/>
              <a:defRPr sz="3600"/>
            </a:lvl7pPr>
            <a:lvl8pPr lvl="7" rtl="0">
              <a:lnSpc>
                <a:spcPct val="80000"/>
              </a:lnSpc>
              <a:spcBef>
                <a:spcPts val="0"/>
              </a:spcBef>
              <a:spcAft>
                <a:spcPts val="0"/>
              </a:spcAft>
              <a:buSzPts val="3600"/>
              <a:buNone/>
              <a:defRPr sz="3600"/>
            </a:lvl8pPr>
            <a:lvl9pPr lvl="8" rtl="0">
              <a:lnSpc>
                <a:spcPct val="80000"/>
              </a:lnSpc>
              <a:spcBef>
                <a:spcPts val="0"/>
              </a:spcBef>
              <a:spcAft>
                <a:spcPts val="0"/>
              </a:spcAft>
              <a:buSzPts val="3600"/>
              <a:buNone/>
              <a:defRPr sz="3600"/>
            </a:lvl9pPr>
          </a:lstStyle>
          <a:p>
            <a:endParaRPr dirty="0"/>
          </a:p>
        </p:txBody>
      </p:sp>
      <p:sp>
        <p:nvSpPr>
          <p:cNvPr id="11" name="Google Shape;16;p3">
            <a:extLst>
              <a:ext uri="{FF2B5EF4-FFF2-40B4-BE49-F238E27FC236}">
                <a16:creationId xmlns:a16="http://schemas.microsoft.com/office/drawing/2014/main" id="{83735C02-EFF9-4700-A2B9-59E4311E0E2E}"/>
              </a:ext>
            </a:extLst>
          </p:cNvPr>
          <p:cNvSpPr txBox="1">
            <a:spLocks noGrp="1"/>
          </p:cNvSpPr>
          <p:nvPr>
            <p:ph type="subTitle" idx="1"/>
          </p:nvPr>
        </p:nvSpPr>
        <p:spPr>
          <a:xfrm>
            <a:off x="2569598" y="3490944"/>
            <a:ext cx="6639898" cy="39377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solidFill>
                  <a:schemeClr val="accent6"/>
                </a:solidFill>
                <a:latin typeface="Corbel" panose="020B0503020204020204" pitchFamily="34" charset="0"/>
              </a:defRPr>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endParaRPr dirty="0"/>
          </a:p>
        </p:txBody>
      </p:sp>
      <p:sp>
        <p:nvSpPr>
          <p:cNvPr id="12" name="Google Shape;17;p3">
            <a:extLst>
              <a:ext uri="{FF2B5EF4-FFF2-40B4-BE49-F238E27FC236}">
                <a16:creationId xmlns:a16="http://schemas.microsoft.com/office/drawing/2014/main" id="{FAE0B97F-1E6B-4DDD-9013-376BFB6C14A6}"/>
              </a:ext>
            </a:extLst>
          </p:cNvPr>
          <p:cNvSpPr/>
          <p:nvPr userDrawn="1"/>
        </p:nvSpPr>
        <p:spPr>
          <a:xfrm>
            <a:off x="-1" y="2322664"/>
            <a:ext cx="2260861" cy="2267897"/>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19">
              <a:solidFill>
                <a:srgbClr val="6BA875"/>
              </a:solidFill>
            </a:endParaRPr>
          </a:p>
        </p:txBody>
      </p:sp>
    </p:spTree>
    <p:extLst>
      <p:ext uri="{BB962C8B-B14F-4D97-AF65-F5344CB8AC3E}">
        <p14:creationId xmlns:p14="http://schemas.microsoft.com/office/powerpoint/2010/main" val="89075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TO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5996F0-FFAD-4C39-90BF-BC8BA048D014}"/>
              </a:ext>
            </a:extLst>
          </p:cNvPr>
          <p:cNvSpPr/>
          <p:nvPr userDrawn="1"/>
        </p:nvSpPr>
        <p:spPr>
          <a:xfrm>
            <a:off x="0" y="-9178"/>
            <a:ext cx="12192000" cy="6040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rgbClr val="1A6666"/>
              </a:solidFill>
            </a:endParaRPr>
          </a:p>
        </p:txBody>
      </p:sp>
      <p:sp>
        <p:nvSpPr>
          <p:cNvPr id="2" name="Title 1">
            <a:extLst>
              <a:ext uri="{FF2B5EF4-FFF2-40B4-BE49-F238E27FC236}">
                <a16:creationId xmlns:a16="http://schemas.microsoft.com/office/drawing/2014/main" id="{94D8734B-6A99-4A7E-8D93-C6359DE71505}"/>
              </a:ext>
            </a:extLst>
          </p:cNvPr>
          <p:cNvSpPr>
            <a:spLocks noGrp="1"/>
          </p:cNvSpPr>
          <p:nvPr>
            <p:ph type="title"/>
          </p:nvPr>
        </p:nvSpPr>
        <p:spPr>
          <a:xfrm>
            <a:off x="838200" y="1070492"/>
            <a:ext cx="10515600" cy="855429"/>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8A332B-362A-445D-A287-95D43D7471BB}"/>
              </a:ext>
            </a:extLst>
          </p:cNvPr>
          <p:cNvSpPr>
            <a:spLocks noGrp="1"/>
          </p:cNvSpPr>
          <p:nvPr>
            <p:ph idx="1" hasCustomPrompt="1"/>
          </p:nvPr>
        </p:nvSpPr>
        <p:spPr>
          <a:xfrm>
            <a:off x="838200" y="2105307"/>
            <a:ext cx="10515600" cy="3778257"/>
          </a:xfrm>
        </p:spPr>
        <p:txBody>
          <a:bodyPr/>
          <a:lstStyle>
            <a:lvl1pPr>
              <a:lnSpc>
                <a:spcPct val="100000"/>
              </a:lnSpc>
              <a:defRPr>
                <a:solidFill>
                  <a:schemeClr val="bg1"/>
                </a:solidFill>
              </a:defRPr>
            </a:lvl1pPr>
          </a:lstStyle>
          <a:p>
            <a:pPr lvl="0"/>
            <a:r>
              <a:rPr lang="en-US" dirty="0"/>
              <a:t>Item 1</a:t>
            </a:r>
          </a:p>
          <a:p>
            <a:pPr lvl="0"/>
            <a:r>
              <a:rPr lang="en-US" dirty="0"/>
              <a:t>Item 2</a:t>
            </a:r>
          </a:p>
          <a:p>
            <a:pPr lvl="0"/>
            <a:r>
              <a:rPr lang="en-US" dirty="0"/>
              <a:t>Item 3</a:t>
            </a:r>
          </a:p>
        </p:txBody>
      </p:sp>
      <p:pic>
        <p:nvPicPr>
          <p:cNvPr id="7" name="Picture 6">
            <a:extLst>
              <a:ext uri="{FF2B5EF4-FFF2-40B4-BE49-F238E27FC236}">
                <a16:creationId xmlns:a16="http://schemas.microsoft.com/office/drawing/2014/main" id="{AA53453B-FE27-4B61-A116-28C7F6AF5B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80058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4C7EBB-86BE-4DB7-9D43-33431AF71254}"/>
              </a:ext>
            </a:extLst>
          </p:cNvPr>
          <p:cNvSpPr/>
          <p:nvPr userDrawn="1"/>
        </p:nvSpPr>
        <p:spPr>
          <a:xfrm>
            <a:off x="0" y="-9178"/>
            <a:ext cx="12192000" cy="6040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rgbClr val="1A6666"/>
              </a:solidFill>
            </a:endParaRPr>
          </a:p>
        </p:txBody>
      </p:sp>
      <p:sp>
        <p:nvSpPr>
          <p:cNvPr id="2" name="Title 1">
            <a:extLst>
              <a:ext uri="{FF2B5EF4-FFF2-40B4-BE49-F238E27FC236}">
                <a16:creationId xmlns:a16="http://schemas.microsoft.com/office/drawing/2014/main" id="{94D8734B-6A99-4A7E-8D93-C6359DE71505}"/>
              </a:ext>
            </a:extLst>
          </p:cNvPr>
          <p:cNvSpPr>
            <a:spLocks noGrp="1"/>
          </p:cNvSpPr>
          <p:nvPr>
            <p:ph type="title"/>
          </p:nvPr>
        </p:nvSpPr>
        <p:spPr>
          <a:xfrm>
            <a:off x="838200" y="2478506"/>
            <a:ext cx="10515600" cy="907165"/>
          </a:xfrm>
        </p:spPr>
        <p:txBody>
          <a:bodyPr/>
          <a:lstStyle>
            <a:lvl1pP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E0AB86FD-F4CF-4CBA-ACDD-B0420F08DE8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188108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734B-6A99-4A7E-8D93-C6359DE71505}"/>
              </a:ext>
            </a:extLst>
          </p:cNvPr>
          <p:cNvSpPr>
            <a:spLocks noGrp="1"/>
          </p:cNvSpPr>
          <p:nvPr>
            <p:ph type="title"/>
          </p:nvPr>
        </p:nvSpPr>
        <p:spPr>
          <a:xfrm>
            <a:off x="165104" y="474156"/>
            <a:ext cx="11703622" cy="479858"/>
          </a:xfrm>
        </p:spPr>
        <p:txBody>
          <a:bodyPr>
            <a:noAutofit/>
          </a:bodyPr>
          <a:lstStyle>
            <a:lvl1pPr>
              <a:defRPr sz="36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8A332B-362A-445D-A287-95D43D7471BB}"/>
              </a:ext>
            </a:extLst>
          </p:cNvPr>
          <p:cNvSpPr>
            <a:spLocks noGrp="1"/>
          </p:cNvSpPr>
          <p:nvPr>
            <p:ph idx="1"/>
          </p:nvPr>
        </p:nvSpPr>
        <p:spPr>
          <a:xfrm>
            <a:off x="165103" y="1121856"/>
            <a:ext cx="11703623" cy="435133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7B7B8D0-1459-477C-8654-0ABA2D0CF1FC}"/>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4D43757-A01E-4505-B4E5-0F4260C733EF}"/>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dirty="0">
              <a:solidFill>
                <a:schemeClr val="tx2"/>
              </a:solidFill>
            </a:endParaRPr>
          </a:p>
        </p:txBody>
      </p:sp>
      <p:pic>
        <p:nvPicPr>
          <p:cNvPr id="4" name="Picture 3">
            <a:extLst>
              <a:ext uri="{FF2B5EF4-FFF2-40B4-BE49-F238E27FC236}">
                <a16:creationId xmlns:a16="http://schemas.microsoft.com/office/drawing/2014/main" id="{AB5F529B-C50C-4402-BFCE-23BB9D64B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244057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C5504-CB42-4ACB-B16D-D8B586495D31}"/>
              </a:ext>
            </a:extLst>
          </p:cNvPr>
          <p:cNvSpPr>
            <a:spLocks noGrp="1"/>
          </p:cNvSpPr>
          <p:nvPr>
            <p:ph sz="half" idx="1"/>
          </p:nvPr>
        </p:nvSpPr>
        <p:spPr>
          <a:xfrm>
            <a:off x="259774" y="1121856"/>
            <a:ext cx="5181600" cy="435133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8A24B0-BCC1-4176-ACA3-B3A7ACEC7147}"/>
              </a:ext>
            </a:extLst>
          </p:cNvPr>
          <p:cNvSpPr>
            <a:spLocks noGrp="1"/>
          </p:cNvSpPr>
          <p:nvPr>
            <p:ph sz="half" idx="2"/>
          </p:nvPr>
        </p:nvSpPr>
        <p:spPr>
          <a:xfrm>
            <a:off x="5986318" y="1121856"/>
            <a:ext cx="5181600" cy="435133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B80CBC54-650D-42D1-BBAD-39553C1665ED}"/>
              </a:ext>
            </a:extLst>
          </p:cNvPr>
          <p:cNvSpPr>
            <a:spLocks noGrp="1"/>
          </p:cNvSpPr>
          <p:nvPr>
            <p:ph type="title"/>
          </p:nvPr>
        </p:nvSpPr>
        <p:spPr>
          <a:xfrm>
            <a:off x="157018" y="474156"/>
            <a:ext cx="10515600" cy="479858"/>
          </a:xfrm>
        </p:spPr>
        <p:txBody>
          <a:bodyPr>
            <a:noAutofit/>
          </a:bodyPr>
          <a:lstStyle>
            <a:lvl1pPr>
              <a:defRPr sz="3600">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70A86EE3-22BE-4D2E-B02A-940DE42DDE0C}"/>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BAA5A1F-90FF-40F5-A18E-7EB6E7A99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
        <p:nvSpPr>
          <p:cNvPr id="2" name="Rectangle 1">
            <a:extLst>
              <a:ext uri="{FF2B5EF4-FFF2-40B4-BE49-F238E27FC236}">
                <a16:creationId xmlns:a16="http://schemas.microsoft.com/office/drawing/2014/main" id="{7077445E-C77A-425F-AFE5-1D981C360A6C}"/>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dirty="0">
              <a:solidFill>
                <a:schemeClr val="tx2"/>
              </a:solidFill>
            </a:endParaRPr>
          </a:p>
        </p:txBody>
      </p:sp>
    </p:spTree>
    <p:extLst>
      <p:ext uri="{BB962C8B-B14F-4D97-AF65-F5344CB8AC3E}">
        <p14:creationId xmlns:p14="http://schemas.microsoft.com/office/powerpoint/2010/main" val="304116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3391ED-27C4-48AC-A4BF-785A8208FB4F}"/>
              </a:ext>
            </a:extLst>
          </p:cNvPr>
          <p:cNvSpPr>
            <a:spLocks noGrp="1"/>
          </p:cNvSpPr>
          <p:nvPr>
            <p:ph type="body" idx="1"/>
          </p:nvPr>
        </p:nvSpPr>
        <p:spPr>
          <a:xfrm>
            <a:off x="359788" y="1069367"/>
            <a:ext cx="5157787" cy="529410"/>
          </a:xfrm>
        </p:spPr>
        <p:txBody>
          <a:bodyPr anchor="b">
            <a:noAutofit/>
          </a:bodyPr>
          <a:lstStyle>
            <a:lvl1pPr marL="0" indent="0">
              <a:buNone/>
              <a:defRPr sz="2800" b="1">
                <a:solidFill>
                  <a:schemeClr val="tx2"/>
                </a:solidFill>
                <a:latin typeface="Corbel" panose="020B0503020204020204" pitchFamily="34" charset="0"/>
              </a:defRPr>
            </a:lvl1pPr>
            <a:lvl2pPr marL="457192" indent="0">
              <a:buNone/>
              <a:defRPr sz="2000" b="1"/>
            </a:lvl2pPr>
            <a:lvl3pPr marL="914384" indent="0">
              <a:buNone/>
              <a:defRPr sz="1800"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EA42CE-5926-43EE-8C9C-63CAE9009C30}"/>
              </a:ext>
            </a:extLst>
          </p:cNvPr>
          <p:cNvSpPr>
            <a:spLocks noGrp="1"/>
          </p:cNvSpPr>
          <p:nvPr>
            <p:ph sz="half" idx="2"/>
          </p:nvPr>
        </p:nvSpPr>
        <p:spPr>
          <a:xfrm>
            <a:off x="359788" y="1714130"/>
            <a:ext cx="5157787" cy="368458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50223C-2972-4F3B-ABB9-FCB284C7F713}"/>
              </a:ext>
            </a:extLst>
          </p:cNvPr>
          <p:cNvSpPr>
            <a:spLocks noGrp="1"/>
          </p:cNvSpPr>
          <p:nvPr>
            <p:ph type="body" sz="quarter" idx="3"/>
          </p:nvPr>
        </p:nvSpPr>
        <p:spPr>
          <a:xfrm>
            <a:off x="6012002" y="1069367"/>
            <a:ext cx="5183188" cy="529410"/>
          </a:xfrm>
        </p:spPr>
        <p:txBody>
          <a:bodyPr anchor="b">
            <a:noAutofit/>
          </a:bodyPr>
          <a:lstStyle>
            <a:lvl1pPr marL="0" indent="0">
              <a:buNone/>
              <a:defRPr sz="2800" b="1">
                <a:solidFill>
                  <a:schemeClr val="tx2"/>
                </a:solidFill>
                <a:latin typeface="Corbel" panose="020B0503020204020204" pitchFamily="34" charset="0"/>
              </a:defRPr>
            </a:lvl1pPr>
            <a:lvl2pPr marL="457192" indent="0">
              <a:buNone/>
              <a:defRPr sz="2000" b="1"/>
            </a:lvl2pPr>
            <a:lvl3pPr marL="914384" indent="0">
              <a:buNone/>
              <a:defRPr sz="1800"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EB17F4E-5E37-4397-842D-43D30B12672A}"/>
              </a:ext>
            </a:extLst>
          </p:cNvPr>
          <p:cNvSpPr>
            <a:spLocks noGrp="1"/>
          </p:cNvSpPr>
          <p:nvPr>
            <p:ph sz="quarter" idx="4"/>
          </p:nvPr>
        </p:nvSpPr>
        <p:spPr>
          <a:xfrm>
            <a:off x="6012002" y="1714130"/>
            <a:ext cx="5183188" cy="3684588"/>
          </a:xfrm>
        </p:spPr>
        <p:txBody>
          <a:bodyPr/>
          <a:lstStyle>
            <a:lvl1pPr>
              <a:lnSpc>
                <a:spcPct val="100000"/>
              </a:lnSpc>
              <a:defRPr b="0">
                <a:solidFill>
                  <a:schemeClr val="accent2">
                    <a:lumMod val="25000"/>
                  </a:schemeClr>
                </a:solidFill>
              </a:defRPr>
            </a:lvl1pPr>
            <a:lvl2pPr>
              <a:lnSpc>
                <a:spcPct val="100000"/>
              </a:lnSpc>
              <a:defRPr b="0"/>
            </a:lvl2pPr>
            <a:lvl3pPr>
              <a:lnSpc>
                <a:spcPct val="100000"/>
              </a:lnSpc>
              <a:defRPr b="0"/>
            </a:lvl3pPr>
            <a:lvl4pPr>
              <a:lnSpc>
                <a:spcPct val="100000"/>
              </a:lnSpc>
              <a:defRPr b="0"/>
            </a:lvl4pPr>
            <a:lvl5pPr>
              <a:lnSpc>
                <a:spcPct val="100000"/>
              </a:lnSpc>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a:extLst>
              <a:ext uri="{FF2B5EF4-FFF2-40B4-BE49-F238E27FC236}">
                <a16:creationId xmlns:a16="http://schemas.microsoft.com/office/drawing/2014/main" id="{27807216-8767-4A90-A4BE-5BC61071EA38}"/>
              </a:ext>
            </a:extLst>
          </p:cNvPr>
          <p:cNvSpPr>
            <a:spLocks noGrp="1"/>
          </p:cNvSpPr>
          <p:nvPr>
            <p:ph type="title"/>
          </p:nvPr>
        </p:nvSpPr>
        <p:spPr>
          <a:xfrm>
            <a:off x="157018" y="474156"/>
            <a:ext cx="10515600" cy="479858"/>
          </a:xfrm>
        </p:spPr>
        <p:txBody>
          <a:bodyPr>
            <a:noAutofit/>
          </a:bodyPr>
          <a:lstStyle>
            <a:lvl1pPr>
              <a:defRPr sz="3600">
                <a:solidFill>
                  <a:schemeClr val="tx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54C302CE-23B9-4F01-B909-4B675C3DD8EE}"/>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1C9EAD1-A170-45E5-99D6-1E35A6DD3B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
        <p:nvSpPr>
          <p:cNvPr id="2" name="Rectangle 1">
            <a:extLst>
              <a:ext uri="{FF2B5EF4-FFF2-40B4-BE49-F238E27FC236}">
                <a16:creationId xmlns:a16="http://schemas.microsoft.com/office/drawing/2014/main" id="{AA8CEA33-9B85-4F9E-B578-BAA5FDB5886D}"/>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dirty="0">
              <a:solidFill>
                <a:schemeClr val="tx2"/>
              </a:solidFill>
            </a:endParaRPr>
          </a:p>
        </p:txBody>
      </p:sp>
    </p:spTree>
    <p:extLst>
      <p:ext uri="{BB962C8B-B14F-4D97-AF65-F5344CB8AC3E}">
        <p14:creationId xmlns:p14="http://schemas.microsoft.com/office/powerpoint/2010/main" val="427323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EABD43-E153-438F-A85B-E1DC0D1C9282}"/>
              </a:ext>
            </a:extLst>
          </p:cNvPr>
          <p:cNvSpPr/>
          <p:nvPr userDrawn="1"/>
        </p:nvSpPr>
        <p:spPr>
          <a:xfrm>
            <a:off x="0" y="2235201"/>
            <a:ext cx="12192000" cy="31126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a:solidFill>
                <a:schemeClr val="tx1"/>
              </a:solidFill>
            </a:endParaRPr>
          </a:p>
        </p:txBody>
      </p:sp>
      <p:sp>
        <p:nvSpPr>
          <p:cNvPr id="2" name="Title 1">
            <a:extLst>
              <a:ext uri="{FF2B5EF4-FFF2-40B4-BE49-F238E27FC236}">
                <a16:creationId xmlns:a16="http://schemas.microsoft.com/office/drawing/2014/main" id="{111CF178-7792-481F-AC48-B258779BEC39}"/>
              </a:ext>
            </a:extLst>
          </p:cNvPr>
          <p:cNvSpPr>
            <a:spLocks noGrp="1"/>
          </p:cNvSpPr>
          <p:nvPr>
            <p:ph type="title"/>
          </p:nvPr>
        </p:nvSpPr>
        <p:spPr>
          <a:xfrm>
            <a:off x="831850" y="1709739"/>
            <a:ext cx="10515600" cy="2852737"/>
          </a:xfrm>
        </p:spPr>
        <p:txBody>
          <a:bodyPr anchor="b"/>
          <a:lstStyle>
            <a:lvl1pPr>
              <a:defRPr sz="6000">
                <a:solidFill>
                  <a:schemeClr val="accent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088564D-2BF7-4A0F-8088-31143509F2B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192" indent="0">
              <a:buNone/>
              <a:defRPr sz="2000">
                <a:solidFill>
                  <a:schemeClr val="tx1">
                    <a:tint val="75000"/>
                  </a:schemeClr>
                </a:solidFill>
              </a:defRPr>
            </a:lvl2pPr>
            <a:lvl3pPr marL="914384" indent="0">
              <a:buNone/>
              <a:defRPr sz="1800">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B56C019B-F6CE-4AF0-9A54-DB375A1E0BE2}"/>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5720157-660A-44D3-AD05-A9A930C0EF8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104986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A49F710-082C-4C4E-A5DA-825097E403B4}"/>
              </a:ext>
            </a:extLst>
          </p:cNvPr>
          <p:cNvSpPr>
            <a:spLocks noGrp="1"/>
          </p:cNvSpPr>
          <p:nvPr>
            <p:ph type="title"/>
          </p:nvPr>
        </p:nvSpPr>
        <p:spPr>
          <a:xfrm>
            <a:off x="157018" y="474156"/>
            <a:ext cx="10515600" cy="479858"/>
          </a:xfrm>
        </p:spPr>
        <p:txBody>
          <a:bodyPr>
            <a:noAutofit/>
          </a:bodyPr>
          <a:lstStyle>
            <a:lvl1pPr>
              <a:defRPr sz="3600">
                <a:solidFill>
                  <a:schemeClr val="tx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AE361490-B04A-45B1-A579-E5E7EF27235E}"/>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EE49AB-0CF7-46D2-8045-D1EA857675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
        <p:nvSpPr>
          <p:cNvPr id="2" name="Rectangle 1">
            <a:extLst>
              <a:ext uri="{FF2B5EF4-FFF2-40B4-BE49-F238E27FC236}">
                <a16:creationId xmlns:a16="http://schemas.microsoft.com/office/drawing/2014/main" id="{C36196B0-5D68-40A2-8393-A94479788A72}"/>
              </a:ext>
            </a:extLst>
          </p:cNvPr>
          <p:cNvSpPr/>
          <p:nvPr userDrawn="1"/>
        </p:nvSpPr>
        <p:spPr>
          <a:xfrm>
            <a:off x="0" y="390235"/>
            <a:ext cx="157018" cy="647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9" dirty="0">
              <a:solidFill>
                <a:schemeClr val="tx2"/>
              </a:solidFill>
            </a:endParaRPr>
          </a:p>
        </p:txBody>
      </p:sp>
    </p:spTree>
    <p:extLst>
      <p:ext uri="{BB962C8B-B14F-4D97-AF65-F5344CB8AC3E}">
        <p14:creationId xmlns:p14="http://schemas.microsoft.com/office/powerpoint/2010/main" val="383839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D6C6-C625-4CDB-8180-D68E304173EA}"/>
              </a:ext>
            </a:extLst>
          </p:cNvPr>
          <p:cNvSpPr>
            <a:spLocks noGrp="1"/>
          </p:cNvSpPr>
          <p:nvPr>
            <p:ph type="title"/>
          </p:nvPr>
        </p:nvSpPr>
        <p:spPr>
          <a:xfrm>
            <a:off x="839788" y="457200"/>
            <a:ext cx="3932237" cy="1600200"/>
          </a:xfrm>
        </p:spPr>
        <p:txBody>
          <a:bodyPr anchor="b"/>
          <a:lstStyle>
            <a:lvl1pPr>
              <a:defRPr sz="3200" b="0">
                <a:solidFill>
                  <a:schemeClr val="accent2">
                    <a:lumMod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427B677-9142-4005-BB66-9E17126BD0B3}"/>
              </a:ext>
            </a:extLst>
          </p:cNvPr>
          <p:cNvSpPr>
            <a:spLocks noGrp="1"/>
          </p:cNvSpPr>
          <p:nvPr>
            <p:ph idx="1"/>
          </p:nvPr>
        </p:nvSpPr>
        <p:spPr>
          <a:xfrm>
            <a:off x="5183189" y="457200"/>
            <a:ext cx="6172200" cy="4873625"/>
          </a:xfrm>
        </p:spPr>
        <p:txBody>
          <a:bodyPr/>
          <a:lstStyle>
            <a:lvl1pPr>
              <a:defRPr sz="3200" b="0">
                <a:solidFill>
                  <a:schemeClr val="accent2">
                    <a:lumMod val="25000"/>
                  </a:schemeClr>
                </a:solidFill>
              </a:defRPr>
            </a:lvl1pPr>
            <a:lvl2pPr>
              <a:defRPr sz="2800" b="0"/>
            </a:lvl2pPr>
            <a:lvl3pPr>
              <a:defRPr sz="2400" b="0"/>
            </a:lvl3pPr>
            <a:lvl4pPr>
              <a:defRPr sz="2000" b="0"/>
            </a:lvl4pPr>
            <a:lvl5pPr>
              <a:defRPr sz="2000" b="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5E4F61-C9C8-4E86-8591-ED224A165D7A}"/>
              </a:ext>
            </a:extLst>
          </p:cNvPr>
          <p:cNvSpPr>
            <a:spLocks noGrp="1"/>
          </p:cNvSpPr>
          <p:nvPr>
            <p:ph type="body" sz="half" idx="2"/>
          </p:nvPr>
        </p:nvSpPr>
        <p:spPr>
          <a:xfrm>
            <a:off x="839788" y="2057400"/>
            <a:ext cx="3932237" cy="3811588"/>
          </a:xfrm>
        </p:spPr>
        <p:txBody>
          <a:bodyPr/>
          <a:lstStyle>
            <a:lvl1pPr marL="0" indent="0">
              <a:buNone/>
              <a:defRPr sz="1600" b="0">
                <a:solidFill>
                  <a:schemeClr val="accent2">
                    <a:lumMod val="25000"/>
                  </a:schemeClr>
                </a:solidFill>
              </a:defRPr>
            </a:lvl1pPr>
            <a:lvl2pPr marL="457192" indent="0">
              <a:buNone/>
              <a:defRPr sz="1400"/>
            </a:lvl2pPr>
            <a:lvl3pPr marL="914384" indent="0">
              <a:buNone/>
              <a:defRPr sz="1200"/>
            </a:lvl3pPr>
            <a:lvl4pPr marL="1371576" indent="0">
              <a:buNone/>
              <a:defRPr sz="1000"/>
            </a:lvl4pPr>
            <a:lvl5pPr marL="1828768" indent="0">
              <a:buNone/>
              <a:defRPr sz="1000"/>
            </a:lvl5pPr>
            <a:lvl6pPr marL="2285960" indent="0">
              <a:buNone/>
              <a:defRPr sz="1000"/>
            </a:lvl6pPr>
            <a:lvl7pPr marL="2743152" indent="0">
              <a:buNone/>
              <a:defRPr sz="1000"/>
            </a:lvl7pPr>
            <a:lvl8pPr marL="3200344" indent="0">
              <a:buNone/>
              <a:defRPr sz="1000"/>
            </a:lvl8pPr>
            <a:lvl9pPr marL="3657536"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1FB061AF-F737-4C58-8631-ABCD206DA129}"/>
              </a:ext>
            </a:extLst>
          </p:cNvPr>
          <p:cNvCxnSpPr>
            <a:cxnSpLocks/>
          </p:cNvCxnSpPr>
          <p:nvPr userDrawn="1"/>
        </p:nvCxnSpPr>
        <p:spPr>
          <a:xfrm>
            <a:off x="157018" y="6103075"/>
            <a:ext cx="1192933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614F664-9B43-46D8-8271-A499794B706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6769" y="6162013"/>
            <a:ext cx="990524" cy="559463"/>
          </a:xfrm>
          <a:prstGeom prst="rect">
            <a:avLst/>
          </a:prstGeom>
        </p:spPr>
      </p:pic>
    </p:spTree>
    <p:extLst>
      <p:ext uri="{BB962C8B-B14F-4D97-AF65-F5344CB8AC3E}">
        <p14:creationId xmlns:p14="http://schemas.microsoft.com/office/powerpoint/2010/main" val="69754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66F1F-15E0-4F2B-991A-647F9010013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F2AA80-2A91-4AA5-820D-8ED3D9680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077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4" r:id="rId4"/>
    <p:sldLayoutId id="2147483652" r:id="rId5"/>
    <p:sldLayoutId id="2147483653" r:id="rId6"/>
    <p:sldLayoutId id="2147483651" r:id="rId7"/>
    <p:sldLayoutId id="2147483654" r:id="rId8"/>
    <p:sldLayoutId id="2147483656" r:id="rId9"/>
    <p:sldLayoutId id="2147483660" r:id="rId10"/>
    <p:sldLayoutId id="2147483657" r:id="rId11"/>
    <p:sldLayoutId id="2147483661" r:id="rId12"/>
    <p:sldLayoutId id="2147483688" r:id="rId13"/>
    <p:sldLayoutId id="2147483689" r:id="rId14"/>
    <p:sldLayoutId id="2147483692" r:id="rId15"/>
    <p:sldLayoutId id="2147483695" r:id="rId16"/>
    <p:sldLayoutId id="2147483696" r:id="rId17"/>
    <p:sldLayoutId id="2147483697" r:id="rId18"/>
  </p:sldLayoutIdLst>
  <p:hf hdr="0" ftr="0" dt="0"/>
  <p:txStyles>
    <p:titleStyle>
      <a:lvl1pPr algn="l" defTabSz="914384" rtl="0" eaLnBrk="1" latinLnBrk="0" hangingPunct="1">
        <a:lnSpc>
          <a:spcPct val="90000"/>
        </a:lnSpc>
        <a:spcBef>
          <a:spcPct val="0"/>
        </a:spcBef>
        <a:buNone/>
        <a:defRPr sz="4400" b="1" kern="1200">
          <a:solidFill>
            <a:schemeClr val="tx1"/>
          </a:solidFill>
          <a:latin typeface="Corbel" panose="020B0503020204020204" pitchFamily="34" charset="0"/>
          <a:ea typeface="+mj-ea"/>
          <a:cs typeface="+mj-cs"/>
        </a:defRPr>
      </a:lvl1pPr>
    </p:titleStyle>
    <p:body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6" algn="l" defTabSz="914384" rtl="0" eaLnBrk="1" latinLnBrk="0" hangingPunct="1">
        <a:defRPr sz="1800" kern="1200">
          <a:solidFill>
            <a:schemeClr val="tx1"/>
          </a:solidFill>
          <a:latin typeface="+mn-lt"/>
          <a:ea typeface="+mn-ea"/>
          <a:cs typeface="+mn-cs"/>
        </a:defRPr>
      </a:lvl4pPr>
      <a:lvl5pPr marL="1828768" algn="l" defTabSz="914384" rtl="0" eaLnBrk="1" latinLnBrk="0" hangingPunct="1">
        <a:defRPr sz="1800" kern="1200">
          <a:solidFill>
            <a:schemeClr val="tx1"/>
          </a:solidFill>
          <a:latin typeface="+mn-lt"/>
          <a:ea typeface="+mn-ea"/>
          <a:cs typeface="+mn-cs"/>
        </a:defRPr>
      </a:lvl5pPr>
      <a:lvl6pPr marL="2285960"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4" algn="l" defTabSz="914384" rtl="0" eaLnBrk="1" latinLnBrk="0" hangingPunct="1">
        <a:defRPr sz="1800" kern="1200">
          <a:solidFill>
            <a:schemeClr val="tx1"/>
          </a:solidFill>
          <a:latin typeface="+mn-lt"/>
          <a:ea typeface="+mn-ea"/>
          <a:cs typeface="+mn-cs"/>
        </a:defRPr>
      </a:lvl8pPr>
      <a:lvl9pPr marL="3657536" algn="l" defTabSz="9143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0.jpeg"/></Relationships>
</file>

<file path=ppt/slides/_rels/slide4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5.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101.svg"/><Relationship Id="rId4" Type="http://schemas.openxmlformats.org/officeDocument/2006/relationships/image" Target="../media/image100.png"/></Relationships>
</file>

<file path=ppt/slides/_rels/slide5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1.svg"/><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hyperlink" Target="http://www.planventura.co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5.jpeg"/><Relationship Id="rId4" Type="http://schemas.openxmlformats.org/officeDocument/2006/relationships/image" Target="../media/image6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90.jpeg"/></Relationships>
</file>

<file path=ppt/slides/_rels/slide7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0A892B-07B4-FA18-42A8-8508C38063CC}"/>
              </a:ext>
            </a:extLst>
          </p:cNvPr>
          <p:cNvSpPr txBox="1"/>
          <p:nvPr/>
        </p:nvSpPr>
        <p:spPr>
          <a:xfrm>
            <a:off x="653143" y="1856792"/>
            <a:ext cx="10590245" cy="2985433"/>
          </a:xfrm>
          <a:prstGeom prst="rect">
            <a:avLst/>
          </a:prstGeom>
          <a:noFill/>
        </p:spPr>
        <p:txBody>
          <a:bodyPr wrap="square" lIns="91440" tIns="45720" rIns="91440" bIns="45720" rtlCol="0" anchor="t">
            <a:spAutoFit/>
          </a:bodyPr>
          <a:lstStyle/>
          <a:p>
            <a:r>
              <a:rPr lang="en-US" sz="4400" b="1" dirty="0">
                <a:solidFill>
                  <a:schemeClr val="bg1"/>
                </a:solidFill>
                <a:latin typeface="Corbel"/>
              </a:rPr>
              <a:t>Draft Land Use Designations &amp; </a:t>
            </a:r>
          </a:p>
          <a:p>
            <a:r>
              <a:rPr lang="en-US" sz="4400" b="1" dirty="0">
                <a:solidFill>
                  <a:schemeClr val="bg1"/>
                </a:solidFill>
                <a:latin typeface="Corbel"/>
              </a:rPr>
              <a:t>Preferred Land Use Map: </a:t>
            </a:r>
            <a:endParaRPr lang="en-US" dirty="0">
              <a:solidFill>
                <a:schemeClr val="bg1"/>
              </a:solidFill>
              <a:latin typeface="Corbel"/>
            </a:endParaRPr>
          </a:p>
          <a:p>
            <a:r>
              <a:rPr lang="en-US" sz="4400" b="1" dirty="0">
                <a:solidFill>
                  <a:schemeClr val="bg1"/>
                </a:solidFill>
                <a:latin typeface="Corbel"/>
              </a:rPr>
              <a:t>City Council </a:t>
            </a:r>
            <a:endParaRPr lang="en-US" dirty="0">
              <a:solidFill>
                <a:schemeClr val="bg1"/>
              </a:solidFill>
              <a:latin typeface="Corbel"/>
            </a:endParaRPr>
          </a:p>
          <a:p>
            <a:endParaRPr lang="en-US" sz="2800" b="1" dirty="0">
              <a:solidFill>
                <a:schemeClr val="bg1"/>
              </a:solidFill>
              <a:latin typeface="Corbel" panose="020B0503020204020204" pitchFamily="34" charset="0"/>
            </a:endParaRPr>
          </a:p>
          <a:p>
            <a:r>
              <a:rPr lang="en-US" sz="2800" b="1" dirty="0">
                <a:solidFill>
                  <a:schemeClr val="bg1"/>
                </a:solidFill>
                <a:latin typeface="Corbel"/>
              </a:rPr>
              <a:t>Updated for October 9, 2023</a:t>
            </a:r>
          </a:p>
        </p:txBody>
      </p:sp>
    </p:spTree>
    <p:extLst>
      <p:ext uri="{BB962C8B-B14F-4D97-AF65-F5344CB8AC3E}">
        <p14:creationId xmlns:p14="http://schemas.microsoft.com/office/powerpoint/2010/main" val="294155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6571E-799D-44DC-B41F-C8A4CCBAF4B5}"/>
              </a:ext>
            </a:extLst>
          </p:cNvPr>
          <p:cNvSpPr>
            <a:spLocks noGrp="1"/>
          </p:cNvSpPr>
          <p:nvPr>
            <p:ph type="title"/>
          </p:nvPr>
        </p:nvSpPr>
        <p:spPr/>
        <p:txBody>
          <a:bodyPr/>
          <a:lstStyle/>
          <a:p>
            <a:r>
              <a:rPr lang="en-US" dirty="0"/>
              <a:t>Implement the Vision</a:t>
            </a:r>
          </a:p>
        </p:txBody>
      </p:sp>
      <p:sp>
        <p:nvSpPr>
          <p:cNvPr id="5" name="Content Placeholder 4">
            <a:extLst>
              <a:ext uri="{FF2B5EF4-FFF2-40B4-BE49-F238E27FC236}">
                <a16:creationId xmlns:a16="http://schemas.microsoft.com/office/drawing/2014/main" id="{E3C85E88-F063-469C-9BFC-0EE9CA86028B}"/>
              </a:ext>
            </a:extLst>
          </p:cNvPr>
          <p:cNvSpPr>
            <a:spLocks noGrp="1"/>
          </p:cNvSpPr>
          <p:nvPr>
            <p:ph idx="1"/>
          </p:nvPr>
        </p:nvSpPr>
        <p:spPr>
          <a:xfrm>
            <a:off x="165104" y="1238987"/>
            <a:ext cx="6506286" cy="4877728"/>
          </a:xfrm>
        </p:spPr>
        <p:txBody>
          <a:bodyPr>
            <a:noAutofit/>
          </a:bodyPr>
          <a:lstStyle/>
          <a:p>
            <a:r>
              <a:rPr lang="en-US" sz="2000" dirty="0">
                <a:effectLst/>
                <a:ea typeface="MS Mincho" panose="02020609040205080304" pitchFamily="49" charset="-128"/>
                <a:cs typeface="Times New Roman" panose="02020603050405020304" pitchFamily="18" charset="0"/>
              </a:rPr>
              <a:t>Describes what the future of the City will look like</a:t>
            </a:r>
          </a:p>
          <a:p>
            <a:r>
              <a:rPr lang="en-US" sz="2000" dirty="0">
                <a:ea typeface="MS Mincho" panose="02020609040205080304" pitchFamily="49" charset="-128"/>
                <a:cs typeface="Times New Roman" panose="02020603050405020304" pitchFamily="18" charset="0"/>
              </a:rPr>
              <a:t>D</a:t>
            </a:r>
            <a:r>
              <a:rPr lang="en-US" sz="2000" dirty="0">
                <a:effectLst/>
                <a:ea typeface="MS Mincho" panose="02020609040205080304" pitchFamily="49" charset="-128"/>
                <a:cs typeface="Times New Roman" panose="02020603050405020304" pitchFamily="18" charset="0"/>
              </a:rPr>
              <a:t>eveloped through extensive community engagement and multiple meetings with the GPAC.</a:t>
            </a:r>
          </a:p>
          <a:p>
            <a:r>
              <a:rPr lang="en-US" sz="2000" b="1" dirty="0">
                <a:ea typeface="MS Mincho" panose="02020609040205080304" pitchFamily="49" charset="-128"/>
                <a:cs typeface="Times New Roman" panose="02020603050405020304" pitchFamily="18" charset="0"/>
              </a:rPr>
              <a:t>E</a:t>
            </a:r>
            <a:r>
              <a:rPr lang="en-US" sz="2000" b="1" dirty="0">
                <a:effectLst/>
                <a:ea typeface="MS Mincho" panose="02020609040205080304" pitchFamily="49" charset="-128"/>
                <a:cs typeface="Times New Roman" panose="02020603050405020304" pitchFamily="18" charset="0"/>
              </a:rPr>
              <a:t>ndorsed by the City Council on March 28, 2022</a:t>
            </a:r>
            <a:r>
              <a:rPr lang="en-US" sz="2000" dirty="0">
                <a:effectLst/>
                <a:ea typeface="MS Mincho" panose="02020609040205080304" pitchFamily="49" charset="-128"/>
                <a:cs typeface="Times New Roman" panose="02020603050405020304" pitchFamily="18" charset="0"/>
              </a:rPr>
              <a:t>. </a:t>
            </a:r>
          </a:p>
          <a:p>
            <a:r>
              <a:rPr lang="en-US" sz="2000" dirty="0">
                <a:ea typeface="MS Mincho" panose="02020609040205080304" pitchFamily="49" charset="-128"/>
                <a:cs typeface="Times New Roman" panose="02020603050405020304" pitchFamily="18" charset="0"/>
              </a:rPr>
              <a:t>S</a:t>
            </a:r>
            <a:r>
              <a:rPr lang="en-US" sz="2000" dirty="0">
                <a:effectLst/>
                <a:ea typeface="MS Mincho" panose="02020609040205080304" pitchFamily="49" charset="-128"/>
                <a:cs typeface="Times New Roman" panose="02020603050405020304" pitchFamily="18" charset="0"/>
              </a:rPr>
              <a:t>erves as the </a:t>
            </a:r>
            <a:r>
              <a:rPr lang="en-US" sz="2000" u="sng" dirty="0">
                <a:effectLst/>
                <a:ea typeface="MS Mincho" panose="02020609040205080304" pitchFamily="49" charset="-128"/>
                <a:cs typeface="Times New Roman" panose="02020603050405020304" pitchFamily="18" charset="0"/>
              </a:rPr>
              <a:t>basis for the land use alternatives </a:t>
            </a:r>
            <a:r>
              <a:rPr lang="en-US" sz="2000" dirty="0">
                <a:effectLst/>
                <a:ea typeface="MS Mincho" panose="02020609040205080304" pitchFamily="49" charset="-128"/>
                <a:cs typeface="Times New Roman" panose="02020603050405020304" pitchFamily="18" charset="0"/>
              </a:rPr>
              <a:t>and topic-specific goals and policies. </a:t>
            </a:r>
          </a:p>
          <a:p>
            <a:r>
              <a:rPr lang="en-US" sz="2000" dirty="0">
                <a:ea typeface="MS Mincho" panose="02020609040205080304" pitchFamily="49" charset="-128"/>
                <a:cs typeface="Times New Roman" panose="02020603050405020304" pitchFamily="18" charset="0"/>
              </a:rPr>
              <a:t>Includes three components:</a:t>
            </a:r>
            <a:endParaRPr lang="en-US" sz="2000" dirty="0">
              <a:effectLst/>
              <a:ea typeface="MS Mincho" panose="02020609040205080304" pitchFamily="49" charset="-128"/>
              <a:cs typeface="Times New Roman" panose="02020603050405020304" pitchFamily="18" charset="0"/>
            </a:endParaRPr>
          </a:p>
          <a:p>
            <a:pPr lvl="1"/>
            <a:r>
              <a:rPr lang="en-US" sz="1800" b="1" dirty="0">
                <a:effectLst/>
                <a:ea typeface="MS Mincho" panose="02020609040205080304" pitchFamily="49" charset="-128"/>
                <a:cs typeface="Times New Roman" panose="02020603050405020304" pitchFamily="18" charset="0"/>
              </a:rPr>
              <a:t>Vision Statement: </a:t>
            </a:r>
            <a:r>
              <a:rPr lang="en-US" sz="1800" dirty="0">
                <a:ea typeface="MS Mincho" panose="02020609040205080304" pitchFamily="49" charset="-128"/>
                <a:cs typeface="Times New Roman" panose="02020603050405020304" pitchFamily="18" charset="0"/>
              </a:rPr>
              <a:t>describes</a:t>
            </a:r>
            <a:r>
              <a:rPr lang="en-US" sz="1800" dirty="0">
                <a:effectLst/>
                <a:ea typeface="MS Mincho" panose="02020609040205080304" pitchFamily="49" charset="-128"/>
                <a:cs typeface="Times New Roman" panose="02020603050405020304" pitchFamily="18" charset="0"/>
              </a:rPr>
              <a:t> where the </a:t>
            </a:r>
            <a:r>
              <a:rPr lang="en-US" sz="1800" dirty="0">
                <a:ea typeface="MS Mincho" panose="02020609040205080304" pitchFamily="49" charset="-128"/>
                <a:cs typeface="Times New Roman" panose="02020603050405020304" pitchFamily="18" charset="0"/>
              </a:rPr>
              <a:t>C</a:t>
            </a:r>
            <a:r>
              <a:rPr lang="en-US" sz="1800" dirty="0">
                <a:effectLst/>
                <a:ea typeface="MS Mincho" panose="02020609040205080304" pitchFamily="49" charset="-128"/>
                <a:cs typeface="Times New Roman" panose="02020603050405020304" pitchFamily="18" charset="0"/>
              </a:rPr>
              <a:t>ity aspires to be in 2050</a:t>
            </a:r>
          </a:p>
          <a:p>
            <a:pPr lvl="1"/>
            <a:r>
              <a:rPr lang="en-US" sz="1800" b="1" dirty="0">
                <a:ea typeface="MS Mincho" panose="02020609040205080304" pitchFamily="49" charset="-128"/>
                <a:cs typeface="Times New Roman" panose="02020603050405020304" pitchFamily="18" charset="0"/>
              </a:rPr>
              <a:t>C</a:t>
            </a:r>
            <a:r>
              <a:rPr lang="en-US" sz="1800" b="1" dirty="0">
                <a:effectLst/>
                <a:ea typeface="MS Mincho" panose="02020609040205080304" pitchFamily="49" charset="-128"/>
                <a:cs typeface="Times New Roman" panose="02020603050405020304" pitchFamily="18" charset="0"/>
              </a:rPr>
              <a:t>ore Values</a:t>
            </a:r>
            <a:r>
              <a:rPr lang="en-US" sz="1800" b="1" dirty="0">
                <a:ea typeface="MS Mincho" panose="02020609040205080304" pitchFamily="49" charset="-128"/>
                <a:cs typeface="Times New Roman" panose="02020603050405020304" pitchFamily="18" charset="0"/>
              </a:rPr>
              <a:t>: </a:t>
            </a:r>
            <a:r>
              <a:rPr lang="en-US" sz="1800" dirty="0">
                <a:ea typeface="MS Mincho" panose="02020609040205080304" pitchFamily="49" charset="-128"/>
                <a:cs typeface="Times New Roman" panose="02020603050405020304" pitchFamily="18" charset="0"/>
              </a:rPr>
              <a:t>define Ventura’s </a:t>
            </a:r>
            <a:r>
              <a:rPr lang="en-US" sz="1800" dirty="0">
                <a:effectLst/>
                <a:ea typeface="MS Mincho" panose="02020609040205080304" pitchFamily="49" charset="-128"/>
                <a:cs typeface="Futura PT Book" panose="020B0502020204020303" pitchFamily="34" charset="0"/>
              </a:rPr>
              <a:t>culture and priorities</a:t>
            </a:r>
          </a:p>
          <a:p>
            <a:pPr lvl="1"/>
            <a:r>
              <a:rPr lang="en-US" sz="1800" b="1" dirty="0">
                <a:ea typeface="MS Mincho" panose="02020609040205080304" pitchFamily="49" charset="-128"/>
                <a:cs typeface="Times New Roman" panose="02020603050405020304" pitchFamily="18" charset="0"/>
              </a:rPr>
              <a:t>Strategies: </a:t>
            </a:r>
            <a:r>
              <a:rPr lang="en-US" sz="1800" dirty="0">
                <a:effectLst/>
                <a:ea typeface="MS Mincho" panose="02020609040205080304" pitchFamily="49" charset="-128"/>
                <a:cs typeface="Times New Roman" panose="02020603050405020304" pitchFamily="18" charset="0"/>
              </a:rPr>
              <a:t>provide specific benchmarks or actions for </a:t>
            </a:r>
            <a:r>
              <a:rPr lang="en-US" sz="1800" dirty="0">
                <a:solidFill>
                  <a:srgbClr val="000000"/>
                </a:solidFill>
                <a:ea typeface="MS Mincho" panose="02020609040205080304" pitchFamily="49" charset="-128"/>
                <a:cs typeface="Open Sans Light" panose="020B0306030504020204" pitchFamily="34" charset="0"/>
              </a:rPr>
              <a:t>achieving the vision/core values</a:t>
            </a:r>
            <a:endParaRPr lang="en-US" sz="1800" dirty="0">
              <a:effectLst/>
              <a:ea typeface="MS Mincho" panose="02020609040205080304" pitchFamily="49" charset="-128"/>
              <a:cs typeface="Times New Roman" panose="02020603050405020304" pitchFamily="18" charset="0"/>
            </a:endParaRPr>
          </a:p>
        </p:txBody>
      </p:sp>
      <p:sp>
        <p:nvSpPr>
          <p:cNvPr id="17" name="TextBox 16">
            <a:extLst>
              <a:ext uri="{FF2B5EF4-FFF2-40B4-BE49-F238E27FC236}">
                <a16:creationId xmlns:a16="http://schemas.microsoft.com/office/drawing/2014/main" id="{44AE6DEF-4AB7-5158-0CF3-161E3EA33DFF}"/>
              </a:ext>
            </a:extLst>
          </p:cNvPr>
          <p:cNvSpPr txBox="1"/>
          <p:nvPr/>
        </p:nvSpPr>
        <p:spPr>
          <a:xfrm>
            <a:off x="6671390" y="3429000"/>
            <a:ext cx="5355506" cy="2031325"/>
          </a:xfrm>
          <a:prstGeom prst="rect">
            <a:avLst/>
          </a:prstGeom>
          <a:solidFill>
            <a:schemeClr val="tx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161616"/>
                </a:solidFill>
                <a:latin typeface="Corbel"/>
              </a:rPr>
              <a:t>“The residents of Ventura will implement a shared vision to achieve a sustainable, equitable, and resilient future. We will work together to protect the characteristics we cherish the most: </a:t>
            </a:r>
            <a:r>
              <a:rPr lang="en-US" b="1" i="1">
                <a:solidFill>
                  <a:srgbClr val="161616"/>
                </a:solidFill>
                <a:latin typeface="Corbel"/>
              </a:rPr>
              <a:t>the California beach town character; the welcoming, close-knit community feel; views of and access to the ocean and hills; our rich history; the diversity of cultures, races, and ethnicities</a:t>
            </a:r>
            <a:r>
              <a:rPr lang="en-US" i="1">
                <a:solidFill>
                  <a:srgbClr val="161616"/>
                </a:solidFill>
                <a:latin typeface="Corbel"/>
              </a:rPr>
              <a:t>."</a:t>
            </a:r>
            <a:endParaRPr lang="en-US"/>
          </a:p>
        </p:txBody>
      </p:sp>
      <p:pic>
        <p:nvPicPr>
          <p:cNvPr id="9" name="Picture 8">
            <a:extLst>
              <a:ext uri="{FF2B5EF4-FFF2-40B4-BE49-F238E27FC236}">
                <a16:creationId xmlns:a16="http://schemas.microsoft.com/office/drawing/2014/main" id="{89CB7343-1011-3F8A-6E54-886F6AC303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934921">
            <a:off x="7291722" y="373965"/>
            <a:ext cx="1947169" cy="2493450"/>
          </a:xfrm>
          <a:prstGeom prst="rect">
            <a:avLst/>
          </a:prstGeom>
        </p:spPr>
      </p:pic>
      <p:pic>
        <p:nvPicPr>
          <p:cNvPr id="10" name="Picture 9">
            <a:extLst>
              <a:ext uri="{FF2B5EF4-FFF2-40B4-BE49-F238E27FC236}">
                <a16:creationId xmlns:a16="http://schemas.microsoft.com/office/drawing/2014/main" id="{8CF99929-CFB9-998D-1801-F6EA39336E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44420">
            <a:off x="8863375" y="658146"/>
            <a:ext cx="1991695" cy="2566685"/>
          </a:xfrm>
          <a:prstGeom prst="rect">
            <a:avLst/>
          </a:prstGeom>
        </p:spPr>
      </p:pic>
    </p:spTree>
    <p:extLst>
      <p:ext uri="{BB962C8B-B14F-4D97-AF65-F5344CB8AC3E}">
        <p14:creationId xmlns:p14="http://schemas.microsoft.com/office/powerpoint/2010/main" val="398383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3688F9-4071-8E15-B385-1A6B2C16F6E9}"/>
              </a:ext>
            </a:extLst>
          </p:cNvPr>
          <p:cNvSpPr>
            <a:spLocks noGrp="1"/>
          </p:cNvSpPr>
          <p:nvPr>
            <p:ph sz="half" idx="1"/>
          </p:nvPr>
        </p:nvSpPr>
        <p:spPr>
          <a:xfrm>
            <a:off x="259774" y="1121855"/>
            <a:ext cx="5448768" cy="4904871"/>
          </a:xfrm>
        </p:spPr>
        <p:txBody>
          <a:bodyPr>
            <a:normAutofit/>
          </a:bodyPr>
          <a:lstStyle/>
          <a:p>
            <a:r>
              <a:rPr lang="en-US" dirty="0"/>
              <a:t>Enhance neighborhoods with infill</a:t>
            </a:r>
          </a:p>
          <a:p>
            <a:r>
              <a:rPr lang="en-US" dirty="0"/>
              <a:t>Strengthen the Downtown</a:t>
            </a:r>
          </a:p>
          <a:p>
            <a:r>
              <a:rPr lang="en-US" dirty="0"/>
              <a:t>Transform commercial corridors</a:t>
            </a:r>
          </a:p>
          <a:p>
            <a:r>
              <a:rPr lang="en-US" dirty="0"/>
              <a:t>Expand the number and diversity of housing units</a:t>
            </a:r>
          </a:p>
          <a:p>
            <a:r>
              <a:rPr lang="en-US" dirty="0"/>
              <a:t>Develop around transit</a:t>
            </a:r>
          </a:p>
          <a:p>
            <a:r>
              <a:rPr lang="en-US" dirty="0"/>
              <a:t>Add retail, services and housing to East Ventura</a:t>
            </a:r>
          </a:p>
          <a:p>
            <a:r>
              <a:rPr lang="en-US" dirty="0"/>
              <a:t>Expand employment uses</a:t>
            </a:r>
          </a:p>
          <a:p>
            <a:endParaRPr lang="en-US" dirty="0"/>
          </a:p>
        </p:txBody>
      </p:sp>
      <p:sp>
        <p:nvSpPr>
          <p:cNvPr id="5" name="Content Placeholder 4">
            <a:extLst>
              <a:ext uri="{FF2B5EF4-FFF2-40B4-BE49-F238E27FC236}">
                <a16:creationId xmlns:a16="http://schemas.microsoft.com/office/drawing/2014/main" id="{35DECF4A-8C2D-F33E-4872-62FCCFC0D65A}"/>
              </a:ext>
            </a:extLst>
          </p:cNvPr>
          <p:cNvSpPr>
            <a:spLocks noGrp="1"/>
          </p:cNvSpPr>
          <p:nvPr>
            <p:ph sz="half" idx="2"/>
          </p:nvPr>
        </p:nvSpPr>
        <p:spPr/>
        <p:txBody>
          <a:bodyPr/>
          <a:lstStyle/>
          <a:p>
            <a:r>
              <a:rPr lang="en-US" dirty="0"/>
              <a:t>Protect public open spaces</a:t>
            </a:r>
          </a:p>
          <a:p>
            <a:r>
              <a:rPr lang="en-US" dirty="0"/>
              <a:t>Reduce GHG emissions</a:t>
            </a:r>
          </a:p>
          <a:p>
            <a:r>
              <a:rPr lang="en-US" dirty="0"/>
              <a:t>Reduce air pollution</a:t>
            </a:r>
          </a:p>
          <a:p>
            <a:r>
              <a:rPr lang="en-US" dirty="0"/>
              <a:t>Avoid wildfire and SLR areas</a:t>
            </a:r>
          </a:p>
          <a:p>
            <a:r>
              <a:rPr lang="en-US" dirty="0"/>
              <a:t>Increase walking, biking and transit</a:t>
            </a:r>
          </a:p>
        </p:txBody>
      </p:sp>
      <p:sp>
        <p:nvSpPr>
          <p:cNvPr id="2" name="Title 1">
            <a:extLst>
              <a:ext uri="{FF2B5EF4-FFF2-40B4-BE49-F238E27FC236}">
                <a16:creationId xmlns:a16="http://schemas.microsoft.com/office/drawing/2014/main" id="{9303EFF2-97B5-CE94-0A90-FB660FE5ECA2}"/>
              </a:ext>
            </a:extLst>
          </p:cNvPr>
          <p:cNvSpPr>
            <a:spLocks noGrp="1"/>
          </p:cNvSpPr>
          <p:nvPr>
            <p:ph type="title"/>
          </p:nvPr>
        </p:nvSpPr>
        <p:spPr/>
        <p:txBody>
          <a:bodyPr/>
          <a:lstStyle/>
          <a:p>
            <a:r>
              <a:rPr lang="en-US" dirty="0"/>
              <a:t>Implement the Vision – Land Use Strategies</a:t>
            </a:r>
          </a:p>
        </p:txBody>
      </p:sp>
    </p:spTree>
    <p:extLst>
      <p:ext uri="{BB962C8B-B14F-4D97-AF65-F5344CB8AC3E}">
        <p14:creationId xmlns:p14="http://schemas.microsoft.com/office/powerpoint/2010/main" val="162621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CAA0-E488-3BB3-F804-3737040F3804}"/>
              </a:ext>
            </a:extLst>
          </p:cNvPr>
          <p:cNvSpPr>
            <a:spLocks noGrp="1"/>
          </p:cNvSpPr>
          <p:nvPr>
            <p:ph type="ctrTitle"/>
          </p:nvPr>
        </p:nvSpPr>
        <p:spPr/>
        <p:txBody>
          <a:bodyPr/>
          <a:lstStyle/>
          <a:p>
            <a:r>
              <a:rPr lang="en-US" dirty="0"/>
              <a:t>Land Use Designations</a:t>
            </a:r>
          </a:p>
        </p:txBody>
      </p:sp>
      <p:sp>
        <p:nvSpPr>
          <p:cNvPr id="3" name="Subtitle 2">
            <a:extLst>
              <a:ext uri="{FF2B5EF4-FFF2-40B4-BE49-F238E27FC236}">
                <a16:creationId xmlns:a16="http://schemas.microsoft.com/office/drawing/2014/main" id="{424D341B-B472-BEEA-79CB-D326F4C2180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513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1240-2CBC-68DE-2D0E-57CA6744F371}"/>
              </a:ext>
            </a:extLst>
          </p:cNvPr>
          <p:cNvSpPr>
            <a:spLocks noGrp="1"/>
          </p:cNvSpPr>
          <p:nvPr>
            <p:ph type="title"/>
          </p:nvPr>
        </p:nvSpPr>
        <p:spPr/>
        <p:txBody>
          <a:bodyPr/>
          <a:lstStyle/>
          <a:p>
            <a:r>
              <a:rPr lang="en-US"/>
              <a:t>What are “Land Use Designations”?</a:t>
            </a:r>
          </a:p>
        </p:txBody>
      </p:sp>
      <p:pic>
        <p:nvPicPr>
          <p:cNvPr id="8" name="Picture 7" descr="A picture containing building, outdoor, sky, stone&#10;&#10;Description automatically generated">
            <a:extLst>
              <a:ext uri="{FF2B5EF4-FFF2-40B4-BE49-F238E27FC236}">
                <a16:creationId xmlns:a16="http://schemas.microsoft.com/office/drawing/2014/main" id="{C24FCB30-5D84-1456-98DA-F3CDE3230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51966" y="3594472"/>
            <a:ext cx="3026604" cy="2269953"/>
          </a:xfrm>
          <a:prstGeom prst="rect">
            <a:avLst/>
          </a:prstGeom>
        </p:spPr>
      </p:pic>
      <p:pic>
        <p:nvPicPr>
          <p:cNvPr id="10" name="Picture 9" descr="A yellow building with a hill in the background&#10;&#10;Description automatically generated with medium confidence">
            <a:extLst>
              <a:ext uri="{FF2B5EF4-FFF2-40B4-BE49-F238E27FC236}">
                <a16:creationId xmlns:a16="http://schemas.microsoft.com/office/drawing/2014/main" id="{FAE58386-224D-CD6D-4E89-E8A348F9EE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9611" y="1222479"/>
            <a:ext cx="3026604" cy="2206521"/>
          </a:xfrm>
          <a:prstGeom prst="rect">
            <a:avLst/>
          </a:prstGeom>
        </p:spPr>
      </p:pic>
      <p:pic>
        <p:nvPicPr>
          <p:cNvPr id="12" name="Picture 11" descr="A picture containing outdoor, building, road, house&#10;&#10;Description automatically generated">
            <a:extLst>
              <a:ext uri="{FF2B5EF4-FFF2-40B4-BE49-F238E27FC236}">
                <a16:creationId xmlns:a16="http://schemas.microsoft.com/office/drawing/2014/main" id="{8D88EFDA-76AF-1C66-9AAD-DE51055D4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7300" y="3594472"/>
            <a:ext cx="2930776" cy="2269953"/>
          </a:xfrm>
          <a:prstGeom prst="rect">
            <a:avLst/>
          </a:prstGeom>
        </p:spPr>
      </p:pic>
      <p:pic>
        <p:nvPicPr>
          <p:cNvPr id="16" name="Picture 15" descr="A picture containing sky, outdoor, ground, beach&#10;&#10;Description automatically generated">
            <a:extLst>
              <a:ext uri="{FF2B5EF4-FFF2-40B4-BE49-F238E27FC236}">
                <a16:creationId xmlns:a16="http://schemas.microsoft.com/office/drawing/2014/main" id="{AC85CD89-D683-AA70-2859-27FF188673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6048" y="1222479"/>
            <a:ext cx="2942028" cy="2206521"/>
          </a:xfrm>
          <a:prstGeom prst="rect">
            <a:avLst/>
          </a:prstGeom>
        </p:spPr>
      </p:pic>
      <p:sp>
        <p:nvSpPr>
          <p:cNvPr id="4" name="Content Placeholder 2">
            <a:extLst>
              <a:ext uri="{FF2B5EF4-FFF2-40B4-BE49-F238E27FC236}">
                <a16:creationId xmlns:a16="http://schemas.microsoft.com/office/drawing/2014/main" id="{21DE2B15-FEC7-BA34-320D-6A5D87F2D312}"/>
              </a:ext>
            </a:extLst>
          </p:cNvPr>
          <p:cNvSpPr txBox="1">
            <a:spLocks/>
          </p:cNvSpPr>
          <p:nvPr/>
        </p:nvSpPr>
        <p:spPr>
          <a:xfrm>
            <a:off x="165103" y="1100836"/>
            <a:ext cx="4315443" cy="5409692"/>
          </a:xfrm>
          <a:prstGeom prst="rect">
            <a:avLst/>
          </a:prstGeom>
        </p:spPr>
        <p:txBody>
          <a:bodyPr vert="horz" lIns="91440" tIns="45720" rIns="91440" bIns="45720" rtlCol="0">
            <a:normAutofit/>
          </a:bodyPr>
          <a:lstStyle>
            <a:lvl1pPr marL="228596" indent="-228596" algn="l" defTabSz="914384" rtl="0" eaLnBrk="1" latinLnBrk="0" hangingPunct="1">
              <a:lnSpc>
                <a:spcPct val="10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10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10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Defines the future (allowable) type, distribution, and intensity of all parcels</a:t>
            </a:r>
          </a:p>
          <a:p>
            <a:r>
              <a:rPr lang="en-US" sz="2400"/>
              <a:t>Includes a land use diagram</a:t>
            </a:r>
          </a:p>
          <a:p>
            <a:r>
              <a:rPr lang="en-US" sz="2400"/>
              <a:t>Establishes standards for density</a:t>
            </a:r>
          </a:p>
          <a:p>
            <a:pPr lvl="1"/>
            <a:r>
              <a:rPr lang="en-US" sz="2000"/>
              <a:t>Residential (dwelling units per acre) </a:t>
            </a:r>
          </a:p>
          <a:p>
            <a:pPr lvl="1"/>
            <a:r>
              <a:rPr lang="en-US" sz="2000"/>
              <a:t>Non-residential (floor-area ratio)</a:t>
            </a:r>
          </a:p>
          <a:p>
            <a:r>
              <a:rPr lang="en-US" sz="2400"/>
              <a:t>Must align with and reflect content from other elements</a:t>
            </a:r>
          </a:p>
        </p:txBody>
      </p:sp>
    </p:spTree>
    <p:extLst>
      <p:ext uri="{BB962C8B-B14F-4D97-AF65-F5344CB8AC3E}">
        <p14:creationId xmlns:p14="http://schemas.microsoft.com/office/powerpoint/2010/main" val="336244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86F4-9D98-45B1-A19E-01B0BD74B7F3}"/>
              </a:ext>
            </a:extLst>
          </p:cNvPr>
          <p:cNvSpPr>
            <a:spLocks noGrp="1"/>
          </p:cNvSpPr>
          <p:nvPr>
            <p:ph type="title"/>
          </p:nvPr>
        </p:nvSpPr>
        <p:spPr/>
        <p:txBody>
          <a:bodyPr/>
          <a:lstStyle/>
          <a:p>
            <a:r>
              <a:rPr lang="en-US"/>
              <a:t>Existing General Plan Land Use Designations</a:t>
            </a:r>
          </a:p>
        </p:txBody>
      </p:sp>
      <p:pic>
        <p:nvPicPr>
          <p:cNvPr id="4" name="Picture 3">
            <a:extLst>
              <a:ext uri="{FF2B5EF4-FFF2-40B4-BE49-F238E27FC236}">
                <a16:creationId xmlns:a16="http://schemas.microsoft.com/office/drawing/2014/main" id="{4EA66DA7-0D8E-4538-B6FD-7C4D912C74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7893" y="1244620"/>
            <a:ext cx="5190833" cy="4689649"/>
          </a:xfrm>
          <a:prstGeom prst="rect">
            <a:avLst/>
          </a:prstGeom>
        </p:spPr>
      </p:pic>
      <p:pic>
        <p:nvPicPr>
          <p:cNvPr id="5" name="Picture 4" descr="Map&#10;&#10;Description automatically generated">
            <a:extLst>
              <a:ext uri="{FF2B5EF4-FFF2-40B4-BE49-F238E27FC236}">
                <a16:creationId xmlns:a16="http://schemas.microsoft.com/office/drawing/2014/main" id="{09726092-7758-47E2-9EA2-04A1A2070C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923" y="1172924"/>
            <a:ext cx="6255468" cy="4761345"/>
          </a:xfrm>
          <a:prstGeom prst="rect">
            <a:avLst/>
          </a:prstGeom>
        </p:spPr>
      </p:pic>
    </p:spTree>
    <p:extLst>
      <p:ext uri="{BB962C8B-B14F-4D97-AF65-F5344CB8AC3E}">
        <p14:creationId xmlns:p14="http://schemas.microsoft.com/office/powerpoint/2010/main" val="118388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AD05F-21DD-4086-8F31-20B88A48FE72}"/>
              </a:ext>
            </a:extLst>
          </p:cNvPr>
          <p:cNvSpPr>
            <a:spLocks noGrp="1"/>
          </p:cNvSpPr>
          <p:nvPr>
            <p:ph sz="half" idx="1"/>
          </p:nvPr>
        </p:nvSpPr>
        <p:spPr>
          <a:xfrm>
            <a:off x="259774" y="1121856"/>
            <a:ext cx="4239074" cy="5025447"/>
          </a:xfrm>
        </p:spPr>
        <p:txBody>
          <a:bodyPr>
            <a:normAutofit lnSpcReduction="10000"/>
          </a:bodyPr>
          <a:lstStyle/>
          <a:p>
            <a:r>
              <a:rPr lang="en-US" sz="1900"/>
              <a:t>Implements policy direction through development standards and guidelines </a:t>
            </a:r>
          </a:p>
          <a:p>
            <a:r>
              <a:rPr lang="en-US" sz="1900" b="1">
                <a:solidFill>
                  <a:srgbClr val="06B3BD"/>
                </a:solidFill>
              </a:rPr>
              <a:t>Required by State law</a:t>
            </a:r>
            <a:r>
              <a:rPr lang="en-US" sz="1900"/>
              <a:t> to be consistent with the General Plan</a:t>
            </a:r>
          </a:p>
          <a:p>
            <a:r>
              <a:rPr lang="en-US" sz="1900"/>
              <a:t>Typically contains these standards:</a:t>
            </a:r>
          </a:p>
          <a:p>
            <a:pPr marL="463550" lvl="1" indent="-231775">
              <a:spcBef>
                <a:spcPts val="1000"/>
              </a:spcBef>
            </a:pPr>
            <a:r>
              <a:rPr lang="en-US" sz="1900" b="1">
                <a:solidFill>
                  <a:srgbClr val="06B3BD"/>
                </a:solidFill>
              </a:rPr>
              <a:t>Uses: </a:t>
            </a:r>
            <a:r>
              <a:rPr lang="en-US" sz="1900"/>
              <a:t>Detailed types of uses allowed</a:t>
            </a:r>
          </a:p>
          <a:p>
            <a:pPr marL="463550" lvl="1" indent="-231775">
              <a:spcBef>
                <a:spcPts val="1000"/>
              </a:spcBef>
            </a:pPr>
            <a:r>
              <a:rPr lang="en-US" sz="1900" b="1">
                <a:solidFill>
                  <a:srgbClr val="06B3BD"/>
                </a:solidFill>
              </a:rPr>
              <a:t>Intensity</a:t>
            </a:r>
            <a:r>
              <a:rPr lang="en-US" sz="1900"/>
              <a:t>: Density (dwelling units per acre) or intensity (floor area ratio); Building height and bulk</a:t>
            </a:r>
          </a:p>
          <a:p>
            <a:pPr marL="463550" lvl="1" indent="-231775">
              <a:spcBef>
                <a:spcPts val="1000"/>
              </a:spcBef>
            </a:pPr>
            <a:r>
              <a:rPr lang="en-US" sz="1900" b="1">
                <a:solidFill>
                  <a:srgbClr val="06B3BD"/>
                </a:solidFill>
              </a:rPr>
              <a:t>Site standards</a:t>
            </a:r>
            <a:r>
              <a:rPr lang="en-US" sz="1900"/>
              <a:t>: Setbacks, Required open space, Parking, Transitions</a:t>
            </a:r>
            <a:br>
              <a:rPr lang="en-US" sz="1900"/>
            </a:br>
            <a:endParaRPr lang="en-US" sz="1900"/>
          </a:p>
          <a:p>
            <a:pPr marL="0" indent="0" algn="ctr">
              <a:buNone/>
            </a:pPr>
            <a:r>
              <a:rPr lang="en-US" sz="1900" i="1">
                <a:solidFill>
                  <a:srgbClr val="06B3BD"/>
                </a:solidFill>
              </a:rPr>
              <a:t>Ventura has almost 50 zoning districts</a:t>
            </a:r>
          </a:p>
        </p:txBody>
      </p:sp>
      <p:sp>
        <p:nvSpPr>
          <p:cNvPr id="2" name="Title 1">
            <a:extLst>
              <a:ext uri="{FF2B5EF4-FFF2-40B4-BE49-F238E27FC236}">
                <a16:creationId xmlns:a16="http://schemas.microsoft.com/office/drawing/2014/main" id="{8BD3BFF6-7587-407A-94DA-CC79711221B5}"/>
              </a:ext>
            </a:extLst>
          </p:cNvPr>
          <p:cNvSpPr>
            <a:spLocks noGrp="1"/>
          </p:cNvSpPr>
          <p:nvPr>
            <p:ph type="title"/>
          </p:nvPr>
        </p:nvSpPr>
        <p:spPr/>
        <p:txBody>
          <a:bodyPr/>
          <a:lstStyle/>
          <a:p>
            <a:r>
              <a:rPr lang="en-US"/>
              <a:t>Existing Zoning</a:t>
            </a:r>
          </a:p>
        </p:txBody>
      </p:sp>
      <p:pic>
        <p:nvPicPr>
          <p:cNvPr id="5" name="Picture 4">
            <a:extLst>
              <a:ext uri="{FF2B5EF4-FFF2-40B4-BE49-F238E27FC236}">
                <a16:creationId xmlns:a16="http://schemas.microsoft.com/office/drawing/2014/main" id="{1CF2D612-CBCD-4BA6-8A3A-B3C4162F17DB}"/>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384502" y="909157"/>
            <a:ext cx="7772400" cy="59039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85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D7EE-A226-B420-562E-E3F04FD4E541}"/>
              </a:ext>
            </a:extLst>
          </p:cNvPr>
          <p:cNvSpPr>
            <a:spLocks noGrp="1"/>
          </p:cNvSpPr>
          <p:nvPr>
            <p:ph type="title"/>
          </p:nvPr>
        </p:nvSpPr>
        <p:spPr/>
        <p:txBody>
          <a:bodyPr/>
          <a:lstStyle/>
          <a:p>
            <a:r>
              <a:rPr lang="en-US"/>
              <a:t>Why do we need to Create New Land Use Designations?</a:t>
            </a:r>
          </a:p>
        </p:txBody>
      </p:sp>
      <p:sp>
        <p:nvSpPr>
          <p:cNvPr id="3" name="Content Placeholder 2">
            <a:extLst>
              <a:ext uri="{FF2B5EF4-FFF2-40B4-BE49-F238E27FC236}">
                <a16:creationId xmlns:a16="http://schemas.microsoft.com/office/drawing/2014/main" id="{65F70699-D42F-7499-B6DC-95056B88EAB6}"/>
              </a:ext>
            </a:extLst>
          </p:cNvPr>
          <p:cNvSpPr>
            <a:spLocks noGrp="1"/>
          </p:cNvSpPr>
          <p:nvPr>
            <p:ph idx="1"/>
          </p:nvPr>
        </p:nvSpPr>
        <p:spPr>
          <a:xfrm>
            <a:off x="165103" y="1253331"/>
            <a:ext cx="11703623" cy="4351338"/>
          </a:xfrm>
        </p:spPr>
        <p:txBody>
          <a:bodyPr vert="horz" lIns="91440" tIns="45720" rIns="91440" bIns="45720" rtlCol="0" anchor="t">
            <a:normAutofit/>
          </a:bodyPr>
          <a:lstStyle/>
          <a:p>
            <a:pPr marL="227965" indent="-227965">
              <a:spcBef>
                <a:spcPts val="1800"/>
              </a:spcBef>
            </a:pPr>
            <a:r>
              <a:rPr lang="en-US" dirty="0">
                <a:latin typeface="Corbel"/>
              </a:rPr>
              <a:t>Ventura's existing land use regulations (General Plan and Zoning) are not consistent with State law and legal precedent.</a:t>
            </a:r>
            <a:endParaRPr lang="en-US" dirty="0"/>
          </a:p>
          <a:p>
            <a:pPr marL="227965" indent="-227965">
              <a:spcBef>
                <a:spcPts val="1800"/>
              </a:spcBef>
            </a:pPr>
            <a:r>
              <a:rPr lang="en-US" dirty="0">
                <a:latin typeface="Corbel"/>
              </a:rPr>
              <a:t>New land use designation map is needed to implement the new General Plan Vision statement and community feedback gathered through public engagement process.</a:t>
            </a:r>
          </a:p>
          <a:p>
            <a:pPr marL="227965" indent="-227965">
              <a:spcBef>
                <a:spcPts val="1800"/>
              </a:spcBef>
            </a:pPr>
            <a:r>
              <a:rPr lang="en-US" dirty="0">
                <a:latin typeface="Corbel"/>
              </a:rPr>
              <a:t>New designations will provide more clarity and transparency on development decisions.</a:t>
            </a:r>
          </a:p>
        </p:txBody>
      </p:sp>
    </p:spTree>
    <p:extLst>
      <p:ext uri="{BB962C8B-B14F-4D97-AF65-F5344CB8AC3E}">
        <p14:creationId xmlns:p14="http://schemas.microsoft.com/office/powerpoint/2010/main" val="196062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5D7EE-A226-B420-562E-E3F04FD4E541}"/>
              </a:ext>
            </a:extLst>
          </p:cNvPr>
          <p:cNvSpPr>
            <a:spLocks noGrp="1"/>
          </p:cNvSpPr>
          <p:nvPr>
            <p:ph type="title"/>
          </p:nvPr>
        </p:nvSpPr>
        <p:spPr/>
        <p:txBody>
          <a:bodyPr/>
          <a:lstStyle/>
          <a:p>
            <a:r>
              <a:rPr lang="en-US" dirty="0">
                <a:latin typeface="Corbel"/>
              </a:rPr>
              <a:t>Overview of Revised Designations</a:t>
            </a:r>
            <a:endParaRPr lang="en-US" dirty="0"/>
          </a:p>
        </p:txBody>
      </p:sp>
      <p:sp>
        <p:nvSpPr>
          <p:cNvPr id="3" name="Content Placeholder 2">
            <a:extLst>
              <a:ext uri="{FF2B5EF4-FFF2-40B4-BE49-F238E27FC236}">
                <a16:creationId xmlns:a16="http://schemas.microsoft.com/office/drawing/2014/main" id="{65F70699-D42F-7499-B6DC-95056B88EAB6}"/>
              </a:ext>
            </a:extLst>
          </p:cNvPr>
          <p:cNvSpPr>
            <a:spLocks noGrp="1"/>
          </p:cNvSpPr>
          <p:nvPr>
            <p:ph idx="1"/>
          </p:nvPr>
        </p:nvSpPr>
        <p:spPr>
          <a:xfrm>
            <a:off x="165103" y="1253331"/>
            <a:ext cx="11703623" cy="4619769"/>
          </a:xfrm>
        </p:spPr>
        <p:txBody>
          <a:bodyPr vert="horz" lIns="91440" tIns="45720" rIns="91440" bIns="45720" rtlCol="0" anchor="t">
            <a:normAutofit fontScale="85000" lnSpcReduction="20000"/>
          </a:bodyPr>
          <a:lstStyle/>
          <a:p>
            <a:pPr marL="227965" indent="-227965">
              <a:spcBef>
                <a:spcPts val="1800"/>
              </a:spcBef>
            </a:pPr>
            <a:r>
              <a:rPr lang="en-US" dirty="0">
                <a:latin typeface="Corbel"/>
              </a:rPr>
              <a:t>31 designations in 5 categories</a:t>
            </a:r>
          </a:p>
          <a:p>
            <a:pPr marL="227965" indent="-227965">
              <a:spcBef>
                <a:spcPts val="1800"/>
              </a:spcBef>
            </a:pPr>
            <a:r>
              <a:rPr lang="en-US" dirty="0">
                <a:latin typeface="Corbel"/>
              </a:rPr>
              <a:t>Based on zoning districts, with similar districts combined</a:t>
            </a:r>
            <a:endParaRPr lang="en-US" dirty="0"/>
          </a:p>
          <a:p>
            <a:pPr marL="227965" indent="-227965">
              <a:spcBef>
                <a:spcPts val="1800"/>
              </a:spcBef>
            </a:pPr>
            <a:r>
              <a:rPr lang="en-US" dirty="0">
                <a:latin typeface="Corbel"/>
              </a:rPr>
              <a:t>Preserves residential zoning districts</a:t>
            </a:r>
          </a:p>
          <a:p>
            <a:pPr marL="227965" indent="-227965">
              <a:spcBef>
                <a:spcPts val="1800"/>
              </a:spcBef>
            </a:pPr>
            <a:r>
              <a:rPr lang="en-US" dirty="0">
                <a:latin typeface="Corbel"/>
              </a:rPr>
              <a:t>Includes specific designations for coastal zone</a:t>
            </a:r>
          </a:p>
          <a:p>
            <a:pPr marL="227965" indent="-227965">
              <a:spcBef>
                <a:spcPts val="1800"/>
              </a:spcBef>
            </a:pPr>
            <a:r>
              <a:rPr lang="en-US" dirty="0">
                <a:latin typeface="Corbel"/>
              </a:rPr>
              <a:t>Includes new designations for:</a:t>
            </a:r>
          </a:p>
          <a:p>
            <a:pPr marL="685165" lvl="1" indent="-227965">
              <a:spcBef>
                <a:spcPts val="1800"/>
              </a:spcBef>
            </a:pPr>
            <a:r>
              <a:rPr lang="en-US" i="1" dirty="0">
                <a:latin typeface="Corbel"/>
              </a:rPr>
              <a:t>Commercial </a:t>
            </a:r>
            <a:r>
              <a:rPr lang="en-US" dirty="0">
                <a:latin typeface="Corbel"/>
              </a:rPr>
              <a:t>(no residential allowed)</a:t>
            </a:r>
          </a:p>
          <a:p>
            <a:pPr marL="685165" lvl="1" indent="-227965">
              <a:spcBef>
                <a:spcPts val="1800"/>
              </a:spcBef>
            </a:pPr>
            <a:r>
              <a:rPr lang="en-US" dirty="0">
                <a:latin typeface="Corbel"/>
              </a:rPr>
              <a:t>Neighborhood Center</a:t>
            </a:r>
          </a:p>
          <a:p>
            <a:pPr marL="685165" lvl="1" indent="-227965">
              <a:spcBef>
                <a:spcPts val="1800"/>
              </a:spcBef>
            </a:pPr>
            <a:r>
              <a:rPr lang="en-US" dirty="0">
                <a:latin typeface="Corbel"/>
              </a:rPr>
              <a:t>Office/R&amp;D</a:t>
            </a:r>
          </a:p>
          <a:p>
            <a:pPr marL="685165" lvl="1" indent="-227965">
              <a:spcBef>
                <a:spcPts val="1800"/>
              </a:spcBef>
            </a:pPr>
            <a:r>
              <a:rPr lang="en-US" dirty="0">
                <a:latin typeface="Corbel"/>
              </a:rPr>
              <a:t>Additional Industrial designations (3-story General Industrial and 6-story Light Industrial)</a:t>
            </a:r>
          </a:p>
        </p:txBody>
      </p:sp>
    </p:spTree>
    <p:extLst>
      <p:ext uri="{BB962C8B-B14F-4D97-AF65-F5344CB8AC3E}">
        <p14:creationId xmlns:p14="http://schemas.microsoft.com/office/powerpoint/2010/main" val="2135585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23D1-A70C-8503-CEB0-3E269ADB432E}"/>
              </a:ext>
            </a:extLst>
          </p:cNvPr>
          <p:cNvSpPr>
            <a:spLocks noGrp="1"/>
          </p:cNvSpPr>
          <p:nvPr>
            <p:ph type="title"/>
          </p:nvPr>
        </p:nvSpPr>
        <p:spPr/>
        <p:txBody>
          <a:bodyPr/>
          <a:lstStyle/>
          <a:p>
            <a:r>
              <a:rPr lang="en-US"/>
              <a:t>Proposed Land Use Designation Categories</a:t>
            </a:r>
          </a:p>
        </p:txBody>
      </p:sp>
      <p:sp>
        <p:nvSpPr>
          <p:cNvPr id="3" name="Content Placeholder 2">
            <a:extLst>
              <a:ext uri="{FF2B5EF4-FFF2-40B4-BE49-F238E27FC236}">
                <a16:creationId xmlns:a16="http://schemas.microsoft.com/office/drawing/2014/main" id="{751334BB-ED64-F8CD-3C8C-42BE97E1C4DC}"/>
              </a:ext>
            </a:extLst>
          </p:cNvPr>
          <p:cNvSpPr>
            <a:spLocks noGrp="1"/>
          </p:cNvSpPr>
          <p:nvPr>
            <p:ph idx="1"/>
          </p:nvPr>
        </p:nvSpPr>
        <p:spPr>
          <a:xfrm>
            <a:off x="165104" y="1121855"/>
            <a:ext cx="6588782" cy="4916805"/>
          </a:xfrm>
        </p:spPr>
        <p:txBody>
          <a:bodyPr>
            <a:noAutofit/>
          </a:bodyPr>
          <a:lstStyle/>
          <a:p>
            <a:r>
              <a:rPr lang="en-US" sz="1800" b="1" i="0" u="none" strike="noStrike" baseline="0">
                <a:solidFill>
                  <a:srgbClr val="06B3BD"/>
                </a:solidFill>
              </a:rPr>
              <a:t>Residential</a:t>
            </a:r>
            <a:r>
              <a:rPr lang="en-US" sz="1800" b="1" i="0" u="none" strike="noStrike" baseline="0">
                <a:solidFill>
                  <a:srgbClr val="211D1E"/>
                </a:solidFill>
              </a:rPr>
              <a:t> </a:t>
            </a:r>
            <a:r>
              <a:rPr lang="en-US" sz="1800" b="0" i="0" u="none" strike="noStrike" baseline="0">
                <a:solidFill>
                  <a:srgbClr val="211D1E"/>
                </a:solidFill>
              </a:rPr>
              <a:t>designations for the residential-only areas of the city. </a:t>
            </a:r>
          </a:p>
          <a:p>
            <a:r>
              <a:rPr lang="en-US" sz="1800" b="1" i="0" u="none" strike="noStrike" baseline="0">
                <a:solidFill>
                  <a:srgbClr val="06B3BD"/>
                </a:solidFill>
              </a:rPr>
              <a:t>Mixed-use</a:t>
            </a:r>
            <a:r>
              <a:rPr lang="en-US" sz="1800" b="1" i="0" u="none" strike="noStrike" baseline="0">
                <a:solidFill>
                  <a:srgbClr val="211D1E"/>
                </a:solidFill>
              </a:rPr>
              <a:t> </a:t>
            </a:r>
            <a:r>
              <a:rPr lang="en-US" sz="1800" b="0" i="0" u="none" strike="noStrike" baseline="0">
                <a:solidFill>
                  <a:srgbClr val="211D1E"/>
                </a:solidFill>
              </a:rPr>
              <a:t>designations to allow for a mix of uses in an area, including vertical and horizontal mixed-use within a single project. </a:t>
            </a:r>
          </a:p>
          <a:p>
            <a:r>
              <a:rPr lang="en-US" sz="1800" b="1" i="0" u="none" strike="noStrike" baseline="0">
                <a:solidFill>
                  <a:srgbClr val="06B3BD"/>
                </a:solidFill>
              </a:rPr>
              <a:t>Commercial</a:t>
            </a:r>
            <a:r>
              <a:rPr lang="en-US" sz="1800" b="1" i="0" u="none" strike="noStrike" baseline="0">
                <a:solidFill>
                  <a:srgbClr val="211D1E"/>
                </a:solidFill>
              </a:rPr>
              <a:t> </a:t>
            </a:r>
            <a:r>
              <a:rPr lang="en-US" sz="1800" b="0" i="0" u="none" strike="noStrike" baseline="0">
                <a:solidFill>
                  <a:srgbClr val="211D1E"/>
                </a:solidFill>
              </a:rPr>
              <a:t>designations to provide areas for retail, offices, and service uses. </a:t>
            </a:r>
            <a:r>
              <a:rPr lang="en-US" sz="1800">
                <a:solidFill>
                  <a:srgbClr val="211D1E"/>
                </a:solidFill>
              </a:rPr>
              <a:t>Residential uses are not allowed in these designations (except for Neighborhood Commercial where residential is allowed as a secondary use).</a:t>
            </a:r>
            <a:endParaRPr lang="en-US" sz="1800" b="0" i="0" u="none" strike="noStrike" baseline="0">
              <a:solidFill>
                <a:srgbClr val="211D1E"/>
              </a:solidFill>
            </a:endParaRPr>
          </a:p>
          <a:p>
            <a:r>
              <a:rPr lang="en-US" sz="1800" b="1" i="0" u="none" strike="noStrike" baseline="0">
                <a:solidFill>
                  <a:srgbClr val="06B3BD"/>
                </a:solidFill>
              </a:rPr>
              <a:t>Employment</a:t>
            </a:r>
            <a:r>
              <a:rPr lang="en-US" sz="1800" b="1" i="0" u="none" strike="noStrike" baseline="0">
                <a:solidFill>
                  <a:srgbClr val="211D1E"/>
                </a:solidFill>
              </a:rPr>
              <a:t> </a:t>
            </a:r>
            <a:r>
              <a:rPr lang="en-US" sz="1800" b="0" i="0" u="none" strike="noStrike" baseline="0">
                <a:solidFill>
                  <a:srgbClr val="211D1E"/>
                </a:solidFill>
              </a:rPr>
              <a:t>designations to allow for a range of job-producing uses including light industrial, light manufacturing, research &amp; development (R&amp;D), and office uses. </a:t>
            </a:r>
            <a:r>
              <a:rPr lang="en-US" sz="1800">
                <a:solidFill>
                  <a:srgbClr val="211D1E"/>
                </a:solidFill>
              </a:rPr>
              <a:t>Residential uses are not allowed in these designations.</a:t>
            </a:r>
            <a:endParaRPr lang="en-US" sz="1800" b="0" i="0" u="none" strike="noStrike" baseline="0">
              <a:solidFill>
                <a:srgbClr val="211D1E"/>
              </a:solidFill>
            </a:endParaRPr>
          </a:p>
          <a:p>
            <a:r>
              <a:rPr lang="en-US" sz="1800" b="1" i="0" u="none" strike="noStrike" baseline="0">
                <a:solidFill>
                  <a:srgbClr val="06B3BD"/>
                </a:solidFill>
              </a:rPr>
              <a:t>Public/Institutional </a:t>
            </a:r>
            <a:r>
              <a:rPr lang="en-US" sz="1800" b="0" i="0" u="none" strike="noStrike" baseline="0">
                <a:solidFill>
                  <a:srgbClr val="211D1E"/>
                </a:solidFill>
              </a:rPr>
              <a:t>uses including schools, parks, open spaces, hospitals, and other public uses. </a:t>
            </a:r>
          </a:p>
        </p:txBody>
      </p:sp>
      <p:pic>
        <p:nvPicPr>
          <p:cNvPr id="6" name="Picture 5">
            <a:extLst>
              <a:ext uri="{FF2B5EF4-FFF2-40B4-BE49-F238E27FC236}">
                <a16:creationId xmlns:a16="http://schemas.microsoft.com/office/drawing/2014/main" id="{12629B0B-AD3D-6985-7C44-F77F2FCC6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2238" y="1121856"/>
            <a:ext cx="3790034" cy="2609317"/>
          </a:xfrm>
          <a:prstGeom prst="rect">
            <a:avLst/>
          </a:prstGeom>
          <a:ln w="6350">
            <a:solidFill>
              <a:srgbClr val="000000"/>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D7F0ED4-4124-AE2C-39A0-2226F9BDB0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5992" y="3429000"/>
            <a:ext cx="4091982" cy="2526413"/>
          </a:xfrm>
          <a:prstGeom prst="rect">
            <a:avLst/>
          </a:prstGeom>
          <a:ln w="9525">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151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9963-EBD2-F1E0-1E66-D1F8C69B073B}"/>
              </a:ext>
            </a:extLst>
          </p:cNvPr>
          <p:cNvSpPr>
            <a:spLocks noGrp="1"/>
          </p:cNvSpPr>
          <p:nvPr>
            <p:ph type="title"/>
          </p:nvPr>
        </p:nvSpPr>
        <p:spPr/>
        <p:txBody>
          <a:bodyPr/>
          <a:lstStyle/>
          <a:p>
            <a:r>
              <a:rPr lang="en-US"/>
              <a:t>Land Use Designation Methodology</a:t>
            </a:r>
          </a:p>
        </p:txBody>
      </p:sp>
      <p:sp>
        <p:nvSpPr>
          <p:cNvPr id="8" name="Content Placeholder 7">
            <a:extLst>
              <a:ext uri="{FF2B5EF4-FFF2-40B4-BE49-F238E27FC236}">
                <a16:creationId xmlns:a16="http://schemas.microsoft.com/office/drawing/2014/main" id="{2F719BAA-8CF2-1F3C-FEF6-A3C6FF9AED52}"/>
              </a:ext>
            </a:extLst>
          </p:cNvPr>
          <p:cNvSpPr>
            <a:spLocks noGrp="1"/>
          </p:cNvSpPr>
          <p:nvPr>
            <p:ph idx="1"/>
          </p:nvPr>
        </p:nvSpPr>
        <p:spPr>
          <a:xfrm>
            <a:off x="165103" y="1121855"/>
            <a:ext cx="11703623" cy="5015176"/>
          </a:xfrm>
        </p:spPr>
        <p:txBody>
          <a:bodyPr vert="horz" lIns="91440" tIns="45720" rIns="91440" bIns="45720" rtlCol="0" anchor="t">
            <a:normAutofit fontScale="70000" lnSpcReduction="20000"/>
          </a:bodyPr>
          <a:lstStyle/>
          <a:p>
            <a:pPr marL="514350" indent="-514350">
              <a:buFont typeface="+mj-lt"/>
              <a:buAutoNum type="arabicPeriod"/>
            </a:pPr>
            <a:r>
              <a:rPr lang="en-US" dirty="0">
                <a:latin typeface="Corbel"/>
              </a:rPr>
              <a:t>Based in existing zoning districts </a:t>
            </a:r>
          </a:p>
          <a:p>
            <a:pPr marL="514350" indent="-514350">
              <a:buAutoNum type="arabicPeriod"/>
            </a:pPr>
            <a:r>
              <a:rPr lang="en-US" dirty="0">
                <a:latin typeface="Corbel"/>
              </a:rPr>
              <a:t>Residential zoning – generally a 1 to 1 between zoning and new designations</a:t>
            </a:r>
          </a:p>
          <a:p>
            <a:pPr marL="514350" indent="-514350">
              <a:buFont typeface="+mj-lt"/>
              <a:buAutoNum type="arabicPeriod"/>
            </a:pPr>
            <a:r>
              <a:rPr lang="en-US" dirty="0"/>
              <a:t>Commercial Zones</a:t>
            </a:r>
          </a:p>
          <a:p>
            <a:pPr marL="970915" lvl="1" indent="-514350">
              <a:buFont typeface="Wingdings" panose="05000000000000000000" pitchFamily="2" charset="2"/>
              <a:buChar char="§"/>
            </a:pPr>
            <a:r>
              <a:rPr lang="en-US" dirty="0"/>
              <a:t>C-1 - applied Mixed Use 1 (3 stories/45 feet) </a:t>
            </a:r>
          </a:p>
          <a:p>
            <a:pPr marL="970915" lvl="1" indent="-514350">
              <a:buFont typeface="Wingdings" panose="05000000000000000000" pitchFamily="2" charset="2"/>
              <a:buChar char="§"/>
            </a:pPr>
            <a:r>
              <a:rPr lang="en-US" dirty="0"/>
              <a:t>C-1A and C-2 – applied Mixed Use 4 (6 stories)</a:t>
            </a:r>
          </a:p>
          <a:p>
            <a:pPr marL="514350" indent="-514350">
              <a:buFont typeface="+mj-lt"/>
              <a:buAutoNum type="arabicPeriod"/>
            </a:pPr>
            <a:r>
              <a:rPr lang="en-US" dirty="0">
                <a:latin typeface="Corbel"/>
              </a:rPr>
              <a:t>Form-based Zones (Downtown, Midtown, Victoria Corridor)</a:t>
            </a:r>
          </a:p>
          <a:p>
            <a:pPr marL="970915" lvl="1" indent="-514350">
              <a:buFont typeface="Wingdings" panose="05000000000000000000" pitchFamily="2" charset="2"/>
              <a:buChar char="§"/>
            </a:pPr>
            <a:r>
              <a:rPr lang="en-US" dirty="0">
                <a:latin typeface="Corbel"/>
              </a:rPr>
              <a:t>Matched based on maximum height of top floor but zoning will maintain percentage of top floor</a:t>
            </a:r>
          </a:p>
          <a:p>
            <a:pPr marL="970915" lvl="1" indent="-514350">
              <a:buFont typeface="Wingdings" panose="05000000000000000000" pitchFamily="2" charset="2"/>
              <a:buChar char="§"/>
            </a:pPr>
            <a:r>
              <a:rPr lang="en-US" dirty="0">
                <a:latin typeface="Corbel"/>
              </a:rPr>
              <a:t>Added density based on existing residential densities and an analysis of approved projects</a:t>
            </a:r>
          </a:p>
          <a:p>
            <a:pPr marL="514350" indent="-514350">
              <a:buFont typeface="+mj-lt"/>
              <a:buAutoNum type="arabicPeriod"/>
            </a:pPr>
            <a:r>
              <a:rPr lang="en-US" dirty="0"/>
              <a:t>Industrial</a:t>
            </a:r>
          </a:p>
          <a:p>
            <a:pPr marL="970915" lvl="1" indent="-514350">
              <a:buFont typeface="Wingdings" panose="05000000000000000000" pitchFamily="2" charset="2"/>
              <a:buChar char="§"/>
            </a:pPr>
            <a:r>
              <a:rPr lang="en-US" dirty="0"/>
              <a:t>Created 2 Light Industrial/Flex Designations – 3 story and 6 story (based on M1 zoning)</a:t>
            </a:r>
          </a:p>
          <a:p>
            <a:pPr marL="970915" lvl="1" indent="-514350">
              <a:buFont typeface="Wingdings" panose="05000000000000000000" pitchFamily="2" charset="2"/>
              <a:buChar char="§"/>
            </a:pPr>
            <a:r>
              <a:rPr lang="en-US" dirty="0">
                <a:latin typeface="Corbel"/>
              </a:rPr>
              <a:t>Created 2 General Industrial Designations – 3 story and 6 story (based on M2 zoning)</a:t>
            </a:r>
          </a:p>
          <a:p>
            <a:pPr marL="514350" indent="-514350">
              <a:buAutoNum type="arabicPeriod"/>
            </a:pPr>
            <a:r>
              <a:rPr lang="en-US" dirty="0">
                <a:latin typeface="Corbel"/>
              </a:rPr>
              <a:t>Coastal zones – C0astal-specific land uses designations created</a:t>
            </a:r>
            <a:endParaRPr lang="en-US" dirty="0"/>
          </a:p>
          <a:p>
            <a:pPr marL="514350" indent="-514350">
              <a:buFont typeface="+mj-lt"/>
              <a:buAutoNum type="arabicPeriod"/>
            </a:pPr>
            <a:r>
              <a:rPr lang="en-US" dirty="0">
                <a:latin typeface="Corbel"/>
              </a:rPr>
              <a:t>New designations</a:t>
            </a:r>
            <a:endParaRPr lang="en-US" dirty="0"/>
          </a:p>
          <a:p>
            <a:pPr marL="971550" lvl="1" indent="-514350">
              <a:buFont typeface="Wingdings" panose="05000000000000000000" pitchFamily="2" charset="2"/>
              <a:buChar char="§"/>
            </a:pPr>
            <a:r>
              <a:rPr lang="en-US" dirty="0">
                <a:latin typeface="Corbel"/>
              </a:rPr>
              <a:t>"Commercial"-only designation that does not allow residential</a:t>
            </a:r>
          </a:p>
          <a:p>
            <a:pPr marL="971550" lvl="1" indent="-514350">
              <a:buFont typeface="Wingdings" panose="05000000000000000000" pitchFamily="2" charset="2"/>
              <a:buChar char="§"/>
            </a:pPr>
            <a:r>
              <a:rPr lang="en-US" dirty="0">
                <a:latin typeface="Corbel"/>
              </a:rPr>
              <a:t>"Neighborhood Center"</a:t>
            </a:r>
          </a:p>
          <a:p>
            <a:pPr marL="971550" lvl="1" indent="-514350">
              <a:buFont typeface="Wingdings" panose="05000000000000000000" pitchFamily="2" charset="2"/>
              <a:buChar char="§"/>
            </a:pPr>
            <a:r>
              <a:rPr lang="en-US" dirty="0">
                <a:latin typeface="Corbel"/>
              </a:rPr>
              <a:t>Detailed public and institutional designations to reflect current conditions</a:t>
            </a:r>
          </a:p>
        </p:txBody>
      </p:sp>
    </p:spTree>
    <p:extLst>
      <p:ext uri="{BB962C8B-B14F-4D97-AF65-F5344CB8AC3E}">
        <p14:creationId xmlns:p14="http://schemas.microsoft.com/office/powerpoint/2010/main" val="169050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9CFE-86FF-B21E-D11F-B3E6C0388861}"/>
              </a:ext>
            </a:extLst>
          </p:cNvPr>
          <p:cNvSpPr>
            <a:spLocks noGrp="1"/>
          </p:cNvSpPr>
          <p:nvPr>
            <p:ph type="title"/>
          </p:nvPr>
        </p:nvSpPr>
        <p:spPr/>
        <p:txBody>
          <a:bodyPr/>
          <a:lstStyle/>
          <a:p>
            <a:r>
              <a:rPr lang="en-US" dirty="0"/>
              <a:t>Outcomes and Agenda</a:t>
            </a:r>
          </a:p>
        </p:txBody>
      </p:sp>
      <p:sp>
        <p:nvSpPr>
          <p:cNvPr id="3" name="Content Placeholder 2">
            <a:extLst>
              <a:ext uri="{FF2B5EF4-FFF2-40B4-BE49-F238E27FC236}">
                <a16:creationId xmlns:a16="http://schemas.microsoft.com/office/drawing/2014/main" id="{38120BD4-77AE-EE1C-12C0-B49E732CD48E}"/>
              </a:ext>
            </a:extLst>
          </p:cNvPr>
          <p:cNvSpPr>
            <a:spLocks noGrp="1"/>
          </p:cNvSpPr>
          <p:nvPr>
            <p:ph idx="1"/>
          </p:nvPr>
        </p:nvSpPr>
        <p:spPr>
          <a:xfrm>
            <a:off x="165103" y="1121856"/>
            <a:ext cx="12113983" cy="4970936"/>
          </a:xfrm>
        </p:spPr>
        <p:txBody>
          <a:bodyPr vert="horz" lIns="91440" tIns="45720" rIns="91440" bIns="45720" rtlCol="0" anchor="t">
            <a:normAutofit lnSpcReduction="10000"/>
          </a:bodyPr>
          <a:lstStyle/>
          <a:p>
            <a:pPr marL="0" indent="0">
              <a:buNone/>
            </a:pPr>
            <a:r>
              <a:rPr lang="en-US" sz="2400" i="1" dirty="0">
                <a:latin typeface="Corbel"/>
              </a:rPr>
              <a:t>Outcome: Receive endorsement from City Council on the Draft Land Use Designations and Preferred Land Use Map.</a:t>
            </a:r>
          </a:p>
          <a:p>
            <a:pPr marL="227965" indent="-227965"/>
            <a:endParaRPr lang="en-US" dirty="0"/>
          </a:p>
          <a:p>
            <a:pPr marL="227965" indent="-227965"/>
            <a:r>
              <a:rPr lang="en-US" dirty="0"/>
              <a:t>Brief Presentation Overview</a:t>
            </a:r>
          </a:p>
          <a:p>
            <a:pPr marL="227965" indent="-227965"/>
            <a:r>
              <a:rPr lang="en-US" dirty="0"/>
              <a:t>Public Comment</a:t>
            </a:r>
          </a:p>
          <a:p>
            <a:pPr marL="227965" indent="-227965"/>
            <a:r>
              <a:rPr lang="en-US" dirty="0">
                <a:latin typeface="Corbel"/>
              </a:rPr>
              <a:t>City Council Discussion and Direction</a:t>
            </a:r>
          </a:p>
          <a:p>
            <a:pPr marL="685157" lvl="1" indent="-227965"/>
            <a:r>
              <a:rPr lang="en-US" dirty="0">
                <a:latin typeface="Corbel"/>
              </a:rPr>
              <a:t>Areas discussed: (Westside, Pacific View Mall, Midtown)</a:t>
            </a:r>
          </a:p>
          <a:p>
            <a:pPr marL="685157" lvl="1" indent="-227965"/>
            <a:r>
              <a:rPr lang="en-US" dirty="0">
                <a:latin typeface="Corbel"/>
              </a:rPr>
              <a:t>Areas without consensus (College, Johnson) </a:t>
            </a:r>
          </a:p>
          <a:p>
            <a:pPr marL="685157" lvl="1" indent="-227965"/>
            <a:r>
              <a:rPr lang="en-US" dirty="0">
                <a:latin typeface="Corbel"/>
              </a:rPr>
              <a:t>Areas w/GPAC and PC agreement (Victoria, Pierpont)</a:t>
            </a:r>
          </a:p>
          <a:p>
            <a:pPr marL="685157" lvl="1" indent="-227965"/>
            <a:r>
              <a:rPr lang="en-US" dirty="0">
                <a:latin typeface="Corbel"/>
              </a:rPr>
              <a:t>Areas w/GPAC, PC, and Public agreement (SOAR, Eastside, Downtown, </a:t>
            </a:r>
            <a:r>
              <a:rPr lang="en-US" dirty="0" err="1">
                <a:latin typeface="Corbel"/>
              </a:rPr>
              <a:t>Arundell</a:t>
            </a:r>
            <a:r>
              <a:rPr lang="en-US" dirty="0">
                <a:latin typeface="Corbel"/>
              </a:rPr>
              <a:t>) </a:t>
            </a:r>
          </a:p>
          <a:p>
            <a:pPr marL="685157" lvl="1" indent="-227965"/>
            <a:r>
              <a:rPr lang="en-US" dirty="0">
                <a:latin typeface="Corbel"/>
              </a:rPr>
              <a:t>Any area to rediscuss  </a:t>
            </a:r>
          </a:p>
          <a:p>
            <a:pPr marL="685157" lvl="1" indent="-227965"/>
            <a:endParaRPr lang="en-US" i="1" dirty="0"/>
          </a:p>
        </p:txBody>
      </p:sp>
    </p:spTree>
    <p:extLst>
      <p:ext uri="{BB962C8B-B14F-4D97-AF65-F5344CB8AC3E}">
        <p14:creationId xmlns:p14="http://schemas.microsoft.com/office/powerpoint/2010/main" val="191712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F68B-CBFA-ACC6-73E1-6633820636C5}"/>
              </a:ext>
            </a:extLst>
          </p:cNvPr>
          <p:cNvSpPr>
            <a:spLocks noGrp="1"/>
          </p:cNvSpPr>
          <p:nvPr>
            <p:ph type="title"/>
          </p:nvPr>
        </p:nvSpPr>
        <p:spPr/>
        <p:txBody>
          <a:bodyPr/>
          <a:lstStyle/>
          <a:p>
            <a:r>
              <a:rPr lang="en-US" dirty="0"/>
              <a:t>Residential Designations</a:t>
            </a:r>
          </a:p>
        </p:txBody>
      </p:sp>
      <p:pic>
        <p:nvPicPr>
          <p:cNvPr id="5" name="Content Placeholder 4" descr="A collage of houses&#10;&#10;Description automatically generated">
            <a:extLst>
              <a:ext uri="{FF2B5EF4-FFF2-40B4-BE49-F238E27FC236}">
                <a16:creationId xmlns:a16="http://schemas.microsoft.com/office/drawing/2014/main" id="{54EF1D55-1A14-93E1-FE92-0E49E1C1C66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65104" y="1010080"/>
            <a:ext cx="7825283" cy="2432212"/>
          </a:xfrm>
        </p:spPr>
      </p:pic>
      <p:pic>
        <p:nvPicPr>
          <p:cNvPr id="6" name="Content Placeholder 4" descr="A collage of houses&#10;&#10;Description automatically generated">
            <a:extLst>
              <a:ext uri="{FF2B5EF4-FFF2-40B4-BE49-F238E27FC236}">
                <a16:creationId xmlns:a16="http://schemas.microsoft.com/office/drawing/2014/main" id="{B55B2CF0-94C1-8688-39E2-68EB20C7C1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8065" y="3661591"/>
            <a:ext cx="7729545" cy="2205385"/>
          </a:xfrm>
          <a:prstGeom prst="rect">
            <a:avLst/>
          </a:prstGeom>
        </p:spPr>
      </p:pic>
      <p:pic>
        <p:nvPicPr>
          <p:cNvPr id="8" name="Content Placeholder 4" descr="A collage of houses&#10;&#10;Description automatically generated">
            <a:extLst>
              <a:ext uri="{FF2B5EF4-FFF2-40B4-BE49-F238E27FC236}">
                <a16:creationId xmlns:a16="http://schemas.microsoft.com/office/drawing/2014/main" id="{584A9DF0-8574-2976-3F02-A2EBE781A4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1202" y="1173313"/>
            <a:ext cx="3926408" cy="2268979"/>
          </a:xfrm>
          <a:prstGeom prst="rect">
            <a:avLst/>
          </a:prstGeom>
        </p:spPr>
      </p:pic>
      <p:pic>
        <p:nvPicPr>
          <p:cNvPr id="9" name="Content Placeholder 4" descr="A collage of houses&#10;&#10;Description automatically generated">
            <a:extLst>
              <a:ext uri="{FF2B5EF4-FFF2-40B4-BE49-F238E27FC236}">
                <a16:creationId xmlns:a16="http://schemas.microsoft.com/office/drawing/2014/main" id="{A1309223-1FC7-2B1D-0885-95A1CB0E4A5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3831" y="3661591"/>
            <a:ext cx="3800148" cy="2268979"/>
          </a:xfrm>
          <a:prstGeom prst="rect">
            <a:avLst/>
          </a:prstGeom>
        </p:spPr>
      </p:pic>
      <p:sp>
        <p:nvSpPr>
          <p:cNvPr id="3" name="TextBox 2">
            <a:extLst>
              <a:ext uri="{FF2B5EF4-FFF2-40B4-BE49-F238E27FC236}">
                <a16:creationId xmlns:a16="http://schemas.microsoft.com/office/drawing/2014/main" id="{37A16053-F3C4-DF74-F008-AD5C8EEC149E}"/>
              </a:ext>
            </a:extLst>
          </p:cNvPr>
          <p:cNvSpPr txBox="1"/>
          <p:nvPr/>
        </p:nvSpPr>
        <p:spPr>
          <a:xfrm>
            <a:off x="263831" y="6199178"/>
            <a:ext cx="7035709" cy="338554"/>
          </a:xfrm>
          <a:prstGeom prst="rect">
            <a:avLst/>
          </a:prstGeom>
          <a:noFill/>
        </p:spPr>
        <p:txBody>
          <a:bodyPr wrap="none" rtlCol="0">
            <a:spAutoFit/>
          </a:bodyPr>
          <a:lstStyle/>
          <a:p>
            <a:r>
              <a:rPr lang="en-US" sz="1600" b="1" i="1" dirty="0"/>
              <a:t>Note: heights and densities exclude State mandated density bonus law</a:t>
            </a:r>
          </a:p>
        </p:txBody>
      </p:sp>
    </p:spTree>
    <p:extLst>
      <p:ext uri="{BB962C8B-B14F-4D97-AF65-F5344CB8AC3E}">
        <p14:creationId xmlns:p14="http://schemas.microsoft.com/office/powerpoint/2010/main" val="3534424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F702-EC87-EBEE-CFC1-BC630A622524}"/>
              </a:ext>
            </a:extLst>
          </p:cNvPr>
          <p:cNvSpPr>
            <a:spLocks noGrp="1"/>
          </p:cNvSpPr>
          <p:nvPr>
            <p:ph type="title"/>
          </p:nvPr>
        </p:nvSpPr>
        <p:spPr/>
        <p:txBody>
          <a:bodyPr/>
          <a:lstStyle/>
          <a:p>
            <a:r>
              <a:rPr lang="en-US" dirty="0"/>
              <a:t>Residential Designations</a:t>
            </a:r>
          </a:p>
        </p:txBody>
      </p:sp>
      <p:grpSp>
        <p:nvGrpSpPr>
          <p:cNvPr id="8" name="Group 7">
            <a:extLst>
              <a:ext uri="{FF2B5EF4-FFF2-40B4-BE49-F238E27FC236}">
                <a16:creationId xmlns:a16="http://schemas.microsoft.com/office/drawing/2014/main" id="{24312616-0442-AEF9-71CD-80BB900687B1}"/>
              </a:ext>
            </a:extLst>
          </p:cNvPr>
          <p:cNvGrpSpPr/>
          <p:nvPr/>
        </p:nvGrpSpPr>
        <p:grpSpPr>
          <a:xfrm>
            <a:off x="133280" y="1170323"/>
            <a:ext cx="11735446" cy="2851071"/>
            <a:chOff x="165104" y="1062169"/>
            <a:chExt cx="11735446" cy="2851071"/>
          </a:xfrm>
        </p:grpSpPr>
        <p:pic>
          <p:nvPicPr>
            <p:cNvPr id="6" name="Picture 5">
              <a:extLst>
                <a:ext uri="{FF2B5EF4-FFF2-40B4-BE49-F238E27FC236}">
                  <a16:creationId xmlns:a16="http://schemas.microsoft.com/office/drawing/2014/main" id="{413A69A9-2698-D782-BB94-15B3D2FC36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104" y="1062169"/>
              <a:ext cx="7786210" cy="2821574"/>
            </a:xfrm>
            <a:prstGeom prst="rect">
              <a:avLst/>
            </a:prstGeom>
          </p:spPr>
        </p:pic>
        <p:pic>
          <p:nvPicPr>
            <p:cNvPr id="7" name="Picture 6">
              <a:extLst>
                <a:ext uri="{FF2B5EF4-FFF2-40B4-BE49-F238E27FC236}">
                  <a16:creationId xmlns:a16="http://schemas.microsoft.com/office/drawing/2014/main" id="{9634649E-F616-5F73-B012-CAAC30A07C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1817" y="1062170"/>
              <a:ext cx="3978733" cy="2851070"/>
            </a:xfrm>
            <a:prstGeom prst="rect">
              <a:avLst/>
            </a:prstGeom>
          </p:spPr>
        </p:pic>
      </p:grpSp>
      <p:sp>
        <p:nvSpPr>
          <p:cNvPr id="3" name="TextBox 2">
            <a:extLst>
              <a:ext uri="{FF2B5EF4-FFF2-40B4-BE49-F238E27FC236}">
                <a16:creationId xmlns:a16="http://schemas.microsoft.com/office/drawing/2014/main" id="{15C731BC-A7F3-2369-2A4C-03A3EFCF6FEF}"/>
              </a:ext>
            </a:extLst>
          </p:cNvPr>
          <p:cNvSpPr txBox="1"/>
          <p:nvPr/>
        </p:nvSpPr>
        <p:spPr>
          <a:xfrm>
            <a:off x="263831" y="6199178"/>
            <a:ext cx="7035709" cy="338554"/>
          </a:xfrm>
          <a:prstGeom prst="rect">
            <a:avLst/>
          </a:prstGeom>
          <a:noFill/>
        </p:spPr>
        <p:txBody>
          <a:bodyPr wrap="none" rtlCol="0">
            <a:spAutoFit/>
          </a:bodyPr>
          <a:lstStyle/>
          <a:p>
            <a:r>
              <a:rPr lang="en-US" sz="1600" b="1" i="1" dirty="0"/>
              <a:t>Note: heights and densities exclude State mandated density bonus law</a:t>
            </a:r>
          </a:p>
        </p:txBody>
      </p:sp>
    </p:spTree>
    <p:extLst>
      <p:ext uri="{BB962C8B-B14F-4D97-AF65-F5344CB8AC3E}">
        <p14:creationId xmlns:p14="http://schemas.microsoft.com/office/powerpoint/2010/main" val="145321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4977-D56A-230F-DDBF-40F97B55173D}"/>
              </a:ext>
            </a:extLst>
          </p:cNvPr>
          <p:cNvSpPr>
            <a:spLocks noGrp="1"/>
          </p:cNvSpPr>
          <p:nvPr>
            <p:ph type="title"/>
          </p:nvPr>
        </p:nvSpPr>
        <p:spPr/>
        <p:txBody>
          <a:bodyPr/>
          <a:lstStyle/>
          <a:p>
            <a:r>
              <a:rPr lang="en-US" dirty="0"/>
              <a:t>Mixed Use Designations</a:t>
            </a:r>
          </a:p>
        </p:txBody>
      </p:sp>
      <p:pic>
        <p:nvPicPr>
          <p:cNvPr id="5" name="Content Placeholder 4" descr="A screenshot of a cell phone&#10;&#10;Description automatically generated">
            <a:extLst>
              <a:ext uri="{FF2B5EF4-FFF2-40B4-BE49-F238E27FC236}">
                <a16:creationId xmlns:a16="http://schemas.microsoft.com/office/drawing/2014/main" id="{5BAFDD28-E1E4-B8F4-5252-74D68D9DAE4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9496" y="1280820"/>
            <a:ext cx="4100051" cy="3311020"/>
          </a:xfrm>
        </p:spPr>
      </p:pic>
      <p:pic>
        <p:nvPicPr>
          <p:cNvPr id="6" name="Content Placeholder 4" descr="A screenshot of a cell phone&#10;&#10;Description automatically generated">
            <a:extLst>
              <a:ext uri="{FF2B5EF4-FFF2-40B4-BE49-F238E27FC236}">
                <a16:creationId xmlns:a16="http://schemas.microsoft.com/office/drawing/2014/main" id="{358F1A43-0218-1523-7ACD-6B2B40513F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00103" y="1451280"/>
            <a:ext cx="3991897" cy="3118437"/>
          </a:xfrm>
          <a:prstGeom prst="rect">
            <a:avLst/>
          </a:prstGeom>
        </p:spPr>
      </p:pic>
      <p:pic>
        <p:nvPicPr>
          <p:cNvPr id="9" name="Content Placeholder 4" descr="A screenshot of a cell phone&#10;&#10;Description automatically generated">
            <a:extLst>
              <a:ext uri="{FF2B5EF4-FFF2-40B4-BE49-F238E27FC236}">
                <a16:creationId xmlns:a16="http://schemas.microsoft.com/office/drawing/2014/main" id="{A8E69203-2664-57A2-61E2-4ED0CC670F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9718" y="1258697"/>
            <a:ext cx="3991897" cy="3311020"/>
          </a:xfrm>
          <a:prstGeom prst="rect">
            <a:avLst/>
          </a:prstGeom>
        </p:spPr>
      </p:pic>
      <p:sp>
        <p:nvSpPr>
          <p:cNvPr id="3" name="TextBox 2">
            <a:extLst>
              <a:ext uri="{FF2B5EF4-FFF2-40B4-BE49-F238E27FC236}">
                <a16:creationId xmlns:a16="http://schemas.microsoft.com/office/drawing/2014/main" id="{B351888B-974E-8982-EF7E-688E733E06D8}"/>
              </a:ext>
            </a:extLst>
          </p:cNvPr>
          <p:cNvSpPr txBox="1"/>
          <p:nvPr/>
        </p:nvSpPr>
        <p:spPr>
          <a:xfrm>
            <a:off x="263831" y="6199178"/>
            <a:ext cx="7035709" cy="338554"/>
          </a:xfrm>
          <a:prstGeom prst="rect">
            <a:avLst/>
          </a:prstGeom>
          <a:noFill/>
        </p:spPr>
        <p:txBody>
          <a:bodyPr wrap="none" rtlCol="0">
            <a:spAutoFit/>
          </a:bodyPr>
          <a:lstStyle/>
          <a:p>
            <a:r>
              <a:rPr lang="en-US" sz="1600" b="1" i="1" dirty="0"/>
              <a:t>Note: heights and densities exclude State mandated density bonus law</a:t>
            </a:r>
          </a:p>
        </p:txBody>
      </p:sp>
    </p:spTree>
    <p:extLst>
      <p:ext uri="{BB962C8B-B14F-4D97-AF65-F5344CB8AC3E}">
        <p14:creationId xmlns:p14="http://schemas.microsoft.com/office/powerpoint/2010/main" val="1243663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0EBB-697F-0219-D1F9-F6B611237BA1}"/>
              </a:ext>
            </a:extLst>
          </p:cNvPr>
          <p:cNvSpPr>
            <a:spLocks noGrp="1"/>
          </p:cNvSpPr>
          <p:nvPr>
            <p:ph type="title"/>
          </p:nvPr>
        </p:nvSpPr>
        <p:spPr/>
        <p:txBody>
          <a:bodyPr/>
          <a:lstStyle/>
          <a:p>
            <a:r>
              <a:rPr lang="en-US" dirty="0"/>
              <a:t>Mixed Use Designations</a:t>
            </a:r>
          </a:p>
        </p:txBody>
      </p:sp>
      <p:grpSp>
        <p:nvGrpSpPr>
          <p:cNvPr id="7" name="Group 6">
            <a:extLst>
              <a:ext uri="{FF2B5EF4-FFF2-40B4-BE49-F238E27FC236}">
                <a16:creationId xmlns:a16="http://schemas.microsoft.com/office/drawing/2014/main" id="{3048CF37-3EE3-D168-8CF6-B4D67BF5FD2E}"/>
              </a:ext>
            </a:extLst>
          </p:cNvPr>
          <p:cNvGrpSpPr/>
          <p:nvPr/>
        </p:nvGrpSpPr>
        <p:grpSpPr>
          <a:xfrm>
            <a:off x="165105" y="1347021"/>
            <a:ext cx="11703621" cy="3215147"/>
            <a:chOff x="165105" y="1199537"/>
            <a:chExt cx="11703621" cy="3215147"/>
          </a:xfrm>
        </p:grpSpPr>
        <p:pic>
          <p:nvPicPr>
            <p:cNvPr id="4" name="Content Placeholder 4" descr="A screenshot of a cell phone&#10;&#10;Description automatically generated">
              <a:extLst>
                <a:ext uri="{FF2B5EF4-FFF2-40B4-BE49-F238E27FC236}">
                  <a16:creationId xmlns:a16="http://schemas.microsoft.com/office/drawing/2014/main" id="{3300A82F-8210-97A9-854C-5ABE046208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57885" y="1199537"/>
              <a:ext cx="7510841" cy="3126657"/>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54E52BDE-F6DF-63ED-5194-00F4D6BBCB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5105" y="1199537"/>
              <a:ext cx="4192780" cy="3215147"/>
            </a:xfrm>
            <a:prstGeom prst="rect">
              <a:avLst/>
            </a:prstGeom>
          </p:spPr>
        </p:pic>
      </p:grpSp>
      <p:sp>
        <p:nvSpPr>
          <p:cNvPr id="6" name="TextBox 5">
            <a:extLst>
              <a:ext uri="{FF2B5EF4-FFF2-40B4-BE49-F238E27FC236}">
                <a16:creationId xmlns:a16="http://schemas.microsoft.com/office/drawing/2014/main" id="{E1D12E30-FA9D-F520-A04C-D3FBD980C8DA}"/>
              </a:ext>
            </a:extLst>
          </p:cNvPr>
          <p:cNvSpPr txBox="1"/>
          <p:nvPr/>
        </p:nvSpPr>
        <p:spPr>
          <a:xfrm>
            <a:off x="309039" y="5565058"/>
            <a:ext cx="11189109" cy="430887"/>
          </a:xfrm>
          <a:prstGeom prst="rect">
            <a:avLst/>
          </a:prstGeom>
          <a:noFill/>
        </p:spPr>
        <p:txBody>
          <a:bodyPr wrap="square" rtlCol="0">
            <a:spAutoFit/>
          </a:bodyPr>
          <a:lstStyle/>
          <a:p>
            <a:r>
              <a:rPr lang="en-US" sz="1100" i="1" dirty="0"/>
              <a:t>*Note that the Coastal Mixed Use 1, Coastal Mixed Use 2, Coastal Mixed Use 3, and Coastal Mixed Use 4 designations are for parcels in the coastal zone. The standards for the designations are identical to the Mixed Use 1, Mixed Use 2, Mixed Use 3, and Mixed Use 4 designations, respectively, unless otherwise noted.</a:t>
            </a:r>
          </a:p>
        </p:txBody>
      </p:sp>
      <p:sp>
        <p:nvSpPr>
          <p:cNvPr id="3" name="TextBox 2">
            <a:extLst>
              <a:ext uri="{FF2B5EF4-FFF2-40B4-BE49-F238E27FC236}">
                <a16:creationId xmlns:a16="http://schemas.microsoft.com/office/drawing/2014/main" id="{425E1963-73AC-22C0-F35E-098D669E8CCC}"/>
              </a:ext>
            </a:extLst>
          </p:cNvPr>
          <p:cNvSpPr txBox="1"/>
          <p:nvPr/>
        </p:nvSpPr>
        <p:spPr>
          <a:xfrm>
            <a:off x="263831" y="6199178"/>
            <a:ext cx="7016473" cy="338554"/>
          </a:xfrm>
          <a:prstGeom prst="rect">
            <a:avLst/>
          </a:prstGeom>
          <a:noFill/>
        </p:spPr>
        <p:txBody>
          <a:bodyPr wrap="none" rtlCol="0">
            <a:spAutoFit/>
          </a:bodyPr>
          <a:lstStyle/>
          <a:p>
            <a:r>
              <a:rPr lang="en-US" sz="1600" b="1" i="1" dirty="0"/>
              <a:t>Note: heights and densities exclude State mandated density bonus</a:t>
            </a:r>
          </a:p>
        </p:txBody>
      </p:sp>
    </p:spTree>
    <p:extLst>
      <p:ext uri="{BB962C8B-B14F-4D97-AF65-F5344CB8AC3E}">
        <p14:creationId xmlns:p14="http://schemas.microsoft.com/office/powerpoint/2010/main" val="371661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8FC4-C933-36A3-9023-DCE3A6373BD8}"/>
              </a:ext>
            </a:extLst>
          </p:cNvPr>
          <p:cNvSpPr>
            <a:spLocks noGrp="1"/>
          </p:cNvSpPr>
          <p:nvPr>
            <p:ph type="title"/>
          </p:nvPr>
        </p:nvSpPr>
        <p:spPr/>
        <p:txBody>
          <a:bodyPr/>
          <a:lstStyle/>
          <a:p>
            <a:r>
              <a:rPr lang="en-US" dirty="0"/>
              <a:t>Non-Residential Designations</a:t>
            </a:r>
          </a:p>
        </p:txBody>
      </p:sp>
      <p:pic>
        <p:nvPicPr>
          <p:cNvPr id="9" name="Content Placeholder 4" descr="A close-up of a newspaper&#10;&#10;Description automatically generated">
            <a:extLst>
              <a:ext uri="{FF2B5EF4-FFF2-40B4-BE49-F238E27FC236}">
                <a16:creationId xmlns:a16="http://schemas.microsoft.com/office/drawing/2014/main" id="{0623C307-95A4-47E6-B2BF-87BD7E7DAD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265" y="3916358"/>
            <a:ext cx="8709562" cy="2167919"/>
          </a:xfrm>
          <a:prstGeom prst="rect">
            <a:avLst/>
          </a:prstGeom>
        </p:spPr>
      </p:pic>
      <p:pic>
        <p:nvPicPr>
          <p:cNvPr id="7" name="Picture 6">
            <a:extLst>
              <a:ext uri="{FF2B5EF4-FFF2-40B4-BE49-F238E27FC236}">
                <a16:creationId xmlns:a16="http://schemas.microsoft.com/office/drawing/2014/main" id="{04906E78-07A4-1819-6C7D-7ECBE299F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03" y="924894"/>
            <a:ext cx="8758724" cy="2991463"/>
          </a:xfrm>
          <a:prstGeom prst="rect">
            <a:avLst/>
          </a:prstGeom>
        </p:spPr>
      </p:pic>
    </p:spTree>
    <p:extLst>
      <p:ext uri="{BB962C8B-B14F-4D97-AF65-F5344CB8AC3E}">
        <p14:creationId xmlns:p14="http://schemas.microsoft.com/office/powerpoint/2010/main" val="346743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9C2C-ACB8-3478-2621-47756C8BADDC}"/>
              </a:ext>
            </a:extLst>
          </p:cNvPr>
          <p:cNvSpPr>
            <a:spLocks noGrp="1"/>
          </p:cNvSpPr>
          <p:nvPr>
            <p:ph type="title"/>
          </p:nvPr>
        </p:nvSpPr>
        <p:spPr/>
        <p:txBody>
          <a:bodyPr/>
          <a:lstStyle/>
          <a:p>
            <a:r>
              <a:rPr lang="en-US" dirty="0"/>
              <a:t>Non-Residential Designations</a:t>
            </a:r>
          </a:p>
        </p:txBody>
      </p:sp>
      <p:pic>
        <p:nvPicPr>
          <p:cNvPr id="4" name="Content Placeholder 4" descr="A close-up of a newspaper&#10;&#10;Description automatically generated">
            <a:extLst>
              <a:ext uri="{FF2B5EF4-FFF2-40B4-BE49-F238E27FC236}">
                <a16:creationId xmlns:a16="http://schemas.microsoft.com/office/drawing/2014/main" id="{8FD14C00-A15C-0751-067B-2B35D430E7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4615" y="1179871"/>
            <a:ext cx="10425681" cy="3048000"/>
          </a:xfrm>
          <a:prstGeom prst="rect">
            <a:avLst/>
          </a:prstGeom>
        </p:spPr>
      </p:pic>
    </p:spTree>
    <p:extLst>
      <p:ext uri="{BB962C8B-B14F-4D97-AF65-F5344CB8AC3E}">
        <p14:creationId xmlns:p14="http://schemas.microsoft.com/office/powerpoint/2010/main" val="424084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A663-7DA2-7BC6-E9F0-700E0A6C6C4D}"/>
              </a:ext>
            </a:extLst>
          </p:cNvPr>
          <p:cNvSpPr>
            <a:spLocks noGrp="1"/>
          </p:cNvSpPr>
          <p:nvPr>
            <p:ph type="title"/>
          </p:nvPr>
        </p:nvSpPr>
        <p:spPr/>
        <p:txBody>
          <a:bodyPr/>
          <a:lstStyle/>
          <a:p>
            <a:r>
              <a:rPr lang="en-US" dirty="0"/>
              <a:t>Industrial Designations</a:t>
            </a:r>
          </a:p>
        </p:txBody>
      </p:sp>
      <p:pic>
        <p:nvPicPr>
          <p:cNvPr id="4" name="Picture 3">
            <a:extLst>
              <a:ext uri="{FF2B5EF4-FFF2-40B4-BE49-F238E27FC236}">
                <a16:creationId xmlns:a16="http://schemas.microsoft.com/office/drawing/2014/main" id="{8A53E401-9DE3-4607-B497-122089BEF1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63"/>
          <a:stretch/>
        </p:blipFill>
        <p:spPr>
          <a:xfrm>
            <a:off x="209494" y="954014"/>
            <a:ext cx="10177381" cy="5100557"/>
          </a:xfrm>
          <a:prstGeom prst="rect">
            <a:avLst/>
          </a:prstGeom>
        </p:spPr>
      </p:pic>
    </p:spTree>
    <p:extLst>
      <p:ext uri="{BB962C8B-B14F-4D97-AF65-F5344CB8AC3E}">
        <p14:creationId xmlns:p14="http://schemas.microsoft.com/office/powerpoint/2010/main" val="133937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B525-5D56-C113-14E7-FB44DD5247FF}"/>
              </a:ext>
            </a:extLst>
          </p:cNvPr>
          <p:cNvSpPr>
            <a:spLocks noGrp="1"/>
          </p:cNvSpPr>
          <p:nvPr>
            <p:ph type="title"/>
          </p:nvPr>
        </p:nvSpPr>
        <p:spPr/>
        <p:txBody>
          <a:bodyPr/>
          <a:lstStyle/>
          <a:p>
            <a:r>
              <a:rPr lang="en-US" dirty="0"/>
              <a:t>Public and Institutional</a:t>
            </a:r>
          </a:p>
        </p:txBody>
      </p:sp>
      <p:pic>
        <p:nvPicPr>
          <p:cNvPr id="9" name="Picture 8">
            <a:extLst>
              <a:ext uri="{FF2B5EF4-FFF2-40B4-BE49-F238E27FC236}">
                <a16:creationId xmlns:a16="http://schemas.microsoft.com/office/drawing/2014/main" id="{21A973E8-9939-8C44-8426-DB3C72F4F3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273" y="983512"/>
            <a:ext cx="7060753" cy="2225382"/>
          </a:xfrm>
          <a:prstGeom prst="rect">
            <a:avLst/>
          </a:prstGeom>
        </p:spPr>
      </p:pic>
      <p:pic>
        <p:nvPicPr>
          <p:cNvPr id="11" name="Picture 10">
            <a:extLst>
              <a:ext uri="{FF2B5EF4-FFF2-40B4-BE49-F238E27FC236}">
                <a16:creationId xmlns:a16="http://schemas.microsoft.com/office/drawing/2014/main" id="{D4902BB4-E4C1-4B5B-8EB6-916B7F675F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273" y="3649107"/>
            <a:ext cx="3452314" cy="2395497"/>
          </a:xfrm>
          <a:prstGeom prst="rect">
            <a:avLst/>
          </a:prstGeom>
        </p:spPr>
      </p:pic>
      <p:pic>
        <p:nvPicPr>
          <p:cNvPr id="14" name="Picture 13">
            <a:extLst>
              <a:ext uri="{FF2B5EF4-FFF2-40B4-BE49-F238E27FC236}">
                <a16:creationId xmlns:a16="http://schemas.microsoft.com/office/drawing/2014/main" id="{67DC23B4-5549-23A6-D473-9A52549112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84026" y="954015"/>
            <a:ext cx="3697958" cy="2254879"/>
          </a:xfrm>
          <a:prstGeom prst="rect">
            <a:avLst/>
          </a:prstGeom>
        </p:spPr>
      </p:pic>
      <p:pic>
        <p:nvPicPr>
          <p:cNvPr id="18" name="Picture 17">
            <a:extLst>
              <a:ext uri="{FF2B5EF4-FFF2-40B4-BE49-F238E27FC236}">
                <a16:creationId xmlns:a16="http://schemas.microsoft.com/office/drawing/2014/main" id="{82265A25-C541-C21B-1A26-EE2735742C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3649" y="3363972"/>
            <a:ext cx="6942492" cy="2680632"/>
          </a:xfrm>
          <a:prstGeom prst="rect">
            <a:avLst/>
          </a:prstGeom>
        </p:spPr>
      </p:pic>
    </p:spTree>
    <p:extLst>
      <p:ext uri="{BB962C8B-B14F-4D97-AF65-F5344CB8AC3E}">
        <p14:creationId xmlns:p14="http://schemas.microsoft.com/office/powerpoint/2010/main" val="213579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8A0896A1-9B20-2882-C7E1-B6C67ECAEB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3432" y="184666"/>
            <a:ext cx="10287000" cy="6655592"/>
          </a:xfrm>
          <a:prstGeom prst="rect">
            <a:avLst/>
          </a:prstGeom>
        </p:spPr>
      </p:pic>
      <p:pic>
        <p:nvPicPr>
          <p:cNvPr id="7" name="Picture 6" descr="A map of a city&#10;&#10;Description automatically generated">
            <a:extLst>
              <a:ext uri="{FF2B5EF4-FFF2-40B4-BE49-F238E27FC236}">
                <a16:creationId xmlns:a16="http://schemas.microsoft.com/office/drawing/2014/main" id="{9BE2E6B4-76EA-5585-EDED-399DC0AFA2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01287" y="5869720"/>
            <a:ext cx="9589145" cy="984885"/>
          </a:xfrm>
          <a:prstGeom prst="rect">
            <a:avLst/>
          </a:prstGeom>
        </p:spPr>
      </p:pic>
      <p:sp>
        <p:nvSpPr>
          <p:cNvPr id="2" name="Title 1">
            <a:extLst>
              <a:ext uri="{FF2B5EF4-FFF2-40B4-BE49-F238E27FC236}">
                <a16:creationId xmlns:a16="http://schemas.microsoft.com/office/drawing/2014/main" id="{C230D724-444B-C18C-5554-13E9A43FE5C1}"/>
              </a:ext>
            </a:extLst>
          </p:cNvPr>
          <p:cNvSpPr>
            <a:spLocks noGrp="1"/>
          </p:cNvSpPr>
          <p:nvPr>
            <p:ph type="title"/>
          </p:nvPr>
        </p:nvSpPr>
        <p:spPr>
          <a:xfrm>
            <a:off x="-710385" y="0"/>
            <a:ext cx="4507679" cy="369332"/>
          </a:xfrm>
        </p:spPr>
        <p:txBody>
          <a:bodyPr/>
          <a:lstStyle/>
          <a:p>
            <a:r>
              <a:rPr lang="en-US"/>
              <a:t>d</a:t>
            </a:r>
          </a:p>
        </p:txBody>
      </p:sp>
      <p:sp>
        <p:nvSpPr>
          <p:cNvPr id="4" name="Title 1">
            <a:extLst>
              <a:ext uri="{FF2B5EF4-FFF2-40B4-BE49-F238E27FC236}">
                <a16:creationId xmlns:a16="http://schemas.microsoft.com/office/drawing/2014/main" id="{8051C913-D58A-D89A-076B-B8D03B7E88AF}"/>
              </a:ext>
            </a:extLst>
          </p:cNvPr>
          <p:cNvSpPr txBox="1">
            <a:spLocks/>
          </p:cNvSpPr>
          <p:nvPr/>
        </p:nvSpPr>
        <p:spPr>
          <a:xfrm>
            <a:off x="244189" y="100027"/>
            <a:ext cx="11703622" cy="984885"/>
          </a:xfrm>
          <a:prstGeom prst="rect">
            <a:avLst/>
          </a:prstGeom>
        </p:spPr>
        <p:txBody>
          <a:bodyPr wrap="square" lIns="0" tIns="0" rIns="0" bIns="0" anchor="t">
            <a:spAutoFit/>
          </a:bodyPr>
          <a:lstStyle>
            <a:lvl1pPr>
              <a:defRPr sz="2400" b="1" i="0">
                <a:solidFill>
                  <a:srgbClr val="181818"/>
                </a:solidFill>
                <a:latin typeface="Arial"/>
                <a:ea typeface="+mj-ea"/>
                <a:cs typeface="Arial"/>
              </a:defRPr>
            </a:lvl1pPr>
          </a:lstStyle>
          <a:p>
            <a:pPr defTabSz="914400"/>
            <a:r>
              <a:rPr lang="en-US" sz="3200" kern="0" dirty="0">
                <a:solidFill>
                  <a:srgbClr val="00619E"/>
                </a:solidFill>
              </a:rPr>
              <a:t>Draft “Base” Land Use Designation Map – Outside Areas of Discussion</a:t>
            </a:r>
          </a:p>
        </p:txBody>
      </p:sp>
    </p:spTree>
    <p:extLst>
      <p:ext uri="{BB962C8B-B14F-4D97-AF65-F5344CB8AC3E}">
        <p14:creationId xmlns:p14="http://schemas.microsoft.com/office/powerpoint/2010/main" val="125777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F5C8-771A-4541-A8CD-51EECAF98174}"/>
              </a:ext>
            </a:extLst>
          </p:cNvPr>
          <p:cNvSpPr>
            <a:spLocks noGrp="1"/>
          </p:cNvSpPr>
          <p:nvPr>
            <p:ph type="ctrTitle"/>
          </p:nvPr>
        </p:nvSpPr>
        <p:spPr>
          <a:xfrm>
            <a:off x="2539626" y="3115154"/>
            <a:ext cx="6639890" cy="627692"/>
          </a:xfrm>
        </p:spPr>
        <p:txBody>
          <a:bodyPr/>
          <a:lstStyle/>
          <a:p>
            <a:r>
              <a:rPr lang="en-US" sz="4000" dirty="0">
                <a:solidFill>
                  <a:schemeClr val="accent4"/>
                </a:solidFill>
              </a:rPr>
              <a:t>Land Use Alternatives</a:t>
            </a:r>
          </a:p>
        </p:txBody>
      </p:sp>
    </p:spTree>
    <p:extLst>
      <p:ext uri="{BB962C8B-B14F-4D97-AF65-F5344CB8AC3E}">
        <p14:creationId xmlns:p14="http://schemas.microsoft.com/office/powerpoint/2010/main" val="36423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87EB-F304-7173-16EB-4C50971CE25C}"/>
              </a:ext>
            </a:extLst>
          </p:cNvPr>
          <p:cNvSpPr>
            <a:spLocks noGrp="1"/>
          </p:cNvSpPr>
          <p:nvPr>
            <p:ph type="ctrTitle"/>
          </p:nvPr>
        </p:nvSpPr>
        <p:spPr/>
        <p:txBody>
          <a:bodyPr/>
          <a:lstStyle/>
          <a:p>
            <a:r>
              <a:rPr lang="en-US" dirty="0"/>
              <a:t>Background and Process</a:t>
            </a:r>
          </a:p>
        </p:txBody>
      </p:sp>
      <p:sp>
        <p:nvSpPr>
          <p:cNvPr id="3" name="Subtitle 2">
            <a:extLst>
              <a:ext uri="{FF2B5EF4-FFF2-40B4-BE49-F238E27FC236}">
                <a16:creationId xmlns:a16="http://schemas.microsoft.com/office/drawing/2014/main" id="{4382741B-AAD5-FE72-3EB2-304AAE8FF5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92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Diagram 41">
            <a:extLst>
              <a:ext uri="{FF2B5EF4-FFF2-40B4-BE49-F238E27FC236}">
                <a16:creationId xmlns:a16="http://schemas.microsoft.com/office/drawing/2014/main" id="{1EB86DCB-813A-46E6-9915-BE829B6EC1F2}"/>
              </a:ext>
            </a:extLst>
          </p:cNvPr>
          <p:cNvGraphicFramePr/>
          <p:nvPr>
            <p:extLst>
              <p:ext uri="{D42A27DB-BD31-4B8C-83A1-F6EECF244321}">
                <p14:modId xmlns:p14="http://schemas.microsoft.com/office/powerpoint/2010/main" val="896017567"/>
              </p:ext>
            </p:extLst>
          </p:nvPr>
        </p:nvGraphicFramePr>
        <p:xfrm>
          <a:off x="253214" y="1109683"/>
          <a:ext cx="11736424" cy="4860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7E7997F-0DF6-4E49-889D-A248F2663420}"/>
              </a:ext>
            </a:extLst>
          </p:cNvPr>
          <p:cNvSpPr>
            <a:spLocks noGrp="1"/>
          </p:cNvSpPr>
          <p:nvPr>
            <p:ph type="title"/>
          </p:nvPr>
        </p:nvSpPr>
        <p:spPr/>
        <p:txBody>
          <a:bodyPr/>
          <a:lstStyle/>
          <a:p>
            <a:r>
              <a:rPr lang="en-US" dirty="0"/>
              <a:t>Path to a Preferred Land Use Map</a:t>
            </a:r>
          </a:p>
        </p:txBody>
      </p:sp>
      <p:grpSp>
        <p:nvGrpSpPr>
          <p:cNvPr id="8" name="Group 7">
            <a:extLst>
              <a:ext uri="{FF2B5EF4-FFF2-40B4-BE49-F238E27FC236}">
                <a16:creationId xmlns:a16="http://schemas.microsoft.com/office/drawing/2014/main" id="{AF752C83-86A8-495E-8D38-D8A3EF34E4C1}"/>
              </a:ext>
            </a:extLst>
          </p:cNvPr>
          <p:cNvGrpSpPr/>
          <p:nvPr/>
        </p:nvGrpSpPr>
        <p:grpSpPr>
          <a:xfrm>
            <a:off x="9058413" y="4516746"/>
            <a:ext cx="2880373" cy="1453749"/>
            <a:chOff x="9311627" y="193272"/>
            <a:chExt cx="2880373" cy="1453749"/>
          </a:xfrm>
        </p:grpSpPr>
        <p:sp>
          <p:nvSpPr>
            <p:cNvPr id="7" name="Rectangle: Rounded Corners 6">
              <a:extLst>
                <a:ext uri="{FF2B5EF4-FFF2-40B4-BE49-F238E27FC236}">
                  <a16:creationId xmlns:a16="http://schemas.microsoft.com/office/drawing/2014/main" id="{3CB33C91-5790-4A3C-9331-E4DD9E1EAC24}"/>
                </a:ext>
              </a:extLst>
            </p:cNvPr>
            <p:cNvSpPr/>
            <p:nvPr/>
          </p:nvSpPr>
          <p:spPr>
            <a:xfrm>
              <a:off x="9311627" y="271893"/>
              <a:ext cx="427592" cy="1788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4E181D5-FF10-4532-A202-B35E535B4C2F}"/>
                </a:ext>
              </a:extLst>
            </p:cNvPr>
            <p:cNvSpPr txBox="1"/>
            <p:nvPr/>
          </p:nvSpPr>
          <p:spPr>
            <a:xfrm>
              <a:off x="9619520" y="193272"/>
              <a:ext cx="2261862" cy="338554"/>
            </a:xfrm>
            <a:prstGeom prst="rect">
              <a:avLst/>
            </a:prstGeom>
            <a:noFill/>
          </p:spPr>
          <p:txBody>
            <a:bodyPr wrap="square" rtlCol="0">
              <a:spAutoFit/>
            </a:bodyPr>
            <a:lstStyle/>
            <a:p>
              <a:pPr algn="ctr"/>
              <a:r>
                <a:rPr lang="en-US" sz="1600" dirty="0"/>
                <a:t>GPAC Meetings</a:t>
              </a:r>
            </a:p>
          </p:txBody>
        </p:sp>
        <p:sp>
          <p:nvSpPr>
            <p:cNvPr id="49" name="TextBox 48">
              <a:extLst>
                <a:ext uri="{FF2B5EF4-FFF2-40B4-BE49-F238E27FC236}">
                  <a16:creationId xmlns:a16="http://schemas.microsoft.com/office/drawing/2014/main" id="{BEF4218E-EC91-4A5A-AE52-E798D760C64B}"/>
                </a:ext>
              </a:extLst>
            </p:cNvPr>
            <p:cNvSpPr txBox="1"/>
            <p:nvPr/>
          </p:nvSpPr>
          <p:spPr>
            <a:xfrm>
              <a:off x="9930138" y="545965"/>
              <a:ext cx="2261862" cy="338554"/>
            </a:xfrm>
            <a:prstGeom prst="rect">
              <a:avLst/>
            </a:prstGeom>
            <a:noFill/>
          </p:spPr>
          <p:txBody>
            <a:bodyPr wrap="square" rtlCol="0">
              <a:spAutoFit/>
            </a:bodyPr>
            <a:lstStyle/>
            <a:p>
              <a:r>
                <a:rPr lang="en-US" sz="1600" dirty="0"/>
                <a:t>Public Engagement</a:t>
              </a:r>
            </a:p>
          </p:txBody>
        </p:sp>
        <p:sp>
          <p:nvSpPr>
            <p:cNvPr id="50" name="TextBox 49">
              <a:extLst>
                <a:ext uri="{FF2B5EF4-FFF2-40B4-BE49-F238E27FC236}">
                  <a16:creationId xmlns:a16="http://schemas.microsoft.com/office/drawing/2014/main" id="{9ACC4C34-9A51-4D6C-BA16-BD21F9AEB05B}"/>
                </a:ext>
              </a:extLst>
            </p:cNvPr>
            <p:cNvSpPr txBox="1"/>
            <p:nvPr/>
          </p:nvSpPr>
          <p:spPr>
            <a:xfrm>
              <a:off x="9688020" y="934411"/>
              <a:ext cx="2261862" cy="338554"/>
            </a:xfrm>
            <a:prstGeom prst="rect">
              <a:avLst/>
            </a:prstGeom>
            <a:noFill/>
          </p:spPr>
          <p:txBody>
            <a:bodyPr wrap="square" rtlCol="0">
              <a:spAutoFit/>
            </a:bodyPr>
            <a:lstStyle/>
            <a:p>
              <a:pPr algn="ctr"/>
              <a:r>
                <a:rPr lang="en-US" sz="1600" dirty="0"/>
                <a:t>Consultant Work</a:t>
              </a:r>
            </a:p>
          </p:txBody>
        </p:sp>
        <p:sp>
          <p:nvSpPr>
            <p:cNvPr id="51" name="TextBox 50">
              <a:extLst>
                <a:ext uri="{FF2B5EF4-FFF2-40B4-BE49-F238E27FC236}">
                  <a16:creationId xmlns:a16="http://schemas.microsoft.com/office/drawing/2014/main" id="{9E28BB40-3F58-43CB-9D29-E8AC5BA648F0}"/>
                </a:ext>
              </a:extLst>
            </p:cNvPr>
            <p:cNvSpPr txBox="1"/>
            <p:nvPr/>
          </p:nvSpPr>
          <p:spPr>
            <a:xfrm>
              <a:off x="9511263" y="1308467"/>
              <a:ext cx="2261862" cy="338554"/>
            </a:xfrm>
            <a:prstGeom prst="rect">
              <a:avLst/>
            </a:prstGeom>
            <a:noFill/>
          </p:spPr>
          <p:txBody>
            <a:bodyPr wrap="square" rtlCol="0">
              <a:spAutoFit/>
            </a:bodyPr>
            <a:lstStyle/>
            <a:p>
              <a:pPr algn="ctr"/>
              <a:r>
                <a:rPr lang="en-US" sz="1600" dirty="0"/>
                <a:t>CC/PC Action</a:t>
              </a:r>
            </a:p>
          </p:txBody>
        </p:sp>
        <p:sp>
          <p:nvSpPr>
            <p:cNvPr id="52" name="Rectangle: Rounded Corners 51">
              <a:extLst>
                <a:ext uri="{FF2B5EF4-FFF2-40B4-BE49-F238E27FC236}">
                  <a16:creationId xmlns:a16="http://schemas.microsoft.com/office/drawing/2014/main" id="{114AA9B9-D064-435C-AB5F-C9C7C282DFDB}"/>
                </a:ext>
              </a:extLst>
            </p:cNvPr>
            <p:cNvSpPr/>
            <p:nvPr/>
          </p:nvSpPr>
          <p:spPr>
            <a:xfrm>
              <a:off x="9311627" y="629824"/>
              <a:ext cx="427592" cy="1788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273A7DA-9F0C-4878-A118-A0A1825CC86C}"/>
                </a:ext>
              </a:extLst>
            </p:cNvPr>
            <p:cNvSpPr/>
            <p:nvPr/>
          </p:nvSpPr>
          <p:spPr>
            <a:xfrm>
              <a:off x="9312143" y="1003906"/>
              <a:ext cx="427592" cy="178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4" name="Rectangle: Rounded Corners 53">
              <a:extLst>
                <a:ext uri="{FF2B5EF4-FFF2-40B4-BE49-F238E27FC236}">
                  <a16:creationId xmlns:a16="http://schemas.microsoft.com/office/drawing/2014/main" id="{4B8B7D68-5CD5-4147-B336-DA64C0BDFE23}"/>
                </a:ext>
              </a:extLst>
            </p:cNvPr>
            <p:cNvSpPr/>
            <p:nvPr/>
          </p:nvSpPr>
          <p:spPr>
            <a:xfrm>
              <a:off x="9311627" y="1365396"/>
              <a:ext cx="427592" cy="1788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0E3FC564-C350-C970-CF00-CEE523BA3FFA}"/>
              </a:ext>
            </a:extLst>
          </p:cNvPr>
          <p:cNvSpPr txBox="1"/>
          <p:nvPr/>
        </p:nvSpPr>
        <p:spPr>
          <a:xfrm>
            <a:off x="318304" y="6273478"/>
            <a:ext cx="418704" cy="338554"/>
          </a:xfrm>
          <a:prstGeom prst="rect">
            <a:avLst/>
          </a:prstGeom>
          <a:noFill/>
        </p:spPr>
        <p:txBody>
          <a:bodyPr wrap="none" rtlCol="0">
            <a:spAutoFit/>
          </a:bodyPr>
          <a:lstStyle/>
          <a:p>
            <a:r>
              <a:rPr lang="en-US" sz="1600" b="1" dirty="0"/>
              <a:t>10</a:t>
            </a:r>
          </a:p>
        </p:txBody>
      </p:sp>
    </p:spTree>
    <p:extLst>
      <p:ext uri="{BB962C8B-B14F-4D97-AF65-F5344CB8AC3E}">
        <p14:creationId xmlns:p14="http://schemas.microsoft.com/office/powerpoint/2010/main" val="238918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CDAF-2A3A-0753-23AD-274801DBD14A}"/>
              </a:ext>
            </a:extLst>
          </p:cNvPr>
          <p:cNvSpPr>
            <a:spLocks noGrp="1"/>
          </p:cNvSpPr>
          <p:nvPr>
            <p:ph type="title"/>
          </p:nvPr>
        </p:nvSpPr>
        <p:spPr>
          <a:xfrm>
            <a:off x="165104" y="474156"/>
            <a:ext cx="3917311" cy="479858"/>
          </a:xfrm>
        </p:spPr>
        <p:txBody>
          <a:bodyPr/>
          <a:lstStyle/>
          <a:p>
            <a:r>
              <a:rPr lang="en-US"/>
              <a:t>Areas of Discussion</a:t>
            </a:r>
          </a:p>
        </p:txBody>
      </p:sp>
      <p:pic>
        <p:nvPicPr>
          <p:cNvPr id="5" name="Picture 4" descr="Map&#10;&#10;Description automatically generated">
            <a:extLst>
              <a:ext uri="{FF2B5EF4-FFF2-40B4-BE49-F238E27FC236}">
                <a16:creationId xmlns:a16="http://schemas.microsoft.com/office/drawing/2014/main" id="{30967157-4BB9-78E9-D71F-9DFD4536D1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6585" y="14414"/>
            <a:ext cx="9125415" cy="6843586"/>
          </a:xfrm>
          <a:prstGeom prst="rect">
            <a:avLst/>
          </a:prstGeom>
        </p:spPr>
      </p:pic>
      <p:sp>
        <p:nvSpPr>
          <p:cNvPr id="3" name="TextBox 2">
            <a:extLst>
              <a:ext uri="{FF2B5EF4-FFF2-40B4-BE49-F238E27FC236}">
                <a16:creationId xmlns:a16="http://schemas.microsoft.com/office/drawing/2014/main" id="{8C61DCF1-1675-39BF-A676-4074CD3664A8}"/>
              </a:ext>
            </a:extLst>
          </p:cNvPr>
          <p:cNvSpPr txBox="1"/>
          <p:nvPr/>
        </p:nvSpPr>
        <p:spPr>
          <a:xfrm>
            <a:off x="578465" y="21762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B23EB4F-29C5-E219-5161-B60FE405C2F2}"/>
              </a:ext>
            </a:extLst>
          </p:cNvPr>
          <p:cNvSpPr txBox="1"/>
          <p:nvPr/>
        </p:nvSpPr>
        <p:spPr>
          <a:xfrm>
            <a:off x="243757" y="1548580"/>
            <a:ext cx="274319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rgbClr val="FF0000"/>
                </a:solidFill>
                <a:ea typeface="Open Sans"/>
                <a:cs typeface="Open Sans"/>
              </a:rPr>
              <a:t>NOTE: This map was used during the process of developing the land use alternatives to identify specific geographic areas for discussion. It contains some factual inaccuracies regarding properties that are subject to the SOAR Ordinance. These inaccuracies have since been corrected in subsequent materials.</a:t>
            </a:r>
          </a:p>
        </p:txBody>
      </p:sp>
      <p:sp>
        <p:nvSpPr>
          <p:cNvPr id="6" name="TextBox 5">
            <a:extLst>
              <a:ext uri="{FF2B5EF4-FFF2-40B4-BE49-F238E27FC236}">
                <a16:creationId xmlns:a16="http://schemas.microsoft.com/office/drawing/2014/main" id="{3ED50E8A-8AEA-F54C-87F5-491FEB90C18E}"/>
              </a:ext>
            </a:extLst>
          </p:cNvPr>
          <p:cNvSpPr txBox="1"/>
          <p:nvPr/>
        </p:nvSpPr>
        <p:spPr>
          <a:xfrm>
            <a:off x="8955548" y="1280241"/>
            <a:ext cx="2743199" cy="1077218"/>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FF0000"/>
                </a:solidFill>
                <a:ea typeface="Open Sans"/>
                <a:cs typeface="Open Sans"/>
              </a:rPr>
              <a:t>Note: These areas were renumbered but the geographic areas remain the same</a:t>
            </a:r>
          </a:p>
        </p:txBody>
      </p:sp>
    </p:spTree>
    <p:extLst>
      <p:ext uri="{BB962C8B-B14F-4D97-AF65-F5344CB8AC3E}">
        <p14:creationId xmlns:p14="http://schemas.microsoft.com/office/powerpoint/2010/main" val="101073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103F-BEC0-D009-C42A-5376FD888438}"/>
              </a:ext>
            </a:extLst>
          </p:cNvPr>
          <p:cNvSpPr>
            <a:spLocks noGrp="1"/>
          </p:cNvSpPr>
          <p:nvPr>
            <p:ph type="title"/>
          </p:nvPr>
        </p:nvSpPr>
        <p:spPr/>
        <p:txBody>
          <a:bodyPr/>
          <a:lstStyle/>
          <a:p>
            <a:r>
              <a:rPr lang="en-US" dirty="0"/>
              <a:t>Housing Laws</a:t>
            </a:r>
          </a:p>
        </p:txBody>
      </p:sp>
      <p:sp>
        <p:nvSpPr>
          <p:cNvPr id="3" name="Content Placeholder 2">
            <a:extLst>
              <a:ext uri="{FF2B5EF4-FFF2-40B4-BE49-F238E27FC236}">
                <a16:creationId xmlns:a16="http://schemas.microsoft.com/office/drawing/2014/main" id="{F79DB6D8-77D1-392E-D732-B43C31879BB6}"/>
              </a:ext>
            </a:extLst>
          </p:cNvPr>
          <p:cNvSpPr>
            <a:spLocks noGrp="1"/>
          </p:cNvSpPr>
          <p:nvPr>
            <p:ph idx="1"/>
          </p:nvPr>
        </p:nvSpPr>
        <p:spPr>
          <a:xfrm>
            <a:off x="165103" y="1121856"/>
            <a:ext cx="11703623" cy="4726494"/>
          </a:xfrm>
        </p:spPr>
        <p:txBody>
          <a:bodyPr>
            <a:normAutofit lnSpcReduction="10000"/>
          </a:bodyPr>
          <a:lstStyle/>
          <a:p>
            <a:r>
              <a:rPr lang="en-US" u="sng" dirty="0"/>
              <a:t>General Plan must follow all State laws</a:t>
            </a:r>
          </a:p>
          <a:p>
            <a:r>
              <a:rPr lang="en-US" dirty="0"/>
              <a:t>No net loss of residential capacity. This prohibits rezoning from residential to commercial and reducing intensity of residential without concurrent increases elsewhere (SB 330)</a:t>
            </a:r>
          </a:p>
          <a:p>
            <a:r>
              <a:rPr lang="en-US" sz="2800" dirty="0"/>
              <a:t>No growth moratorium, voter approval of general plan changes and other restrictions on housing (SB 330)</a:t>
            </a:r>
          </a:p>
          <a:p>
            <a:r>
              <a:rPr lang="en-US" dirty="0"/>
              <a:t>If the density under the zoning ordinance is inconsistent with the density under the general plan or specific plan, the greater shall prevail (AB 2334)</a:t>
            </a:r>
          </a:p>
          <a:p>
            <a:r>
              <a:rPr lang="en-US" dirty="0"/>
              <a:t>Must follow State density bonus law without reduction in density or height.</a:t>
            </a:r>
          </a:p>
          <a:p>
            <a:pPr lvl="1"/>
            <a:r>
              <a:rPr lang="en-US" dirty="0"/>
              <a:t>Land use designations DO NOT include State mandated density bonuses</a:t>
            </a:r>
          </a:p>
          <a:p>
            <a:endParaRPr lang="en-US" dirty="0"/>
          </a:p>
          <a:p>
            <a:endParaRPr lang="en-US" sz="2800" dirty="0"/>
          </a:p>
          <a:p>
            <a:endParaRPr lang="en-US" dirty="0"/>
          </a:p>
        </p:txBody>
      </p:sp>
    </p:spTree>
    <p:extLst>
      <p:ext uri="{BB962C8B-B14F-4D97-AF65-F5344CB8AC3E}">
        <p14:creationId xmlns:p14="http://schemas.microsoft.com/office/powerpoint/2010/main" val="415788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8D97-A19F-AB8C-3ECF-86CE78A53F21}"/>
              </a:ext>
            </a:extLst>
          </p:cNvPr>
          <p:cNvSpPr>
            <a:spLocks noGrp="1"/>
          </p:cNvSpPr>
          <p:nvPr>
            <p:ph type="title"/>
          </p:nvPr>
        </p:nvSpPr>
        <p:spPr/>
        <p:txBody>
          <a:bodyPr/>
          <a:lstStyle/>
          <a:p>
            <a:r>
              <a:rPr lang="en-US"/>
              <a:t>Proposed Capacity for Updated General Plan</a:t>
            </a:r>
          </a:p>
        </p:txBody>
      </p:sp>
      <p:sp>
        <p:nvSpPr>
          <p:cNvPr id="3" name="Content Placeholder 2">
            <a:extLst>
              <a:ext uri="{FF2B5EF4-FFF2-40B4-BE49-F238E27FC236}">
                <a16:creationId xmlns:a16="http://schemas.microsoft.com/office/drawing/2014/main" id="{0E2815B5-99CA-8A19-0947-026B5A1000FD}"/>
              </a:ext>
            </a:extLst>
          </p:cNvPr>
          <p:cNvSpPr>
            <a:spLocks noGrp="1"/>
          </p:cNvSpPr>
          <p:nvPr>
            <p:ph idx="1"/>
          </p:nvPr>
        </p:nvSpPr>
        <p:spPr>
          <a:xfrm>
            <a:off x="165103" y="1121856"/>
            <a:ext cx="8208876" cy="4351338"/>
          </a:xfrm>
        </p:spPr>
        <p:txBody>
          <a:bodyPr vert="horz" lIns="91440" tIns="45720" rIns="91440" bIns="45720" rtlCol="0" anchor="t">
            <a:normAutofit fontScale="85000" lnSpcReduction="10000"/>
          </a:bodyPr>
          <a:lstStyle/>
          <a:p>
            <a:pPr marL="227965" indent="-227965"/>
            <a:r>
              <a:rPr lang="en-US" dirty="0"/>
              <a:t>Horizon year – 2050 (27 years)</a:t>
            </a:r>
          </a:p>
          <a:p>
            <a:pPr marL="227965" indent="-227965"/>
            <a:r>
              <a:rPr lang="en-US" u="sng" dirty="0"/>
              <a:t>Capacity for alternatives; alternatives may not achieve this</a:t>
            </a:r>
          </a:p>
          <a:p>
            <a:pPr marL="227965" indent="-227965"/>
            <a:r>
              <a:rPr lang="en-US" dirty="0"/>
              <a:t>Residential</a:t>
            </a:r>
          </a:p>
          <a:p>
            <a:pPr marL="685165" lvl="1" indent="-227965"/>
            <a:r>
              <a:rPr lang="en-US" dirty="0"/>
              <a:t>Plan for approximately 2 - 3 RHNA cycles or </a:t>
            </a:r>
            <a:r>
              <a:rPr lang="en-US" b="1" dirty="0"/>
              <a:t>10,600 – 15,900 units</a:t>
            </a:r>
          </a:p>
          <a:p>
            <a:pPr marL="685165" lvl="1" indent="-227965"/>
            <a:r>
              <a:rPr lang="en-US" dirty="0">
                <a:latin typeface="Corbel"/>
              </a:rPr>
              <a:t>About 1% growth per year</a:t>
            </a:r>
          </a:p>
          <a:p>
            <a:pPr marL="227965" indent="-227965"/>
            <a:r>
              <a:rPr lang="en-US" dirty="0"/>
              <a:t>Non-Residential</a:t>
            </a:r>
          </a:p>
          <a:p>
            <a:pPr marL="685165" lvl="1" indent="-227965"/>
            <a:r>
              <a:rPr lang="en-US" dirty="0"/>
              <a:t>Amount dependent on residential growth</a:t>
            </a:r>
          </a:p>
          <a:p>
            <a:pPr marL="685165" lvl="1" indent="-227965"/>
            <a:r>
              <a:rPr lang="en-US" dirty="0"/>
              <a:t>1.39 jobs/housing unit (average)</a:t>
            </a:r>
          </a:p>
          <a:p>
            <a:pPr marL="685165" lvl="1" indent="-227965"/>
            <a:r>
              <a:rPr lang="en-US" dirty="0"/>
              <a:t>Total job increase of between </a:t>
            </a:r>
            <a:r>
              <a:rPr lang="en-US" b="1" dirty="0"/>
              <a:t>14,700 and 22,000 jobs </a:t>
            </a:r>
            <a:r>
              <a:rPr lang="en-US" dirty="0"/>
              <a:t>(6m to 9m sf)</a:t>
            </a:r>
          </a:p>
          <a:p>
            <a:pPr marL="227965" indent="-227965"/>
            <a:r>
              <a:rPr lang="en-US" dirty="0">
                <a:solidFill>
                  <a:srgbClr val="FF0000"/>
                </a:solidFill>
              </a:rPr>
              <a:t>Unanimously endorsed by the City Council on July 11, 2022 </a:t>
            </a:r>
          </a:p>
          <a:p>
            <a:pPr marL="0" indent="0">
              <a:buNone/>
            </a:pPr>
            <a:endParaRPr lang="en-US" b="1" dirty="0"/>
          </a:p>
        </p:txBody>
      </p:sp>
      <p:pic>
        <p:nvPicPr>
          <p:cNvPr id="7" name="Picture 6" descr="A street with palm trees and buildings&#10;&#10;Description automatically generated with low confidence">
            <a:extLst>
              <a:ext uri="{FF2B5EF4-FFF2-40B4-BE49-F238E27FC236}">
                <a16:creationId xmlns:a16="http://schemas.microsoft.com/office/drawing/2014/main" id="{C9BFB7BC-B30A-5108-28C2-E8DC3509C1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5979" y="4413858"/>
            <a:ext cx="2890918" cy="1597181"/>
          </a:xfrm>
          <a:prstGeom prst="rect">
            <a:avLst/>
          </a:prstGeom>
        </p:spPr>
      </p:pic>
      <p:pic>
        <p:nvPicPr>
          <p:cNvPr id="9" name="Picture 8" descr="A picture containing sky, outdoor, water, beach&#10;&#10;Description automatically generated">
            <a:extLst>
              <a:ext uri="{FF2B5EF4-FFF2-40B4-BE49-F238E27FC236}">
                <a16:creationId xmlns:a16="http://schemas.microsoft.com/office/drawing/2014/main" id="{CF4A192C-ACB6-278A-5F8A-745D25FFB2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35979" y="1074760"/>
            <a:ext cx="2890918" cy="1644277"/>
          </a:xfrm>
          <a:prstGeom prst="rect">
            <a:avLst/>
          </a:prstGeom>
        </p:spPr>
      </p:pic>
      <p:pic>
        <p:nvPicPr>
          <p:cNvPr id="11" name="Picture 10" descr="A picture containing sky, outdoor, road, street&#10;&#10;Description automatically generated">
            <a:extLst>
              <a:ext uri="{FF2B5EF4-FFF2-40B4-BE49-F238E27FC236}">
                <a16:creationId xmlns:a16="http://schemas.microsoft.com/office/drawing/2014/main" id="{102BBDC3-652A-F56F-E3ED-B8CD821898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35979" y="2786812"/>
            <a:ext cx="2890918" cy="1520493"/>
          </a:xfrm>
          <a:prstGeom prst="rect">
            <a:avLst/>
          </a:prstGeom>
        </p:spPr>
      </p:pic>
    </p:spTree>
    <p:extLst>
      <p:ext uri="{BB962C8B-B14F-4D97-AF65-F5344CB8AC3E}">
        <p14:creationId xmlns:p14="http://schemas.microsoft.com/office/powerpoint/2010/main" val="82884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6B31-150C-4AD2-9003-4BE20D19737A}"/>
              </a:ext>
            </a:extLst>
          </p:cNvPr>
          <p:cNvSpPr>
            <a:spLocks noGrp="1"/>
          </p:cNvSpPr>
          <p:nvPr>
            <p:ph type="title"/>
          </p:nvPr>
        </p:nvSpPr>
        <p:spPr/>
        <p:txBody>
          <a:bodyPr/>
          <a:lstStyle/>
          <a:p>
            <a:r>
              <a:rPr lang="en-US"/>
              <a:t>Land Use Alternatives</a:t>
            </a:r>
          </a:p>
        </p:txBody>
      </p:sp>
      <p:sp>
        <p:nvSpPr>
          <p:cNvPr id="3" name="Content Placeholder 2">
            <a:extLst>
              <a:ext uri="{FF2B5EF4-FFF2-40B4-BE49-F238E27FC236}">
                <a16:creationId xmlns:a16="http://schemas.microsoft.com/office/drawing/2014/main" id="{92A22B0E-5E09-4FB4-B164-3204B222D54C}"/>
              </a:ext>
            </a:extLst>
          </p:cNvPr>
          <p:cNvSpPr>
            <a:spLocks noGrp="1"/>
          </p:cNvSpPr>
          <p:nvPr>
            <p:ph idx="1"/>
          </p:nvPr>
        </p:nvSpPr>
        <p:spPr>
          <a:xfrm>
            <a:off x="165104" y="1121855"/>
            <a:ext cx="3632345" cy="4832895"/>
          </a:xfrm>
        </p:spPr>
        <p:txBody>
          <a:bodyPr>
            <a:normAutofit/>
          </a:bodyPr>
          <a:lstStyle/>
          <a:p>
            <a:r>
              <a:rPr lang="en-US" sz="2000" dirty="0"/>
              <a:t>Discuss how the physical form of the City will evolve in 20-30 years</a:t>
            </a:r>
          </a:p>
          <a:p>
            <a:r>
              <a:rPr lang="en-US" sz="2000" dirty="0"/>
              <a:t>Implement the Vision and Strategies and growth targets endorsed by the City Council</a:t>
            </a:r>
          </a:p>
          <a:p>
            <a:r>
              <a:rPr lang="en-US" sz="2000" dirty="0"/>
              <a:t>Spark conversation about the future of the City.</a:t>
            </a:r>
          </a:p>
          <a:p>
            <a:r>
              <a:rPr lang="en-US" sz="2000" b="1" dirty="0"/>
              <a:t>The final land use map will likely be a combination of ideas from each survey plus new ideas generated during the process.</a:t>
            </a:r>
          </a:p>
          <a:p>
            <a:endParaRPr lang="en-US" sz="2400" dirty="0"/>
          </a:p>
        </p:txBody>
      </p:sp>
      <p:pic>
        <p:nvPicPr>
          <p:cNvPr id="4" name="Picture 3" descr="Map&#10;&#10;Description automatically generated">
            <a:extLst>
              <a:ext uri="{FF2B5EF4-FFF2-40B4-BE49-F238E27FC236}">
                <a16:creationId xmlns:a16="http://schemas.microsoft.com/office/drawing/2014/main" id="{94E36479-7CCF-6BE3-8F64-AA1874381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374" y="3532994"/>
            <a:ext cx="3856745" cy="2571163"/>
          </a:xfrm>
          <a:prstGeom prst="rect">
            <a:avLst/>
          </a:prstGeom>
        </p:spPr>
      </p:pic>
      <p:pic>
        <p:nvPicPr>
          <p:cNvPr id="5" name="Picture 4" descr="Map&#10;&#10;Description automatically generated">
            <a:extLst>
              <a:ext uri="{FF2B5EF4-FFF2-40B4-BE49-F238E27FC236}">
                <a16:creationId xmlns:a16="http://schemas.microsoft.com/office/drawing/2014/main" id="{37CA058A-92D5-ACD9-83F1-1BBE4FFD72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7736" y="876349"/>
            <a:ext cx="3856745" cy="2571163"/>
          </a:xfrm>
          <a:prstGeom prst="rect">
            <a:avLst/>
          </a:prstGeom>
        </p:spPr>
      </p:pic>
      <p:pic>
        <p:nvPicPr>
          <p:cNvPr id="6" name="Picture 5" descr="Map&#10;&#10;Description automatically generated">
            <a:extLst>
              <a:ext uri="{FF2B5EF4-FFF2-40B4-BE49-F238E27FC236}">
                <a16:creationId xmlns:a16="http://schemas.microsoft.com/office/drawing/2014/main" id="{2F6BD2E1-C3C4-35B0-A2B6-A6ADC318D9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7736" y="3515064"/>
            <a:ext cx="3856745" cy="2571163"/>
          </a:xfrm>
          <a:prstGeom prst="rect">
            <a:avLst/>
          </a:prstGeom>
        </p:spPr>
      </p:pic>
      <p:sp>
        <p:nvSpPr>
          <p:cNvPr id="7" name="TextBox 6">
            <a:extLst>
              <a:ext uri="{FF2B5EF4-FFF2-40B4-BE49-F238E27FC236}">
                <a16:creationId xmlns:a16="http://schemas.microsoft.com/office/drawing/2014/main" id="{9EA6787F-D827-5540-DA0E-CA68FDCADEE8}"/>
              </a:ext>
            </a:extLst>
          </p:cNvPr>
          <p:cNvSpPr txBox="1"/>
          <p:nvPr/>
        </p:nvSpPr>
        <p:spPr>
          <a:xfrm>
            <a:off x="8112535" y="3582617"/>
            <a:ext cx="4013362" cy="369332"/>
          </a:xfrm>
          <a:prstGeom prst="rect">
            <a:avLst/>
          </a:prstGeom>
          <a:noFill/>
        </p:spPr>
        <p:txBody>
          <a:bodyPr wrap="square" rtlCol="0">
            <a:spAutoFit/>
          </a:bodyPr>
          <a:lstStyle/>
          <a:p>
            <a:pPr algn="ctr"/>
            <a:r>
              <a:rPr lang="en-US" b="1" dirty="0">
                <a:solidFill>
                  <a:schemeClr val="accent2">
                    <a:lumMod val="10000"/>
                  </a:schemeClr>
                </a:solidFill>
                <a:latin typeface="Corbel" panose="020B0503020204020204" pitchFamily="34" charset="0"/>
              </a:rPr>
              <a:t>Distributed</a:t>
            </a:r>
          </a:p>
        </p:txBody>
      </p:sp>
      <p:sp>
        <p:nvSpPr>
          <p:cNvPr id="8" name="TextBox 7">
            <a:extLst>
              <a:ext uri="{FF2B5EF4-FFF2-40B4-BE49-F238E27FC236}">
                <a16:creationId xmlns:a16="http://schemas.microsoft.com/office/drawing/2014/main" id="{FE3DDE7F-3193-A35C-46FB-FAB71BFB0A7B}"/>
              </a:ext>
            </a:extLst>
          </p:cNvPr>
          <p:cNvSpPr txBox="1"/>
          <p:nvPr/>
        </p:nvSpPr>
        <p:spPr>
          <a:xfrm>
            <a:off x="8221991" y="943901"/>
            <a:ext cx="3950650" cy="369332"/>
          </a:xfrm>
          <a:prstGeom prst="rect">
            <a:avLst/>
          </a:prstGeom>
          <a:noFill/>
        </p:spPr>
        <p:txBody>
          <a:bodyPr wrap="square" rtlCol="0">
            <a:spAutoFit/>
          </a:bodyPr>
          <a:lstStyle/>
          <a:p>
            <a:pPr algn="ctr"/>
            <a:r>
              <a:rPr lang="en-US" b="1" dirty="0">
                <a:solidFill>
                  <a:schemeClr val="accent2">
                    <a:lumMod val="10000"/>
                  </a:schemeClr>
                </a:solidFill>
                <a:latin typeface="Corbel" panose="020B0503020204020204" pitchFamily="34" charset="0"/>
              </a:rPr>
              <a:t>Expansion</a:t>
            </a:r>
          </a:p>
        </p:txBody>
      </p:sp>
      <p:sp>
        <p:nvSpPr>
          <p:cNvPr id="9" name="TextBox 8">
            <a:extLst>
              <a:ext uri="{FF2B5EF4-FFF2-40B4-BE49-F238E27FC236}">
                <a16:creationId xmlns:a16="http://schemas.microsoft.com/office/drawing/2014/main" id="{C8F88DD0-EB2C-9E44-351D-1CD465525527}"/>
              </a:ext>
            </a:extLst>
          </p:cNvPr>
          <p:cNvSpPr txBox="1"/>
          <p:nvPr/>
        </p:nvSpPr>
        <p:spPr>
          <a:xfrm>
            <a:off x="4038218" y="3532994"/>
            <a:ext cx="3996009" cy="369332"/>
          </a:xfrm>
          <a:prstGeom prst="rect">
            <a:avLst/>
          </a:prstGeom>
          <a:noFill/>
        </p:spPr>
        <p:txBody>
          <a:bodyPr wrap="square" rtlCol="0">
            <a:spAutoFit/>
          </a:bodyPr>
          <a:lstStyle/>
          <a:p>
            <a:pPr algn="ctr"/>
            <a:r>
              <a:rPr lang="en-US" b="1" dirty="0">
                <a:solidFill>
                  <a:schemeClr val="accent2">
                    <a:lumMod val="10000"/>
                  </a:schemeClr>
                </a:solidFill>
                <a:latin typeface="Corbel" panose="020B0503020204020204" pitchFamily="34" charset="0"/>
              </a:rPr>
              <a:t>Core</a:t>
            </a:r>
          </a:p>
        </p:txBody>
      </p:sp>
      <p:pic>
        <p:nvPicPr>
          <p:cNvPr id="10" name="Picture 9" descr="Map&#10;&#10;Description automatically generated">
            <a:extLst>
              <a:ext uri="{FF2B5EF4-FFF2-40B4-BE49-F238E27FC236}">
                <a16:creationId xmlns:a16="http://schemas.microsoft.com/office/drawing/2014/main" id="{4B7E1494-2FCF-EA80-95B6-3E9AB35D58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4374" y="890802"/>
            <a:ext cx="3856746" cy="2571164"/>
          </a:xfrm>
          <a:prstGeom prst="rect">
            <a:avLst/>
          </a:prstGeom>
        </p:spPr>
      </p:pic>
      <p:sp>
        <p:nvSpPr>
          <p:cNvPr id="12" name="TextBox 11">
            <a:extLst>
              <a:ext uri="{FF2B5EF4-FFF2-40B4-BE49-F238E27FC236}">
                <a16:creationId xmlns:a16="http://schemas.microsoft.com/office/drawing/2014/main" id="{A08EE96A-4CCC-50DB-48BF-C6623407C5AD}"/>
              </a:ext>
            </a:extLst>
          </p:cNvPr>
          <p:cNvSpPr txBox="1"/>
          <p:nvPr/>
        </p:nvSpPr>
        <p:spPr>
          <a:xfrm>
            <a:off x="3983905" y="925971"/>
            <a:ext cx="3996009" cy="369332"/>
          </a:xfrm>
          <a:prstGeom prst="rect">
            <a:avLst/>
          </a:prstGeom>
          <a:noFill/>
        </p:spPr>
        <p:txBody>
          <a:bodyPr wrap="square" rtlCol="0">
            <a:spAutoFit/>
          </a:bodyPr>
          <a:lstStyle/>
          <a:p>
            <a:pPr algn="ctr"/>
            <a:r>
              <a:rPr lang="en-US" b="1" dirty="0">
                <a:solidFill>
                  <a:schemeClr val="accent2">
                    <a:lumMod val="10000"/>
                  </a:schemeClr>
                </a:solidFill>
                <a:latin typeface="Corbel" panose="020B0503020204020204" pitchFamily="34" charset="0"/>
              </a:rPr>
              <a:t>Base</a:t>
            </a:r>
          </a:p>
        </p:txBody>
      </p:sp>
    </p:spTree>
    <p:extLst>
      <p:ext uri="{BB962C8B-B14F-4D97-AF65-F5344CB8AC3E}">
        <p14:creationId xmlns:p14="http://schemas.microsoft.com/office/powerpoint/2010/main" val="825979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DE1-2F68-0997-3C03-83D75C4B8002}"/>
              </a:ext>
            </a:extLst>
          </p:cNvPr>
          <p:cNvSpPr>
            <a:spLocks noGrp="1"/>
          </p:cNvSpPr>
          <p:nvPr>
            <p:ph type="title"/>
          </p:nvPr>
        </p:nvSpPr>
        <p:spPr/>
        <p:txBody>
          <a:bodyPr/>
          <a:lstStyle/>
          <a:p>
            <a:r>
              <a:rPr lang="en-US" dirty="0"/>
              <a:t>Engagement for Alternatives</a:t>
            </a:r>
          </a:p>
        </p:txBody>
      </p:sp>
      <p:sp>
        <p:nvSpPr>
          <p:cNvPr id="3" name="Content Placeholder 2">
            <a:extLst>
              <a:ext uri="{FF2B5EF4-FFF2-40B4-BE49-F238E27FC236}">
                <a16:creationId xmlns:a16="http://schemas.microsoft.com/office/drawing/2014/main" id="{E336A547-4423-21BF-F39E-C1CC88940A02}"/>
              </a:ext>
            </a:extLst>
          </p:cNvPr>
          <p:cNvSpPr>
            <a:spLocks noGrp="1"/>
          </p:cNvSpPr>
          <p:nvPr>
            <p:ph idx="1"/>
          </p:nvPr>
        </p:nvSpPr>
        <p:spPr>
          <a:xfrm>
            <a:off x="165104" y="1121855"/>
            <a:ext cx="6267970" cy="4870153"/>
          </a:xfrm>
        </p:spPr>
        <p:txBody>
          <a:bodyPr>
            <a:normAutofit lnSpcReduction="10000"/>
          </a:bodyPr>
          <a:lstStyle/>
          <a:p>
            <a:r>
              <a:rPr lang="en-US" dirty="0"/>
              <a:t>Significant outreach</a:t>
            </a:r>
          </a:p>
          <a:p>
            <a:r>
              <a:rPr lang="en-US" dirty="0"/>
              <a:t>2 Workshops (300+ attendees)</a:t>
            </a:r>
          </a:p>
          <a:p>
            <a:r>
              <a:rPr lang="en-US" dirty="0"/>
              <a:t>Meetings with Community Councils and Downtown businesses and residents (8 meetings with 150+ participants)</a:t>
            </a:r>
          </a:p>
          <a:p>
            <a:r>
              <a:rPr lang="en-US" dirty="0"/>
              <a:t>11 pop-up workshops (350+ participants)</a:t>
            </a:r>
          </a:p>
          <a:p>
            <a:r>
              <a:rPr lang="en-US" dirty="0"/>
              <a:t>3 office hours</a:t>
            </a:r>
          </a:p>
          <a:p>
            <a:r>
              <a:rPr lang="en-US" b="1" dirty="0"/>
              <a:t>11 individual online surveys (2000+ responses)</a:t>
            </a:r>
          </a:p>
        </p:txBody>
      </p:sp>
      <p:pic>
        <p:nvPicPr>
          <p:cNvPr id="6" name="Picture 5" descr="Two people looking at a screen&#10;&#10;Description automatically generated with low confidence">
            <a:extLst>
              <a:ext uri="{FF2B5EF4-FFF2-40B4-BE49-F238E27FC236}">
                <a16:creationId xmlns:a16="http://schemas.microsoft.com/office/drawing/2014/main" id="{AC6B4C0E-0A05-5474-25FF-7C11169710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66957" y="795877"/>
            <a:ext cx="3189146" cy="2104909"/>
          </a:xfrm>
          <a:prstGeom prst="rect">
            <a:avLst/>
          </a:prstGeom>
        </p:spPr>
      </p:pic>
      <p:pic>
        <p:nvPicPr>
          <p:cNvPr id="7" name="Picture 6" descr="A group of people sitting in a room with a large screen&#10;&#10;Description automatically generated with low confidence">
            <a:extLst>
              <a:ext uri="{FF2B5EF4-FFF2-40B4-BE49-F238E27FC236}">
                <a16:creationId xmlns:a16="http://schemas.microsoft.com/office/drawing/2014/main" id="{E03491E7-3480-ACD4-019C-3B8CD2BCCB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4446" y="3957214"/>
            <a:ext cx="4832450" cy="203479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9E318BB1-30E1-9175-836C-ABC4BDE6EE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4191" y="1848331"/>
            <a:ext cx="2879698" cy="1345268"/>
          </a:xfrm>
          <a:prstGeom prst="rect">
            <a:avLst/>
          </a:prstGeom>
          <a:effectLst>
            <a:outerShdw blurRad="50800" dist="38100" dir="2700000" algn="tl" rotWithShape="0">
              <a:prstClr val="black">
                <a:alpha val="40000"/>
              </a:prstClr>
            </a:outerShdw>
          </a:effectLst>
        </p:spPr>
      </p:pic>
      <p:pic>
        <p:nvPicPr>
          <p:cNvPr id="5" name="Picture 4" descr="Diagram&#10;&#10;Description automatically generated">
            <a:extLst>
              <a:ext uri="{FF2B5EF4-FFF2-40B4-BE49-F238E27FC236}">
                <a16:creationId xmlns:a16="http://schemas.microsoft.com/office/drawing/2014/main" id="{975BC7C7-B7BD-28BD-616C-61BD20C5E9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32355">
            <a:off x="7358434" y="2849209"/>
            <a:ext cx="2790347" cy="13035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804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95F4-B195-A929-2DC5-05F16ADCCD8C}"/>
              </a:ext>
            </a:extLst>
          </p:cNvPr>
          <p:cNvSpPr>
            <a:spLocks noGrp="1"/>
          </p:cNvSpPr>
          <p:nvPr>
            <p:ph type="title"/>
          </p:nvPr>
        </p:nvSpPr>
        <p:spPr/>
        <p:txBody>
          <a:bodyPr/>
          <a:lstStyle/>
          <a:p>
            <a:r>
              <a:rPr lang="en-US" dirty="0"/>
              <a:t>10 GPAC Meetings</a:t>
            </a:r>
          </a:p>
        </p:txBody>
      </p:sp>
      <p:sp>
        <p:nvSpPr>
          <p:cNvPr id="3" name="Content Placeholder 2">
            <a:extLst>
              <a:ext uri="{FF2B5EF4-FFF2-40B4-BE49-F238E27FC236}">
                <a16:creationId xmlns:a16="http://schemas.microsoft.com/office/drawing/2014/main" id="{C01439B4-D0CC-A36E-4E9A-9AA1B451E124}"/>
              </a:ext>
            </a:extLst>
          </p:cNvPr>
          <p:cNvSpPr>
            <a:spLocks noGrp="1"/>
          </p:cNvSpPr>
          <p:nvPr>
            <p:ph idx="1"/>
          </p:nvPr>
        </p:nvSpPr>
        <p:spPr>
          <a:xfrm>
            <a:off x="165103" y="1121855"/>
            <a:ext cx="11703623" cy="4762577"/>
          </a:xfrm>
        </p:spPr>
        <p:txBody>
          <a:bodyPr>
            <a:normAutofit fontScale="92500" lnSpcReduction="10000"/>
          </a:bodyPr>
          <a:lstStyle/>
          <a:p>
            <a:r>
              <a:rPr lang="en-US" dirty="0"/>
              <a:t>September 20, 2022 – Overview of Alts</a:t>
            </a:r>
          </a:p>
          <a:p>
            <a:r>
              <a:rPr lang="en-US" dirty="0"/>
              <a:t>October 18, 2022 – Water supply</a:t>
            </a:r>
          </a:p>
          <a:p>
            <a:r>
              <a:rPr lang="en-US" dirty="0"/>
              <a:t>November 17, 2022 – Survey results</a:t>
            </a:r>
          </a:p>
          <a:p>
            <a:r>
              <a:rPr lang="en-US" dirty="0"/>
              <a:t>January 17, 2023 – Alts review process</a:t>
            </a:r>
          </a:p>
          <a:p>
            <a:r>
              <a:rPr lang="en-US" dirty="0"/>
              <a:t>February 21, 2023 – Victoria, Pierpont, Eastside</a:t>
            </a:r>
          </a:p>
          <a:p>
            <a:r>
              <a:rPr lang="en-US" dirty="0"/>
              <a:t>March 6 and 7, 2023 – Eastside, College, Johnson, Westside</a:t>
            </a:r>
          </a:p>
          <a:p>
            <a:r>
              <a:rPr lang="en-US" dirty="0"/>
              <a:t>March 21, 2023 – Downtown</a:t>
            </a:r>
          </a:p>
          <a:p>
            <a:r>
              <a:rPr lang="en-US" dirty="0"/>
              <a:t>April 18, 2023 – Five Points/PCM, Arundell/North Bank, Midtown Corridors, SOAR Areas, Johnson</a:t>
            </a:r>
          </a:p>
          <a:p>
            <a:r>
              <a:rPr lang="en-US" dirty="0"/>
              <a:t>June 6, 2023 – Review of GPAC Feedback Form and finalize preferred land use </a:t>
            </a:r>
          </a:p>
        </p:txBody>
      </p:sp>
    </p:spTree>
    <p:extLst>
      <p:ext uri="{BB962C8B-B14F-4D97-AF65-F5344CB8AC3E}">
        <p14:creationId xmlns:p14="http://schemas.microsoft.com/office/powerpoint/2010/main" val="217873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914-4C82-09C6-AAE8-5236A84C6A73}"/>
              </a:ext>
            </a:extLst>
          </p:cNvPr>
          <p:cNvSpPr>
            <a:spLocks noGrp="1"/>
          </p:cNvSpPr>
          <p:nvPr>
            <p:ph type="title"/>
          </p:nvPr>
        </p:nvSpPr>
        <p:spPr/>
        <p:txBody>
          <a:bodyPr/>
          <a:lstStyle/>
          <a:p>
            <a:r>
              <a:rPr lang="en-US" dirty="0"/>
              <a:t>Result – GPAC Consensus Land Use Map</a:t>
            </a:r>
          </a:p>
        </p:txBody>
      </p:sp>
      <p:sp>
        <p:nvSpPr>
          <p:cNvPr id="3" name="Content Placeholder 2">
            <a:extLst>
              <a:ext uri="{FF2B5EF4-FFF2-40B4-BE49-F238E27FC236}">
                <a16:creationId xmlns:a16="http://schemas.microsoft.com/office/drawing/2014/main" id="{A105F7B0-9946-ECFC-9FC3-D2B2D8006088}"/>
              </a:ext>
            </a:extLst>
          </p:cNvPr>
          <p:cNvSpPr>
            <a:spLocks noGrp="1"/>
          </p:cNvSpPr>
          <p:nvPr>
            <p:ph idx="1"/>
          </p:nvPr>
        </p:nvSpPr>
        <p:spPr>
          <a:xfrm>
            <a:off x="165103" y="1121855"/>
            <a:ext cx="5725743" cy="4762577"/>
          </a:xfrm>
        </p:spPr>
        <p:txBody>
          <a:bodyPr>
            <a:normAutofit fontScale="85000" lnSpcReduction="10000"/>
          </a:bodyPr>
          <a:lstStyle/>
          <a:p>
            <a:pPr>
              <a:lnSpc>
                <a:spcPct val="110000"/>
              </a:lnSpc>
            </a:pPr>
            <a:r>
              <a:rPr lang="en-US" dirty="0"/>
              <a:t>Limited land use changes; many areas remained the same</a:t>
            </a:r>
          </a:p>
          <a:p>
            <a:pPr>
              <a:lnSpc>
                <a:spcPct val="110000"/>
              </a:lnSpc>
            </a:pPr>
            <a:r>
              <a:rPr lang="en-US" dirty="0"/>
              <a:t>Most areas have more than 2/3 of GPAC members in agreement</a:t>
            </a:r>
          </a:p>
          <a:p>
            <a:pPr>
              <a:lnSpc>
                <a:spcPct val="110000"/>
              </a:lnSpc>
            </a:pPr>
            <a:r>
              <a:rPr lang="en-US" dirty="0"/>
              <a:t>No clear direction on dissenting ideas</a:t>
            </a:r>
          </a:p>
          <a:p>
            <a:pPr>
              <a:lnSpc>
                <a:spcPct val="110000"/>
              </a:lnSpc>
            </a:pPr>
            <a:r>
              <a:rPr lang="en-US" dirty="0"/>
              <a:t>Overall development capacity slightly higher than Base</a:t>
            </a:r>
          </a:p>
          <a:p>
            <a:pPr>
              <a:lnSpc>
                <a:spcPct val="110000"/>
              </a:lnSpc>
            </a:pPr>
            <a:r>
              <a:rPr lang="en-US" dirty="0"/>
              <a:t>Many policy ideas for land use and design</a:t>
            </a:r>
          </a:p>
          <a:p>
            <a:pPr>
              <a:lnSpc>
                <a:spcPct val="110000"/>
              </a:lnSpc>
            </a:pPr>
            <a:r>
              <a:rPr lang="en-US" dirty="0"/>
              <a:t>Made changes to land use designations to meet GPAC’s ideas/vision</a:t>
            </a:r>
          </a:p>
        </p:txBody>
      </p:sp>
      <p:pic>
        <p:nvPicPr>
          <p:cNvPr id="7" name="Picture 6" descr="A map of a city&#10;&#10;Description automatically generated">
            <a:extLst>
              <a:ext uri="{FF2B5EF4-FFF2-40B4-BE49-F238E27FC236}">
                <a16:creationId xmlns:a16="http://schemas.microsoft.com/office/drawing/2014/main" id="{55F6E21C-49BD-BF0A-58CA-902B78865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2788" y="67607"/>
            <a:ext cx="3901440" cy="21945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 name="Picture 8" descr="A map of a city&#10;&#10;Description automatically generated">
            <a:extLst>
              <a:ext uri="{FF2B5EF4-FFF2-40B4-BE49-F238E27FC236}">
                <a16:creationId xmlns:a16="http://schemas.microsoft.com/office/drawing/2014/main" id="{BF6D8D93-6C04-1CD7-342E-BBA9EEAC16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4737" y="1966508"/>
            <a:ext cx="3901440" cy="219456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descr="A map of a city&#10;&#10;Description automatically generated">
            <a:extLst>
              <a:ext uri="{FF2B5EF4-FFF2-40B4-BE49-F238E27FC236}">
                <a16:creationId xmlns:a16="http://schemas.microsoft.com/office/drawing/2014/main" id="{751C1F1E-37C6-2BAE-4729-5060946FE2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5457" y="3818098"/>
            <a:ext cx="3901440" cy="219456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103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6616-C28E-7509-3400-65FB2ABE2BF8}"/>
              </a:ext>
            </a:extLst>
          </p:cNvPr>
          <p:cNvSpPr>
            <a:spLocks noGrp="1"/>
          </p:cNvSpPr>
          <p:nvPr>
            <p:ph type="title"/>
          </p:nvPr>
        </p:nvSpPr>
        <p:spPr/>
        <p:txBody>
          <a:bodyPr/>
          <a:lstStyle/>
          <a:p>
            <a:r>
              <a:rPr lang="en-US" dirty="0"/>
              <a:t>Public Feedback Forms</a:t>
            </a:r>
          </a:p>
        </p:txBody>
      </p:sp>
      <p:sp>
        <p:nvSpPr>
          <p:cNvPr id="3" name="Content Placeholder 2">
            <a:extLst>
              <a:ext uri="{FF2B5EF4-FFF2-40B4-BE49-F238E27FC236}">
                <a16:creationId xmlns:a16="http://schemas.microsoft.com/office/drawing/2014/main" id="{BCFE44C6-69AD-CFD1-2724-0CA601E292AF}"/>
              </a:ext>
            </a:extLst>
          </p:cNvPr>
          <p:cNvSpPr>
            <a:spLocks noGrp="1"/>
          </p:cNvSpPr>
          <p:nvPr>
            <p:ph idx="1"/>
          </p:nvPr>
        </p:nvSpPr>
        <p:spPr/>
        <p:txBody>
          <a:bodyPr/>
          <a:lstStyle/>
          <a:p>
            <a:r>
              <a:rPr lang="en-US" dirty="0"/>
              <a:t>Purpose: public feedback on the GPAC preferred land use map</a:t>
            </a:r>
          </a:p>
          <a:p>
            <a:r>
              <a:rPr lang="en-US" dirty="0"/>
              <a:t>Timing: Open from June 30 to Aug 2, 2023</a:t>
            </a:r>
          </a:p>
          <a:p>
            <a:r>
              <a:rPr lang="en-US" dirty="0"/>
              <a:t>High Level (807 responses)</a:t>
            </a:r>
          </a:p>
          <a:p>
            <a:pPr lvl="1"/>
            <a:r>
              <a:rPr lang="en-US" dirty="0">
                <a:solidFill>
                  <a:srgbClr val="020202"/>
                </a:solidFill>
                <a:latin typeface="Open Sans" panose="020B0606030504020204" pitchFamily="34" charset="0"/>
              </a:rPr>
              <a:t>F</a:t>
            </a:r>
            <a:r>
              <a:rPr lang="en-US" b="0" i="0" dirty="0">
                <a:solidFill>
                  <a:srgbClr val="020202"/>
                </a:solidFill>
                <a:effectLst/>
                <a:latin typeface="Open Sans" panose="020B0606030504020204" pitchFamily="34" charset="0"/>
              </a:rPr>
              <a:t>or residents to provide feedback on the vision for different areas of the city as well as citywide policy direction</a:t>
            </a:r>
            <a:endParaRPr lang="en-US" i="1" dirty="0"/>
          </a:p>
          <a:p>
            <a:r>
              <a:rPr lang="en-US" dirty="0"/>
              <a:t>Detailed (374 responses)</a:t>
            </a:r>
          </a:p>
          <a:p>
            <a:pPr lvl="1"/>
            <a:r>
              <a:rPr lang="en-US" dirty="0">
                <a:solidFill>
                  <a:srgbClr val="3B3B3B"/>
                </a:solidFill>
                <a:latin typeface="Open Sans" panose="020B0606030504020204" pitchFamily="34" charset="0"/>
              </a:rPr>
              <a:t>F</a:t>
            </a:r>
            <a:r>
              <a:rPr lang="en-US" b="0" i="0" dirty="0">
                <a:solidFill>
                  <a:srgbClr val="3B3B3B"/>
                </a:solidFill>
                <a:effectLst/>
                <a:latin typeface="Open Sans" panose="020B0606030504020204" pitchFamily="34" charset="0"/>
              </a:rPr>
              <a:t>or residents who want to provide detailed input on land uses at the parcel level</a:t>
            </a:r>
            <a:endParaRPr lang="en-US" i="1" dirty="0"/>
          </a:p>
        </p:txBody>
      </p:sp>
    </p:spTree>
    <p:extLst>
      <p:ext uri="{BB962C8B-B14F-4D97-AF65-F5344CB8AC3E}">
        <p14:creationId xmlns:p14="http://schemas.microsoft.com/office/powerpoint/2010/main" val="190020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F5C8-771A-4541-A8CD-51EECAF98174}"/>
              </a:ext>
            </a:extLst>
          </p:cNvPr>
          <p:cNvSpPr>
            <a:spLocks noGrp="1"/>
          </p:cNvSpPr>
          <p:nvPr>
            <p:ph type="ctrTitle"/>
          </p:nvPr>
        </p:nvSpPr>
        <p:spPr>
          <a:xfrm>
            <a:off x="2539626" y="2585885"/>
            <a:ext cx="6639890" cy="1730476"/>
          </a:xfrm>
        </p:spPr>
        <p:txBody>
          <a:bodyPr/>
          <a:lstStyle/>
          <a:p>
            <a:r>
              <a:rPr lang="en-US" sz="4000" dirty="0">
                <a:solidFill>
                  <a:schemeClr val="accent4"/>
                </a:solidFill>
              </a:rPr>
              <a:t>Areas of Discussion</a:t>
            </a:r>
            <a:br>
              <a:rPr lang="en-US" sz="4000" dirty="0">
                <a:solidFill>
                  <a:schemeClr val="accent4"/>
                </a:solidFill>
              </a:rPr>
            </a:br>
            <a:r>
              <a:rPr lang="en-US" sz="4000" dirty="0">
                <a:solidFill>
                  <a:schemeClr val="accent4"/>
                </a:solidFill>
              </a:rPr>
              <a:t>(GPAC Land Use Changes with results from Feedback Forms)</a:t>
            </a:r>
          </a:p>
        </p:txBody>
      </p:sp>
    </p:spTree>
    <p:extLst>
      <p:ext uri="{BB962C8B-B14F-4D97-AF65-F5344CB8AC3E}">
        <p14:creationId xmlns:p14="http://schemas.microsoft.com/office/powerpoint/2010/main" val="397923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8B59-1635-4577-AD6C-1EBCDEA5A5F3}"/>
              </a:ext>
            </a:extLst>
          </p:cNvPr>
          <p:cNvSpPr>
            <a:spLocks noGrp="1"/>
          </p:cNvSpPr>
          <p:nvPr>
            <p:ph type="title"/>
          </p:nvPr>
        </p:nvSpPr>
        <p:spPr/>
        <p:txBody>
          <a:bodyPr>
            <a:noAutofit/>
          </a:bodyPr>
          <a:lstStyle/>
          <a:p>
            <a:r>
              <a:rPr lang="en-US" dirty="0"/>
              <a:t>Purpose of a General Plan</a:t>
            </a:r>
          </a:p>
        </p:txBody>
      </p:sp>
      <p:sp>
        <p:nvSpPr>
          <p:cNvPr id="3" name="Content Placeholder 2">
            <a:extLst>
              <a:ext uri="{FF2B5EF4-FFF2-40B4-BE49-F238E27FC236}">
                <a16:creationId xmlns:a16="http://schemas.microsoft.com/office/drawing/2014/main" id="{F1E50099-30B3-494B-957E-524E97545825}"/>
              </a:ext>
            </a:extLst>
          </p:cNvPr>
          <p:cNvSpPr>
            <a:spLocks noGrp="1"/>
          </p:cNvSpPr>
          <p:nvPr>
            <p:ph idx="1"/>
          </p:nvPr>
        </p:nvSpPr>
        <p:spPr>
          <a:xfrm>
            <a:off x="165103" y="1121856"/>
            <a:ext cx="7406129" cy="3054298"/>
          </a:xfrm>
        </p:spPr>
        <p:txBody>
          <a:bodyPr>
            <a:normAutofit lnSpcReduction="10000"/>
          </a:bodyPr>
          <a:lstStyle/>
          <a:p>
            <a:r>
              <a:rPr lang="en-US" sz="2200" dirty="0"/>
              <a:t>Long-term policy document to </a:t>
            </a:r>
            <a:r>
              <a:rPr lang="en-US" sz="2200" b="1" dirty="0"/>
              <a:t>guide the future actions</a:t>
            </a:r>
            <a:r>
              <a:rPr lang="en-US" sz="2200" dirty="0"/>
              <a:t> </a:t>
            </a:r>
          </a:p>
          <a:p>
            <a:r>
              <a:rPr lang="en-US" sz="2200" dirty="0"/>
              <a:t>Enables the community to come together to develop a </a:t>
            </a:r>
            <a:r>
              <a:rPr lang="en-US" sz="2200" b="1" dirty="0"/>
              <a:t>shared vision </a:t>
            </a:r>
            <a:r>
              <a:rPr lang="en-US" sz="2200" dirty="0"/>
              <a:t>for the next 25-30 years</a:t>
            </a:r>
          </a:p>
          <a:p>
            <a:r>
              <a:rPr lang="en-US" sz="2200" dirty="0"/>
              <a:t>Updated every 10-15 years</a:t>
            </a:r>
          </a:p>
          <a:p>
            <a:r>
              <a:rPr lang="en-US" sz="2200" dirty="0"/>
              <a:t>Preserves and enhances </a:t>
            </a:r>
            <a:r>
              <a:rPr lang="en-US" sz="2200" b="1" dirty="0"/>
              <a:t>community strengths</a:t>
            </a:r>
          </a:p>
          <a:p>
            <a:r>
              <a:rPr lang="en-US" sz="2200" dirty="0"/>
              <a:t>Addresses </a:t>
            </a:r>
            <a:r>
              <a:rPr lang="en-US" sz="2200" b="1" dirty="0"/>
              <a:t>topics of concern</a:t>
            </a:r>
          </a:p>
          <a:p>
            <a:r>
              <a:rPr lang="en-US" sz="2200" b="1" dirty="0"/>
              <a:t>8 required Elements</a:t>
            </a:r>
          </a:p>
        </p:txBody>
      </p:sp>
      <p:pic>
        <p:nvPicPr>
          <p:cNvPr id="7" name="Picture 6" descr="A screenshot of a cell phone&#10;&#10;Description automatically generated">
            <a:extLst>
              <a:ext uri="{FF2B5EF4-FFF2-40B4-BE49-F238E27FC236}">
                <a16:creationId xmlns:a16="http://schemas.microsoft.com/office/drawing/2014/main" id="{EB0D9B20-3E89-4046-9515-A6829980E1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4968" y="91718"/>
            <a:ext cx="3950022" cy="5925033"/>
          </a:xfrm>
          <a:prstGeom prst="rect">
            <a:avLst/>
          </a:prstGeom>
        </p:spPr>
      </p:pic>
      <p:sp>
        <p:nvSpPr>
          <p:cNvPr id="6" name="Content Placeholder 2">
            <a:extLst>
              <a:ext uri="{FF2B5EF4-FFF2-40B4-BE49-F238E27FC236}">
                <a16:creationId xmlns:a16="http://schemas.microsoft.com/office/drawing/2014/main" id="{76E664D0-9787-4CCC-9D62-390CB638B924}"/>
              </a:ext>
            </a:extLst>
          </p:cNvPr>
          <p:cNvSpPr txBox="1">
            <a:spLocks/>
          </p:cNvSpPr>
          <p:nvPr/>
        </p:nvSpPr>
        <p:spPr>
          <a:xfrm>
            <a:off x="756051" y="3872470"/>
            <a:ext cx="2395255" cy="1612851"/>
          </a:xfrm>
          <a:prstGeom prst="rect">
            <a:avLst/>
          </a:prstGeom>
        </p:spPr>
        <p:txBody>
          <a:bodyPr vert="horz" lIns="91440" tIns="45720" rIns="91440" bIns="45720" rtlCol="0">
            <a:normAutofit/>
          </a:bodyPr>
          <a:lstStyle>
            <a:lvl1pPr marL="228596" indent="-228596" algn="l" defTabSz="914384" rtl="0" eaLnBrk="1" latinLnBrk="0" hangingPunct="1">
              <a:lnSpc>
                <a:spcPct val="10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10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10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88" lvl="2" indent="-688975">
              <a:buFont typeface="Arial" panose="020B0604020202020204" pitchFamily="34" charset="0"/>
              <a:buNone/>
            </a:pPr>
            <a:r>
              <a:rPr lang="en-US" dirty="0"/>
              <a:t>1. Land Use</a:t>
            </a:r>
          </a:p>
          <a:p>
            <a:pPr marL="801688" lvl="2" indent="-688975">
              <a:buFont typeface="Arial" panose="020B0604020202020204" pitchFamily="34" charset="0"/>
              <a:buNone/>
            </a:pPr>
            <a:r>
              <a:rPr lang="en-US" dirty="0"/>
              <a:t>2. Circulation</a:t>
            </a:r>
          </a:p>
          <a:p>
            <a:pPr marL="801688" lvl="2" indent="-688975">
              <a:buFont typeface="Arial" panose="020B0604020202020204" pitchFamily="34" charset="0"/>
              <a:buNone/>
            </a:pPr>
            <a:r>
              <a:rPr lang="en-US" dirty="0"/>
              <a:t>3. Housing</a:t>
            </a:r>
          </a:p>
          <a:p>
            <a:pPr marL="801688" lvl="2" indent="-688975">
              <a:buFont typeface="Arial" panose="020B0604020202020204" pitchFamily="34" charset="0"/>
              <a:buNone/>
            </a:pPr>
            <a:r>
              <a:rPr lang="en-US" dirty="0"/>
              <a:t>4. Noise</a:t>
            </a:r>
          </a:p>
        </p:txBody>
      </p:sp>
      <p:sp>
        <p:nvSpPr>
          <p:cNvPr id="5" name="Content Placeholder 2">
            <a:extLst>
              <a:ext uri="{FF2B5EF4-FFF2-40B4-BE49-F238E27FC236}">
                <a16:creationId xmlns:a16="http://schemas.microsoft.com/office/drawing/2014/main" id="{E6AC1182-60E4-41C2-BA53-B4E4396BF3EB}"/>
              </a:ext>
            </a:extLst>
          </p:cNvPr>
          <p:cNvSpPr txBox="1">
            <a:spLocks/>
          </p:cNvSpPr>
          <p:nvPr/>
        </p:nvSpPr>
        <p:spPr>
          <a:xfrm>
            <a:off x="3350117" y="3872470"/>
            <a:ext cx="3803904" cy="1757373"/>
          </a:xfrm>
          <a:prstGeom prst="rect">
            <a:avLst/>
          </a:prstGeom>
        </p:spPr>
        <p:txBody>
          <a:bodyPr vert="horz" lIns="91440" tIns="45720" rIns="91440" bIns="45720" rtlCol="0">
            <a:normAutofit/>
          </a:bodyPr>
          <a:lstStyle>
            <a:lvl1pPr marL="228596" indent="-228596" algn="l" defTabSz="914384" rtl="0" eaLnBrk="1" latinLnBrk="0" hangingPunct="1">
              <a:lnSpc>
                <a:spcPct val="10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10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10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10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1688" lvl="2" indent="-688975">
              <a:buFont typeface="Arial" panose="020B0604020202020204" pitchFamily="34" charset="0"/>
              <a:buNone/>
            </a:pPr>
            <a:r>
              <a:rPr lang="en-US" dirty="0"/>
              <a:t>5. Conservation</a:t>
            </a:r>
          </a:p>
          <a:p>
            <a:pPr marL="801688" lvl="2" indent="-688975">
              <a:buFont typeface="Arial" panose="020B0604020202020204" pitchFamily="34" charset="0"/>
              <a:buNone/>
            </a:pPr>
            <a:r>
              <a:rPr lang="en-US" dirty="0"/>
              <a:t>6. Safety</a:t>
            </a:r>
          </a:p>
          <a:p>
            <a:pPr marL="801688" lvl="2" indent="-688975">
              <a:buFont typeface="Arial" panose="020B0604020202020204" pitchFamily="34" charset="0"/>
              <a:buNone/>
            </a:pPr>
            <a:r>
              <a:rPr lang="en-US" dirty="0"/>
              <a:t>7. Open Space</a:t>
            </a:r>
          </a:p>
          <a:p>
            <a:pPr marL="801688" lvl="2" indent="-688975">
              <a:buFont typeface="Arial" panose="020B0604020202020204" pitchFamily="34" charset="0"/>
              <a:buNone/>
            </a:pPr>
            <a:r>
              <a:rPr lang="en-US" dirty="0"/>
              <a:t>8. Environmental Justice</a:t>
            </a:r>
          </a:p>
        </p:txBody>
      </p:sp>
      <p:sp>
        <p:nvSpPr>
          <p:cNvPr id="8" name="TextBox 7">
            <a:extLst>
              <a:ext uri="{FF2B5EF4-FFF2-40B4-BE49-F238E27FC236}">
                <a16:creationId xmlns:a16="http://schemas.microsoft.com/office/drawing/2014/main" id="{51234ADB-3A4C-E861-044A-B4D1A4F336AF}"/>
              </a:ext>
            </a:extLst>
          </p:cNvPr>
          <p:cNvSpPr txBox="1"/>
          <p:nvPr/>
        </p:nvSpPr>
        <p:spPr>
          <a:xfrm>
            <a:off x="318304" y="6273478"/>
            <a:ext cx="301686" cy="338554"/>
          </a:xfrm>
          <a:prstGeom prst="rect">
            <a:avLst/>
          </a:prstGeom>
          <a:noFill/>
        </p:spPr>
        <p:txBody>
          <a:bodyPr wrap="none" rtlCol="0">
            <a:spAutoFit/>
          </a:bodyPr>
          <a:lstStyle/>
          <a:p>
            <a:r>
              <a:rPr lang="en-US" sz="1600" b="1" dirty="0"/>
              <a:t>4</a:t>
            </a:r>
          </a:p>
        </p:txBody>
      </p:sp>
    </p:spTree>
    <p:extLst>
      <p:ext uri="{BB962C8B-B14F-4D97-AF65-F5344CB8AC3E}">
        <p14:creationId xmlns:p14="http://schemas.microsoft.com/office/powerpoint/2010/main" val="369897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76194E-9739-E78B-79C7-B5C0412A1C8D}"/>
              </a:ext>
            </a:extLst>
          </p:cNvPr>
          <p:cNvSpPr>
            <a:spLocks noGrp="1"/>
          </p:cNvSpPr>
          <p:nvPr>
            <p:ph idx="1"/>
          </p:nvPr>
        </p:nvSpPr>
        <p:spPr>
          <a:xfrm>
            <a:off x="165103" y="1121856"/>
            <a:ext cx="11703623" cy="5624224"/>
          </a:xfrm>
        </p:spPr>
        <p:txBody>
          <a:bodyPr vert="horz" lIns="91440" tIns="45720" rIns="91440" bIns="45720" rtlCol="0" anchor="t">
            <a:normAutofit/>
          </a:bodyPr>
          <a:lstStyle/>
          <a:p>
            <a:pPr marL="0" indent="0">
              <a:buNone/>
            </a:pPr>
            <a:r>
              <a:rPr lang="en-US" dirty="0"/>
              <a:t>Focused only on Areas of Discussion</a:t>
            </a:r>
          </a:p>
          <a:p>
            <a:pPr marL="0" indent="0">
              <a:buNone/>
            </a:pPr>
            <a:r>
              <a:rPr lang="en-US" dirty="0"/>
              <a:t>Maps reflect proposed land use designations</a:t>
            </a:r>
          </a:p>
          <a:p>
            <a:pPr marL="0" indent="0">
              <a:buNone/>
            </a:pPr>
            <a:r>
              <a:rPr lang="en-US" dirty="0"/>
              <a:t>Changes are described in call-out boxes</a:t>
            </a:r>
          </a:p>
          <a:p>
            <a:pPr marL="0" indent="0">
              <a:buNone/>
            </a:pPr>
            <a:r>
              <a:rPr lang="en-US" dirty="0"/>
              <a:t>Box color represents level of public’s agreement with GPAC direction</a:t>
            </a:r>
          </a:p>
          <a:p>
            <a:pPr marL="1370965" lvl="3" indent="0">
              <a:spcBef>
                <a:spcPts val="1800"/>
              </a:spcBef>
              <a:buNone/>
            </a:pPr>
            <a:r>
              <a:rPr lang="en-US" sz="2400" dirty="0"/>
              <a:t>Green = 60%-plus agreement between GPAC and public</a:t>
            </a:r>
          </a:p>
          <a:p>
            <a:pPr marL="1370965" lvl="3" indent="0">
              <a:spcBef>
                <a:spcPts val="1800"/>
              </a:spcBef>
              <a:buNone/>
            </a:pPr>
            <a:r>
              <a:rPr lang="en-US" sz="2400" dirty="0"/>
              <a:t>Yellow = Majority agreement ( more “agree” than “disagree” by at least 10 percentage points or up to 60% of public agreeing with direction)</a:t>
            </a:r>
          </a:p>
          <a:p>
            <a:pPr marL="1370965" lvl="3" indent="0">
              <a:spcBef>
                <a:spcPts val="1800"/>
              </a:spcBef>
              <a:buNone/>
            </a:pPr>
            <a:r>
              <a:rPr lang="en-US" sz="2400" dirty="0">
                <a:latin typeface="Corbel"/>
              </a:rPr>
              <a:t>Red = Discrepancy between GPAC and public input</a:t>
            </a:r>
          </a:p>
          <a:p>
            <a:pPr marL="0" indent="-228600">
              <a:spcBef>
                <a:spcPts val="1800"/>
              </a:spcBef>
              <a:buNone/>
            </a:pPr>
            <a:r>
              <a:rPr lang="en-US" b="1" i="1" dirty="0">
                <a:latin typeface="Corbel"/>
              </a:rPr>
              <a:t>Planning Commission recommended direction annotated on maps in white box; land use designations were not changed on the maps</a:t>
            </a:r>
            <a:endParaRPr lang="en-US" b="1" i="1" dirty="0"/>
          </a:p>
          <a:p>
            <a:pPr marL="1370965" lvl="3" indent="0">
              <a:spcBef>
                <a:spcPts val="1800"/>
              </a:spcBef>
              <a:buNone/>
            </a:pPr>
            <a:endParaRPr lang="en-US" sz="2400" dirty="0"/>
          </a:p>
        </p:txBody>
      </p:sp>
      <p:sp>
        <p:nvSpPr>
          <p:cNvPr id="4" name="Rectangle 3">
            <a:extLst>
              <a:ext uri="{FF2B5EF4-FFF2-40B4-BE49-F238E27FC236}">
                <a16:creationId xmlns:a16="http://schemas.microsoft.com/office/drawing/2014/main" id="{1EBC9933-D710-80C5-F915-59146EC6721D}"/>
              </a:ext>
            </a:extLst>
          </p:cNvPr>
          <p:cNvSpPr/>
          <p:nvPr/>
        </p:nvSpPr>
        <p:spPr>
          <a:xfrm>
            <a:off x="253027" y="3434923"/>
            <a:ext cx="1171253" cy="479858"/>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FD0C7E-A99B-2B1E-113E-EA2B02390266}"/>
              </a:ext>
            </a:extLst>
          </p:cNvPr>
          <p:cNvSpPr>
            <a:spLocks noGrp="1"/>
          </p:cNvSpPr>
          <p:nvPr>
            <p:ph type="title"/>
          </p:nvPr>
        </p:nvSpPr>
        <p:spPr/>
        <p:txBody>
          <a:bodyPr/>
          <a:lstStyle/>
          <a:p>
            <a:r>
              <a:rPr lang="en-US" dirty="0"/>
              <a:t>Proposed Land Use Designation Changes</a:t>
            </a:r>
          </a:p>
        </p:txBody>
      </p:sp>
      <p:sp>
        <p:nvSpPr>
          <p:cNvPr id="5" name="Rectangle 4">
            <a:extLst>
              <a:ext uri="{FF2B5EF4-FFF2-40B4-BE49-F238E27FC236}">
                <a16:creationId xmlns:a16="http://schemas.microsoft.com/office/drawing/2014/main" id="{A80504CF-7BB3-FAB5-818D-EA657B75F5A6}"/>
              </a:ext>
            </a:extLst>
          </p:cNvPr>
          <p:cNvSpPr/>
          <p:nvPr/>
        </p:nvSpPr>
        <p:spPr>
          <a:xfrm>
            <a:off x="253026" y="4214129"/>
            <a:ext cx="1171253" cy="479858"/>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35E819-09BF-2B75-2B47-F51F2B842E6E}"/>
              </a:ext>
            </a:extLst>
          </p:cNvPr>
          <p:cNvSpPr/>
          <p:nvPr/>
        </p:nvSpPr>
        <p:spPr>
          <a:xfrm>
            <a:off x="253026" y="4993336"/>
            <a:ext cx="1171253" cy="47985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616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A536C5-4B49-9246-AD1A-D039F9D6504B}"/>
              </a:ext>
            </a:extLst>
          </p:cNvPr>
          <p:cNvSpPr/>
          <p:nvPr/>
        </p:nvSpPr>
        <p:spPr>
          <a:xfrm>
            <a:off x="0" y="5999584"/>
            <a:ext cx="3163078" cy="8795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map of a city&#10;&#10;Description automatically generated with low confidence">
            <a:extLst>
              <a:ext uri="{FF2B5EF4-FFF2-40B4-BE49-F238E27FC236}">
                <a16:creationId xmlns:a16="http://schemas.microsoft.com/office/drawing/2014/main" id="{BF57B94B-24F7-53B4-0F27-3CE9979B8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3701" y="814811"/>
            <a:ext cx="9278299" cy="6043189"/>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5" y="474156"/>
            <a:ext cx="2743200" cy="554544"/>
          </a:xfrm>
          <a:solidFill>
            <a:schemeClr val="accent3"/>
          </a:solidFill>
        </p:spPr>
        <p:txBody>
          <a:bodyPr/>
          <a:lstStyle/>
          <a:p>
            <a:r>
              <a:rPr lang="en-US" dirty="0"/>
              <a:t>SOAR Areas</a:t>
            </a:r>
          </a:p>
        </p:txBody>
      </p:sp>
      <p:sp>
        <p:nvSpPr>
          <p:cNvPr id="10" name="TextBox 9">
            <a:extLst>
              <a:ext uri="{FF2B5EF4-FFF2-40B4-BE49-F238E27FC236}">
                <a16:creationId xmlns:a16="http://schemas.microsoft.com/office/drawing/2014/main" id="{9B6EB57F-E389-8C68-BFBC-278058460792}"/>
              </a:ext>
            </a:extLst>
          </p:cNvPr>
          <p:cNvSpPr txBox="1"/>
          <p:nvPr/>
        </p:nvSpPr>
        <p:spPr>
          <a:xfrm>
            <a:off x="6909181" y="3462242"/>
            <a:ext cx="1287337" cy="276999"/>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No Changes</a:t>
            </a:r>
          </a:p>
        </p:txBody>
      </p:sp>
      <p:sp>
        <p:nvSpPr>
          <p:cNvPr id="3" name="TextBox 2">
            <a:extLst>
              <a:ext uri="{FF2B5EF4-FFF2-40B4-BE49-F238E27FC236}">
                <a16:creationId xmlns:a16="http://schemas.microsoft.com/office/drawing/2014/main" id="{95131732-ECEB-F525-62A7-1772C73DDC15}"/>
              </a:ext>
            </a:extLst>
          </p:cNvPr>
          <p:cNvSpPr txBox="1"/>
          <p:nvPr/>
        </p:nvSpPr>
        <p:spPr>
          <a:xfrm>
            <a:off x="316871" y="1113576"/>
            <a:ext cx="2743200" cy="738664"/>
          </a:xfrm>
          <a:prstGeom prst="rect">
            <a:avLst/>
          </a:prstGeom>
          <a:noFill/>
        </p:spPr>
        <p:txBody>
          <a:bodyPr wrap="square" rtlCol="0">
            <a:spAutoFit/>
          </a:bodyPr>
          <a:lstStyle/>
          <a:p>
            <a:r>
              <a:rPr lang="en-US" sz="1400" dirty="0"/>
              <a:t>* Note that these are not the only City-controlled SOAR areas in Ventura</a:t>
            </a:r>
          </a:p>
        </p:txBody>
      </p:sp>
      <p:sp>
        <p:nvSpPr>
          <p:cNvPr id="4" name="Freeform: Shape 3">
            <a:extLst>
              <a:ext uri="{FF2B5EF4-FFF2-40B4-BE49-F238E27FC236}">
                <a16:creationId xmlns:a16="http://schemas.microsoft.com/office/drawing/2014/main" id="{FA7BBFD0-0E87-340C-791C-C96D58CFB8FE}"/>
              </a:ext>
            </a:extLst>
          </p:cNvPr>
          <p:cNvSpPr/>
          <p:nvPr/>
        </p:nvSpPr>
        <p:spPr>
          <a:xfrm>
            <a:off x="8673220" y="5341544"/>
            <a:ext cx="552661" cy="561315"/>
          </a:xfrm>
          <a:custGeom>
            <a:avLst/>
            <a:gdLst>
              <a:gd name="connsiteX0" fmla="*/ 443619 w 506994"/>
              <a:gd name="connsiteY0" fmla="*/ 0 h 561315"/>
              <a:gd name="connsiteX1" fmla="*/ 0 w 506994"/>
              <a:gd name="connsiteY1" fmla="*/ 90534 h 561315"/>
              <a:gd name="connsiteX2" fmla="*/ 54320 w 506994"/>
              <a:gd name="connsiteY2" fmla="*/ 561315 h 561315"/>
              <a:gd name="connsiteX3" fmla="*/ 506994 w 506994"/>
              <a:gd name="connsiteY3" fmla="*/ 235390 h 561315"/>
              <a:gd name="connsiteX4" fmla="*/ 479833 w 506994"/>
              <a:gd name="connsiteY4" fmla="*/ 190123 h 561315"/>
              <a:gd name="connsiteX5" fmla="*/ 443619 w 506994"/>
              <a:gd name="connsiteY5"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994" h="561315">
                <a:moveTo>
                  <a:pt x="443619" y="0"/>
                </a:moveTo>
                <a:lnTo>
                  <a:pt x="0" y="90534"/>
                </a:lnTo>
                <a:lnTo>
                  <a:pt x="54320" y="561315"/>
                </a:lnTo>
                <a:lnTo>
                  <a:pt x="506994" y="235390"/>
                </a:lnTo>
                <a:lnTo>
                  <a:pt x="479833" y="190123"/>
                </a:lnTo>
                <a:lnTo>
                  <a:pt x="443619"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E4A44B-0BAE-B611-BB91-7595472199AE}"/>
              </a:ext>
            </a:extLst>
          </p:cNvPr>
          <p:cNvSpPr txBox="1"/>
          <p:nvPr/>
        </p:nvSpPr>
        <p:spPr>
          <a:xfrm>
            <a:off x="8673219" y="3711647"/>
            <a:ext cx="2918705" cy="830997"/>
          </a:xfrm>
          <a:prstGeom prst="rect">
            <a:avLst/>
          </a:prstGeom>
          <a:solidFill>
            <a:schemeClr val="bg1">
              <a:lumMod val="85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Neighborhood Low</a:t>
            </a:r>
          </a:p>
          <a:p>
            <a:r>
              <a:rPr lang="en-US" sz="1200" dirty="0">
                <a:solidFill>
                  <a:srgbClr val="000000"/>
                </a:solidFill>
                <a:latin typeface="Corbel" panose="020B0503020204020204" pitchFamily="34" charset="0"/>
              </a:rPr>
              <a:t>This area is Neighborhood Low in existing General Plan. The map was changed to reflect the existing designation.</a:t>
            </a:r>
          </a:p>
        </p:txBody>
      </p:sp>
      <p:cxnSp>
        <p:nvCxnSpPr>
          <p:cNvPr id="6" name="Straight Arrow Connector 5">
            <a:extLst>
              <a:ext uri="{FF2B5EF4-FFF2-40B4-BE49-F238E27FC236}">
                <a16:creationId xmlns:a16="http://schemas.microsoft.com/office/drawing/2014/main" id="{6C5619B9-275C-6050-572D-D8451DDF68F8}"/>
              </a:ext>
            </a:extLst>
          </p:cNvPr>
          <p:cNvCxnSpPr>
            <a:cxnSpLocks/>
          </p:cNvCxnSpPr>
          <p:nvPr/>
        </p:nvCxnSpPr>
        <p:spPr>
          <a:xfrm flipH="1">
            <a:off x="9003166" y="4542644"/>
            <a:ext cx="541089" cy="96516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pic>
        <p:nvPicPr>
          <p:cNvPr id="14" name="Picture 13" descr="A picture containing text, screenshot, colorfulness, font&#10;&#10;Description automatically generated">
            <a:extLst>
              <a:ext uri="{FF2B5EF4-FFF2-40B4-BE49-F238E27FC236}">
                <a16:creationId xmlns:a16="http://schemas.microsoft.com/office/drawing/2014/main" id="{042A42D9-BEF7-FC40-2747-32A5AC6F3D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896216"/>
            <a:ext cx="4514850" cy="4927912"/>
          </a:xfrm>
          <a:prstGeom prst="rect">
            <a:avLst/>
          </a:prstGeom>
          <a:ln>
            <a:solidFill>
              <a:srgbClr val="000000"/>
            </a:solidFill>
          </a:ln>
        </p:spPr>
      </p:pic>
      <p:sp>
        <p:nvSpPr>
          <p:cNvPr id="7" name="TextBox 6">
            <a:extLst>
              <a:ext uri="{FF2B5EF4-FFF2-40B4-BE49-F238E27FC236}">
                <a16:creationId xmlns:a16="http://schemas.microsoft.com/office/drawing/2014/main" id="{FC84C330-02DF-DEA1-894F-300690813426}"/>
              </a:ext>
            </a:extLst>
          </p:cNvPr>
          <p:cNvSpPr txBox="1"/>
          <p:nvPr/>
        </p:nvSpPr>
        <p:spPr>
          <a:xfrm>
            <a:off x="7962181" y="207818"/>
            <a:ext cx="4151885"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GPAC direction</a:t>
            </a:r>
          </a:p>
        </p:txBody>
      </p:sp>
    </p:spTree>
    <p:extLst>
      <p:ext uri="{BB962C8B-B14F-4D97-AF65-F5344CB8AC3E}">
        <p14:creationId xmlns:p14="http://schemas.microsoft.com/office/powerpoint/2010/main" val="1169937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14ECE3-62D8-40C9-D673-1C8086CBDE4A}"/>
              </a:ext>
            </a:extLst>
          </p:cNvPr>
          <p:cNvSpPr>
            <a:spLocks/>
          </p:cNvSpPr>
          <p:nvPr/>
        </p:nvSpPr>
        <p:spPr>
          <a:xfrm>
            <a:off x="0" y="5361010"/>
            <a:ext cx="12192000" cy="150703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low confidence">
            <a:extLst>
              <a:ext uri="{FF2B5EF4-FFF2-40B4-BE49-F238E27FC236}">
                <a16:creationId xmlns:a16="http://schemas.microsoft.com/office/drawing/2014/main" id="{5FD22081-0D80-55D4-B4B6-94C387D0C0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69740" y="292925"/>
            <a:ext cx="8979805" cy="5855058"/>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2676259" cy="554544"/>
          </a:xfrm>
          <a:solidFill>
            <a:schemeClr val="accent3"/>
          </a:solidFill>
        </p:spPr>
        <p:txBody>
          <a:bodyPr/>
          <a:lstStyle/>
          <a:p>
            <a:r>
              <a:rPr lang="en-US" dirty="0"/>
              <a:t>Eastside</a:t>
            </a:r>
          </a:p>
        </p:txBody>
      </p:sp>
      <p:cxnSp>
        <p:nvCxnSpPr>
          <p:cNvPr id="21" name="Straight Arrow Connector 20">
            <a:extLst>
              <a:ext uri="{FF2B5EF4-FFF2-40B4-BE49-F238E27FC236}">
                <a16:creationId xmlns:a16="http://schemas.microsoft.com/office/drawing/2014/main" id="{F09A5FDA-4D14-4BA6-F319-294B9BE3F48D}"/>
              </a:ext>
            </a:extLst>
          </p:cNvPr>
          <p:cNvCxnSpPr>
            <a:cxnSpLocks/>
            <a:stCxn id="23" idx="3"/>
          </p:cNvCxnSpPr>
          <p:nvPr/>
        </p:nvCxnSpPr>
        <p:spPr>
          <a:xfrm>
            <a:off x="8085882" y="3880293"/>
            <a:ext cx="1113385" cy="6543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CC3451A0-9547-1A91-890B-238A815BF8F3}"/>
              </a:ext>
            </a:extLst>
          </p:cNvPr>
          <p:cNvCxnSpPr>
            <a:cxnSpLocks/>
            <a:stCxn id="23" idx="2"/>
          </p:cNvCxnSpPr>
          <p:nvPr/>
        </p:nvCxnSpPr>
        <p:spPr>
          <a:xfrm>
            <a:off x="6423940" y="4203458"/>
            <a:ext cx="1035702" cy="117084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2C574451-611A-564F-E291-5E324620BF58}"/>
              </a:ext>
            </a:extLst>
          </p:cNvPr>
          <p:cNvCxnSpPr>
            <a:cxnSpLocks/>
            <a:stCxn id="22" idx="0"/>
          </p:cNvCxnSpPr>
          <p:nvPr/>
        </p:nvCxnSpPr>
        <p:spPr>
          <a:xfrm flipV="1">
            <a:off x="10534468" y="1552575"/>
            <a:ext cx="266882" cy="120621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a16="http://schemas.microsoft.com/office/drawing/2014/main" id="{BA744557-CAD4-48AA-329C-247AEB6E9FB3}"/>
              </a:ext>
            </a:extLst>
          </p:cNvPr>
          <p:cNvSpPr txBox="1"/>
          <p:nvPr/>
        </p:nvSpPr>
        <p:spPr>
          <a:xfrm>
            <a:off x="8975287" y="2758789"/>
            <a:ext cx="3118362"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2. Agricultural Parcel on SR-126/Wells</a:t>
            </a:r>
          </a:p>
          <a:p>
            <a:r>
              <a:rPr lang="en-US" sz="1200" dirty="0">
                <a:solidFill>
                  <a:srgbClr val="000000"/>
                </a:solidFill>
                <a:latin typeface="Corbel" panose="020B0503020204020204" pitchFamily="34" charset="0"/>
              </a:rPr>
              <a:t>Change to Neighborhood Center (4 stories) from Mixed Use 3 (3 stories)</a:t>
            </a:r>
          </a:p>
        </p:txBody>
      </p:sp>
      <p:sp>
        <p:nvSpPr>
          <p:cNvPr id="12" name="Rectangle 12">
            <a:extLst>
              <a:ext uri="{FF2B5EF4-FFF2-40B4-BE49-F238E27FC236}">
                <a16:creationId xmlns:a16="http://schemas.microsoft.com/office/drawing/2014/main" id="{F060DB4B-087C-FCAB-1A61-368061BA611A}"/>
              </a:ext>
            </a:extLst>
          </p:cNvPr>
          <p:cNvSpPr/>
          <p:nvPr/>
        </p:nvSpPr>
        <p:spPr>
          <a:xfrm>
            <a:off x="10429233" y="1028700"/>
            <a:ext cx="852509" cy="1066800"/>
          </a:xfrm>
          <a:custGeom>
            <a:avLst/>
            <a:gdLst>
              <a:gd name="connsiteX0" fmla="*/ 0 w 554880"/>
              <a:gd name="connsiteY0" fmla="*/ 0 h 612321"/>
              <a:gd name="connsiteX1" fmla="*/ 554880 w 554880"/>
              <a:gd name="connsiteY1" fmla="*/ 0 h 612321"/>
              <a:gd name="connsiteX2" fmla="*/ 554880 w 554880"/>
              <a:gd name="connsiteY2" fmla="*/ 612321 h 612321"/>
              <a:gd name="connsiteX3" fmla="*/ 0 w 554880"/>
              <a:gd name="connsiteY3" fmla="*/ 612321 h 612321"/>
              <a:gd name="connsiteX4" fmla="*/ 0 w 554880"/>
              <a:gd name="connsiteY4" fmla="*/ 0 h 612321"/>
              <a:gd name="connsiteX0" fmla="*/ 0 w 846073"/>
              <a:gd name="connsiteY0" fmla="*/ 0 h 612321"/>
              <a:gd name="connsiteX1" fmla="*/ 554880 w 846073"/>
              <a:gd name="connsiteY1" fmla="*/ 0 h 612321"/>
              <a:gd name="connsiteX2" fmla="*/ 846073 w 846073"/>
              <a:gd name="connsiteY2" fmla="*/ 449036 h 612321"/>
              <a:gd name="connsiteX3" fmla="*/ 0 w 846073"/>
              <a:gd name="connsiteY3" fmla="*/ 612321 h 612321"/>
              <a:gd name="connsiteX4" fmla="*/ 0 w 846073"/>
              <a:gd name="connsiteY4" fmla="*/ 0 h 612321"/>
              <a:gd name="connsiteX0" fmla="*/ 0 w 846073"/>
              <a:gd name="connsiteY0" fmla="*/ 8164 h 620485"/>
              <a:gd name="connsiteX1" fmla="*/ 516780 w 846073"/>
              <a:gd name="connsiteY1" fmla="*/ 0 h 620485"/>
              <a:gd name="connsiteX2" fmla="*/ 846073 w 846073"/>
              <a:gd name="connsiteY2" fmla="*/ 457200 h 620485"/>
              <a:gd name="connsiteX3" fmla="*/ 0 w 846073"/>
              <a:gd name="connsiteY3" fmla="*/ 620485 h 620485"/>
              <a:gd name="connsiteX4" fmla="*/ 0 w 846073"/>
              <a:gd name="connsiteY4" fmla="*/ 8164 h 620485"/>
              <a:gd name="connsiteX0" fmla="*/ 0 w 846073"/>
              <a:gd name="connsiteY0" fmla="*/ 8164 h 723899"/>
              <a:gd name="connsiteX1" fmla="*/ 516780 w 846073"/>
              <a:gd name="connsiteY1" fmla="*/ 0 h 723899"/>
              <a:gd name="connsiteX2" fmla="*/ 846073 w 846073"/>
              <a:gd name="connsiteY2" fmla="*/ 457200 h 723899"/>
              <a:gd name="connsiteX3" fmla="*/ 405492 w 846073"/>
              <a:gd name="connsiteY3" fmla="*/ 723899 h 723899"/>
              <a:gd name="connsiteX4" fmla="*/ 0 w 846073"/>
              <a:gd name="connsiteY4" fmla="*/ 8164 h 723899"/>
              <a:gd name="connsiteX0" fmla="*/ 0 w 636523"/>
              <a:gd name="connsiteY0" fmla="*/ 419100 h 723899"/>
              <a:gd name="connsiteX1" fmla="*/ 307230 w 636523"/>
              <a:gd name="connsiteY1" fmla="*/ 0 h 723899"/>
              <a:gd name="connsiteX2" fmla="*/ 636523 w 636523"/>
              <a:gd name="connsiteY2" fmla="*/ 457200 h 723899"/>
              <a:gd name="connsiteX3" fmla="*/ 195942 w 636523"/>
              <a:gd name="connsiteY3" fmla="*/ 723899 h 723899"/>
              <a:gd name="connsiteX4" fmla="*/ 0 w 636523"/>
              <a:gd name="connsiteY4" fmla="*/ 419100 h 723899"/>
              <a:gd name="connsiteX0" fmla="*/ 1956 w 638479"/>
              <a:gd name="connsiteY0" fmla="*/ 419100 h 723899"/>
              <a:gd name="connsiteX1" fmla="*/ 309186 w 638479"/>
              <a:gd name="connsiteY1" fmla="*/ 0 h 723899"/>
              <a:gd name="connsiteX2" fmla="*/ 638479 w 638479"/>
              <a:gd name="connsiteY2" fmla="*/ 457200 h 723899"/>
              <a:gd name="connsiteX3" fmla="*/ 197898 w 638479"/>
              <a:gd name="connsiteY3" fmla="*/ 723899 h 723899"/>
              <a:gd name="connsiteX4" fmla="*/ 1956 w 638479"/>
              <a:gd name="connsiteY4" fmla="*/ 419100 h 723899"/>
              <a:gd name="connsiteX0" fmla="*/ 1818 w 657391"/>
              <a:gd name="connsiteY0" fmla="*/ 351065 h 723899"/>
              <a:gd name="connsiteX1" fmla="*/ 328098 w 657391"/>
              <a:gd name="connsiteY1" fmla="*/ 0 h 723899"/>
              <a:gd name="connsiteX2" fmla="*/ 657391 w 657391"/>
              <a:gd name="connsiteY2" fmla="*/ 457200 h 723899"/>
              <a:gd name="connsiteX3" fmla="*/ 216810 w 657391"/>
              <a:gd name="connsiteY3" fmla="*/ 723899 h 723899"/>
              <a:gd name="connsiteX4" fmla="*/ 1818 w 657391"/>
              <a:gd name="connsiteY4" fmla="*/ 351065 h 723899"/>
              <a:gd name="connsiteX0" fmla="*/ 1818 w 657391"/>
              <a:gd name="connsiteY0" fmla="*/ 351065 h 723899"/>
              <a:gd name="connsiteX1" fmla="*/ 328098 w 657391"/>
              <a:gd name="connsiteY1" fmla="*/ 0 h 723899"/>
              <a:gd name="connsiteX2" fmla="*/ 657391 w 657391"/>
              <a:gd name="connsiteY2" fmla="*/ 457200 h 723899"/>
              <a:gd name="connsiteX3" fmla="*/ 216810 w 657391"/>
              <a:gd name="connsiteY3" fmla="*/ 723899 h 723899"/>
              <a:gd name="connsiteX4" fmla="*/ 1818 w 657391"/>
              <a:gd name="connsiteY4" fmla="*/ 351065 h 723899"/>
              <a:gd name="connsiteX0" fmla="*/ 6038 w 661611"/>
              <a:gd name="connsiteY0" fmla="*/ 351065 h 723899"/>
              <a:gd name="connsiteX1" fmla="*/ 332318 w 661611"/>
              <a:gd name="connsiteY1" fmla="*/ 0 h 723899"/>
              <a:gd name="connsiteX2" fmla="*/ 661611 w 661611"/>
              <a:gd name="connsiteY2" fmla="*/ 457200 h 723899"/>
              <a:gd name="connsiteX3" fmla="*/ 221030 w 661611"/>
              <a:gd name="connsiteY3" fmla="*/ 723899 h 723899"/>
              <a:gd name="connsiteX4" fmla="*/ 6038 w 661611"/>
              <a:gd name="connsiteY4" fmla="*/ 351065 h 723899"/>
              <a:gd name="connsiteX0" fmla="*/ 6311 w 661884"/>
              <a:gd name="connsiteY0" fmla="*/ 375558 h 748392"/>
              <a:gd name="connsiteX1" fmla="*/ 318984 w 661884"/>
              <a:gd name="connsiteY1" fmla="*/ 0 h 748392"/>
              <a:gd name="connsiteX2" fmla="*/ 661884 w 661884"/>
              <a:gd name="connsiteY2" fmla="*/ 481693 h 748392"/>
              <a:gd name="connsiteX3" fmla="*/ 221303 w 661884"/>
              <a:gd name="connsiteY3" fmla="*/ 748392 h 748392"/>
              <a:gd name="connsiteX4" fmla="*/ 6311 w 661884"/>
              <a:gd name="connsiteY4" fmla="*/ 375558 h 748392"/>
              <a:gd name="connsiteX0" fmla="*/ 6723 w 662296"/>
              <a:gd name="connsiteY0" fmla="*/ 375558 h 748392"/>
              <a:gd name="connsiteX1" fmla="*/ 319396 w 662296"/>
              <a:gd name="connsiteY1" fmla="*/ 0 h 748392"/>
              <a:gd name="connsiteX2" fmla="*/ 662296 w 662296"/>
              <a:gd name="connsiteY2" fmla="*/ 481693 h 748392"/>
              <a:gd name="connsiteX3" fmla="*/ 221715 w 662296"/>
              <a:gd name="connsiteY3" fmla="*/ 748392 h 748392"/>
              <a:gd name="connsiteX4" fmla="*/ 6723 w 662296"/>
              <a:gd name="connsiteY4" fmla="*/ 375558 h 748392"/>
              <a:gd name="connsiteX0" fmla="*/ 6723 w 662296"/>
              <a:gd name="connsiteY0" fmla="*/ 370115 h 742949"/>
              <a:gd name="connsiteX1" fmla="*/ 319396 w 662296"/>
              <a:gd name="connsiteY1" fmla="*/ 0 h 742949"/>
              <a:gd name="connsiteX2" fmla="*/ 662296 w 662296"/>
              <a:gd name="connsiteY2" fmla="*/ 476250 h 742949"/>
              <a:gd name="connsiteX3" fmla="*/ 221715 w 662296"/>
              <a:gd name="connsiteY3" fmla="*/ 742949 h 742949"/>
              <a:gd name="connsiteX4" fmla="*/ 6723 w 662296"/>
              <a:gd name="connsiteY4" fmla="*/ 370115 h 742949"/>
              <a:gd name="connsiteX0" fmla="*/ 6723 w 662296"/>
              <a:gd name="connsiteY0" fmla="*/ 370115 h 767442"/>
              <a:gd name="connsiteX1" fmla="*/ 319396 w 662296"/>
              <a:gd name="connsiteY1" fmla="*/ 0 h 767442"/>
              <a:gd name="connsiteX2" fmla="*/ 662296 w 662296"/>
              <a:gd name="connsiteY2" fmla="*/ 476250 h 767442"/>
              <a:gd name="connsiteX3" fmla="*/ 235322 w 662296"/>
              <a:gd name="connsiteY3" fmla="*/ 767442 h 767442"/>
              <a:gd name="connsiteX4" fmla="*/ 6723 w 662296"/>
              <a:gd name="connsiteY4" fmla="*/ 370115 h 767442"/>
              <a:gd name="connsiteX0" fmla="*/ 7282 w 641084"/>
              <a:gd name="connsiteY0" fmla="*/ 410936 h 767442"/>
              <a:gd name="connsiteX1" fmla="*/ 298184 w 641084"/>
              <a:gd name="connsiteY1" fmla="*/ 0 h 767442"/>
              <a:gd name="connsiteX2" fmla="*/ 641084 w 641084"/>
              <a:gd name="connsiteY2" fmla="*/ 476250 h 767442"/>
              <a:gd name="connsiteX3" fmla="*/ 214110 w 641084"/>
              <a:gd name="connsiteY3" fmla="*/ 767442 h 767442"/>
              <a:gd name="connsiteX4" fmla="*/ 7282 w 641084"/>
              <a:gd name="connsiteY4" fmla="*/ 410936 h 767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84" h="767442">
                <a:moveTo>
                  <a:pt x="7282" y="410936"/>
                </a:moveTo>
                <a:cubicBezTo>
                  <a:pt x="-42708" y="195036"/>
                  <a:pt x="176724" y="90714"/>
                  <a:pt x="298184" y="0"/>
                </a:cubicBezTo>
                <a:lnTo>
                  <a:pt x="641084" y="476250"/>
                </a:lnTo>
                <a:lnTo>
                  <a:pt x="214110" y="767442"/>
                </a:lnTo>
                <a:cubicBezTo>
                  <a:pt x="142446" y="643164"/>
                  <a:pt x="40846" y="556985"/>
                  <a:pt x="7282" y="410936"/>
                </a:cubicBezTo>
                <a:close/>
              </a:path>
            </a:pathLst>
          </a:custGeom>
          <a:noFill/>
          <a:ln w="50800" cap="rnd">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E7C12E4-556C-1A96-FA0F-AAD74077DCF9}"/>
              </a:ext>
            </a:extLst>
          </p:cNvPr>
          <p:cNvSpPr/>
          <p:nvPr/>
        </p:nvSpPr>
        <p:spPr>
          <a:xfrm>
            <a:off x="3754115" y="285302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34" name="Oval 33">
            <a:extLst>
              <a:ext uri="{FF2B5EF4-FFF2-40B4-BE49-F238E27FC236}">
                <a16:creationId xmlns:a16="http://schemas.microsoft.com/office/drawing/2014/main" id="{8FB60BE9-8FB7-F8C5-3D0F-EA4A547EB633}"/>
              </a:ext>
            </a:extLst>
          </p:cNvPr>
          <p:cNvSpPr/>
          <p:nvPr/>
        </p:nvSpPr>
        <p:spPr>
          <a:xfrm>
            <a:off x="8879813" y="357557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36" name="Oval 35">
            <a:extLst>
              <a:ext uri="{FF2B5EF4-FFF2-40B4-BE49-F238E27FC236}">
                <a16:creationId xmlns:a16="http://schemas.microsoft.com/office/drawing/2014/main" id="{0BDC56B3-C85E-4B43-F9EA-214793B63976}"/>
              </a:ext>
            </a:extLst>
          </p:cNvPr>
          <p:cNvSpPr/>
          <p:nvPr/>
        </p:nvSpPr>
        <p:spPr>
          <a:xfrm>
            <a:off x="7691228" y="508712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41" name="Oval 40">
            <a:extLst>
              <a:ext uri="{FF2B5EF4-FFF2-40B4-BE49-F238E27FC236}">
                <a16:creationId xmlns:a16="http://schemas.microsoft.com/office/drawing/2014/main" id="{816A9EBD-5C43-7209-6C11-4E8139BC0D96}"/>
              </a:ext>
            </a:extLst>
          </p:cNvPr>
          <p:cNvSpPr/>
          <p:nvPr/>
        </p:nvSpPr>
        <p:spPr>
          <a:xfrm>
            <a:off x="10667909" y="116610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2</a:t>
            </a:r>
          </a:p>
        </p:txBody>
      </p:sp>
      <p:sp>
        <p:nvSpPr>
          <p:cNvPr id="42" name="Freeform: Shape 41">
            <a:extLst>
              <a:ext uri="{FF2B5EF4-FFF2-40B4-BE49-F238E27FC236}">
                <a16:creationId xmlns:a16="http://schemas.microsoft.com/office/drawing/2014/main" id="{6D4BE4D7-36D6-D8A3-7D51-C5D06632530C}"/>
              </a:ext>
            </a:extLst>
          </p:cNvPr>
          <p:cNvSpPr/>
          <p:nvPr/>
        </p:nvSpPr>
        <p:spPr>
          <a:xfrm>
            <a:off x="3670907" y="3188094"/>
            <a:ext cx="435214" cy="416564"/>
          </a:xfrm>
          <a:custGeom>
            <a:avLst/>
            <a:gdLst>
              <a:gd name="connsiteX0" fmla="*/ 34834 w 313508"/>
              <a:gd name="connsiteY0" fmla="*/ 322217 h 322217"/>
              <a:gd name="connsiteX1" fmla="*/ 313508 w 313508"/>
              <a:gd name="connsiteY1" fmla="*/ 278674 h 322217"/>
              <a:gd name="connsiteX2" fmla="*/ 252548 w 313508"/>
              <a:gd name="connsiteY2" fmla="*/ 0 h 322217"/>
              <a:gd name="connsiteX3" fmla="*/ 0 w 313508"/>
              <a:gd name="connsiteY3" fmla="*/ 34834 h 322217"/>
              <a:gd name="connsiteX4" fmla="*/ 34834 w 313508"/>
              <a:gd name="connsiteY4" fmla="*/ 322217 h 322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08" h="322217">
                <a:moveTo>
                  <a:pt x="34834" y="322217"/>
                </a:moveTo>
                <a:lnTo>
                  <a:pt x="313508" y="278674"/>
                </a:lnTo>
                <a:lnTo>
                  <a:pt x="252548" y="0"/>
                </a:lnTo>
                <a:lnTo>
                  <a:pt x="0" y="34834"/>
                </a:lnTo>
                <a:lnTo>
                  <a:pt x="34834" y="322217"/>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29DE6F7-933E-3113-D544-E48F94A6E53E}"/>
              </a:ext>
            </a:extLst>
          </p:cNvPr>
          <p:cNvSpPr/>
          <p:nvPr/>
        </p:nvSpPr>
        <p:spPr>
          <a:xfrm>
            <a:off x="7286625" y="4891780"/>
            <a:ext cx="581025" cy="755105"/>
          </a:xfrm>
          <a:custGeom>
            <a:avLst/>
            <a:gdLst>
              <a:gd name="connsiteX0" fmla="*/ 130628 w 357051"/>
              <a:gd name="connsiteY0" fmla="*/ 592183 h 592183"/>
              <a:gd name="connsiteX1" fmla="*/ 357051 w 357051"/>
              <a:gd name="connsiteY1" fmla="*/ 435429 h 592183"/>
              <a:gd name="connsiteX2" fmla="*/ 191588 w 357051"/>
              <a:gd name="connsiteY2" fmla="*/ 243840 h 592183"/>
              <a:gd name="connsiteX3" fmla="*/ 287382 w 357051"/>
              <a:gd name="connsiteY3" fmla="*/ 165463 h 592183"/>
              <a:gd name="connsiteX4" fmla="*/ 269965 w 357051"/>
              <a:gd name="connsiteY4" fmla="*/ 113212 h 592183"/>
              <a:gd name="connsiteX5" fmla="*/ 200297 w 357051"/>
              <a:gd name="connsiteY5" fmla="*/ 139337 h 592183"/>
              <a:gd name="connsiteX6" fmla="*/ 113211 w 357051"/>
              <a:gd name="connsiteY6" fmla="*/ 0 h 592183"/>
              <a:gd name="connsiteX7" fmla="*/ 0 w 357051"/>
              <a:gd name="connsiteY7" fmla="*/ 95795 h 592183"/>
              <a:gd name="connsiteX8" fmla="*/ 95794 w 357051"/>
              <a:gd name="connsiteY8" fmla="*/ 269966 h 592183"/>
              <a:gd name="connsiteX9" fmla="*/ 17417 w 357051"/>
              <a:gd name="connsiteY9" fmla="*/ 322217 h 592183"/>
              <a:gd name="connsiteX10" fmla="*/ 8708 w 357051"/>
              <a:gd name="connsiteY10" fmla="*/ 357052 h 592183"/>
              <a:gd name="connsiteX11" fmla="*/ 130628 w 357051"/>
              <a:gd name="connsiteY11" fmla="*/ 592183 h 59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051" h="592183">
                <a:moveTo>
                  <a:pt x="130628" y="592183"/>
                </a:moveTo>
                <a:lnTo>
                  <a:pt x="357051" y="435429"/>
                </a:lnTo>
                <a:lnTo>
                  <a:pt x="191588" y="243840"/>
                </a:lnTo>
                <a:lnTo>
                  <a:pt x="287382" y="165463"/>
                </a:lnTo>
                <a:lnTo>
                  <a:pt x="269965" y="113212"/>
                </a:lnTo>
                <a:lnTo>
                  <a:pt x="200297" y="139337"/>
                </a:lnTo>
                <a:lnTo>
                  <a:pt x="113211" y="0"/>
                </a:lnTo>
                <a:lnTo>
                  <a:pt x="0" y="95795"/>
                </a:lnTo>
                <a:lnTo>
                  <a:pt x="95794" y="269966"/>
                </a:lnTo>
                <a:lnTo>
                  <a:pt x="17417" y="322217"/>
                </a:lnTo>
                <a:lnTo>
                  <a:pt x="8708" y="357052"/>
                </a:lnTo>
                <a:lnTo>
                  <a:pt x="130628" y="592183"/>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DFC152C-F4C9-3749-0851-0259C43A98BF}"/>
              </a:ext>
            </a:extLst>
          </p:cNvPr>
          <p:cNvSpPr/>
          <p:nvPr/>
        </p:nvSpPr>
        <p:spPr>
          <a:xfrm rot="482422">
            <a:off x="8958512" y="3668783"/>
            <a:ext cx="481511" cy="630803"/>
          </a:xfrm>
          <a:custGeom>
            <a:avLst/>
            <a:gdLst>
              <a:gd name="connsiteX0" fmla="*/ 383177 w 383177"/>
              <a:gd name="connsiteY0" fmla="*/ 104503 h 339634"/>
              <a:gd name="connsiteX1" fmla="*/ 304800 w 383177"/>
              <a:gd name="connsiteY1" fmla="*/ 0 h 339634"/>
              <a:gd name="connsiteX2" fmla="*/ 26125 w 383177"/>
              <a:gd name="connsiteY2" fmla="*/ 165463 h 339634"/>
              <a:gd name="connsiteX3" fmla="*/ 52251 w 383177"/>
              <a:gd name="connsiteY3" fmla="*/ 226423 h 339634"/>
              <a:gd name="connsiteX4" fmla="*/ 0 w 383177"/>
              <a:gd name="connsiteY4" fmla="*/ 287383 h 339634"/>
              <a:gd name="connsiteX5" fmla="*/ 43542 w 383177"/>
              <a:gd name="connsiteY5" fmla="*/ 339634 h 339634"/>
              <a:gd name="connsiteX6" fmla="*/ 104502 w 383177"/>
              <a:gd name="connsiteY6" fmla="*/ 296091 h 339634"/>
              <a:gd name="connsiteX7" fmla="*/ 383177 w 383177"/>
              <a:gd name="connsiteY7" fmla="*/ 104503 h 3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77" h="339634">
                <a:moveTo>
                  <a:pt x="383177" y="104503"/>
                </a:moveTo>
                <a:lnTo>
                  <a:pt x="304800" y="0"/>
                </a:lnTo>
                <a:lnTo>
                  <a:pt x="26125" y="165463"/>
                </a:lnTo>
                <a:lnTo>
                  <a:pt x="52251" y="226423"/>
                </a:lnTo>
                <a:lnTo>
                  <a:pt x="0" y="287383"/>
                </a:lnTo>
                <a:lnTo>
                  <a:pt x="43542" y="339634"/>
                </a:lnTo>
                <a:lnTo>
                  <a:pt x="104502" y="296091"/>
                </a:lnTo>
                <a:lnTo>
                  <a:pt x="383177" y="104503"/>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1312538-8903-9FC7-0249-0C4DF5421DF4}"/>
              </a:ext>
            </a:extLst>
          </p:cNvPr>
          <p:cNvSpPr txBox="1"/>
          <p:nvPr/>
        </p:nvSpPr>
        <p:spPr>
          <a:xfrm>
            <a:off x="4984927" y="425073"/>
            <a:ext cx="3323885" cy="461665"/>
          </a:xfrm>
          <a:prstGeom prst="rect">
            <a:avLst/>
          </a:prstGeom>
          <a:solidFill>
            <a:schemeClr val="bg1"/>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Agricultural Parcels</a:t>
            </a:r>
          </a:p>
          <a:p>
            <a:r>
              <a:rPr lang="en-US" sz="1200" dirty="0">
                <a:solidFill>
                  <a:srgbClr val="000000"/>
                </a:solidFill>
                <a:latin typeface="Corbel" panose="020B0503020204020204" pitchFamily="34" charset="0"/>
              </a:rPr>
              <a:t>Note that these parcels are part of the City SOAR</a:t>
            </a:r>
          </a:p>
        </p:txBody>
      </p:sp>
      <p:cxnSp>
        <p:nvCxnSpPr>
          <p:cNvPr id="25" name="Straight Arrow Connector 24">
            <a:extLst>
              <a:ext uri="{FF2B5EF4-FFF2-40B4-BE49-F238E27FC236}">
                <a16:creationId xmlns:a16="http://schemas.microsoft.com/office/drawing/2014/main" id="{8A655CC5-76BE-8AAD-A5B2-8F20AC1FC34B}"/>
              </a:ext>
            </a:extLst>
          </p:cNvPr>
          <p:cNvCxnSpPr>
            <a:cxnSpLocks/>
            <a:stCxn id="20" idx="2"/>
          </p:cNvCxnSpPr>
          <p:nvPr/>
        </p:nvCxnSpPr>
        <p:spPr>
          <a:xfrm flipH="1">
            <a:off x="5402946" y="886738"/>
            <a:ext cx="1243924" cy="100737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0BE9C479-78C5-4009-23FC-22230A495B59}"/>
              </a:ext>
            </a:extLst>
          </p:cNvPr>
          <p:cNvCxnSpPr>
            <a:cxnSpLocks/>
          </p:cNvCxnSpPr>
          <p:nvPr/>
        </p:nvCxnSpPr>
        <p:spPr>
          <a:xfrm>
            <a:off x="6646870" y="886738"/>
            <a:ext cx="238676" cy="66583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B647D59C-D6F9-49FD-55C1-4BCA3705E880}"/>
              </a:ext>
            </a:extLst>
          </p:cNvPr>
          <p:cNvCxnSpPr>
            <a:cxnSpLocks/>
            <a:stCxn id="20" idx="2"/>
          </p:cNvCxnSpPr>
          <p:nvPr/>
        </p:nvCxnSpPr>
        <p:spPr>
          <a:xfrm>
            <a:off x="6646870" y="886738"/>
            <a:ext cx="1220780" cy="66583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808FA134-3300-A396-04AC-038B2E994799}"/>
              </a:ext>
            </a:extLst>
          </p:cNvPr>
          <p:cNvSpPr txBox="1"/>
          <p:nvPr/>
        </p:nvSpPr>
        <p:spPr>
          <a:xfrm>
            <a:off x="4761997" y="3557127"/>
            <a:ext cx="3323885"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1. Shopping Centers</a:t>
            </a:r>
          </a:p>
          <a:p>
            <a:r>
              <a:rPr lang="en-US" sz="1200" dirty="0">
                <a:solidFill>
                  <a:srgbClr val="000000"/>
                </a:solidFill>
                <a:latin typeface="Corbel" panose="020B0503020204020204" pitchFamily="34" charset="0"/>
              </a:rPr>
              <a:t>Change to Neighborhood Center (4 stories) from Mixed Use 6 (6 stories)</a:t>
            </a:r>
          </a:p>
        </p:txBody>
      </p:sp>
      <p:pic>
        <p:nvPicPr>
          <p:cNvPr id="45" name="Picture 44" descr="A picture containing text, screenshot, colorfulness, font&#10;&#10;Description automatically generated">
            <a:extLst>
              <a:ext uri="{FF2B5EF4-FFF2-40B4-BE49-F238E27FC236}">
                <a16:creationId xmlns:a16="http://schemas.microsoft.com/office/drawing/2014/main" id="{EBABE591-16DF-79E8-9BE5-4761B99162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721" y="1552575"/>
            <a:ext cx="3561805" cy="4431113"/>
          </a:xfrm>
          <a:prstGeom prst="rect">
            <a:avLst/>
          </a:prstGeom>
          <a:ln>
            <a:solidFill>
              <a:srgbClr val="000000"/>
            </a:solidFill>
          </a:ln>
        </p:spPr>
      </p:pic>
      <p:cxnSp>
        <p:nvCxnSpPr>
          <p:cNvPr id="49" name="Straight Arrow Connector 48">
            <a:extLst>
              <a:ext uri="{FF2B5EF4-FFF2-40B4-BE49-F238E27FC236}">
                <a16:creationId xmlns:a16="http://schemas.microsoft.com/office/drawing/2014/main" id="{D474714A-9553-56B2-DA3C-D53672D47952}"/>
              </a:ext>
            </a:extLst>
          </p:cNvPr>
          <p:cNvCxnSpPr>
            <a:cxnSpLocks/>
            <a:stCxn id="23" idx="1"/>
          </p:cNvCxnSpPr>
          <p:nvPr/>
        </p:nvCxnSpPr>
        <p:spPr>
          <a:xfrm flipH="1" flipV="1">
            <a:off x="3968066" y="3405120"/>
            <a:ext cx="793931" cy="47517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A485F14E-0FCB-77B8-FA82-8E1F02726EC8}"/>
              </a:ext>
            </a:extLst>
          </p:cNvPr>
          <p:cNvSpPr txBox="1"/>
          <p:nvPr/>
        </p:nvSpPr>
        <p:spPr>
          <a:xfrm>
            <a:off x="7755147" y="207818"/>
            <a:ext cx="435891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GPAC direction</a:t>
            </a:r>
          </a:p>
        </p:txBody>
      </p:sp>
    </p:spTree>
    <p:extLst>
      <p:ext uri="{BB962C8B-B14F-4D97-AF65-F5344CB8AC3E}">
        <p14:creationId xmlns:p14="http://schemas.microsoft.com/office/powerpoint/2010/main" val="2751643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8C3CF67-8FDA-C153-8E82-525C62940790}"/>
              </a:ext>
            </a:extLst>
          </p:cNvPr>
          <p:cNvSpPr/>
          <p:nvPr/>
        </p:nvSpPr>
        <p:spPr>
          <a:xfrm>
            <a:off x="0" y="5304990"/>
            <a:ext cx="13658850" cy="155301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A map of a city&#10;&#10;Description automatically generated with medium confidence">
            <a:extLst>
              <a:ext uri="{FF2B5EF4-FFF2-40B4-BE49-F238E27FC236}">
                <a16:creationId xmlns:a16="http://schemas.microsoft.com/office/drawing/2014/main" id="{AF690C04-E70E-57A5-B7E8-F3C89125EF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60483" y="643601"/>
            <a:ext cx="9196076" cy="5992520"/>
          </a:xfrm>
          <a:prstGeom prst="rect">
            <a:avLst/>
          </a:prstGeom>
        </p:spPr>
      </p:pic>
      <p:grpSp>
        <p:nvGrpSpPr>
          <p:cNvPr id="8" name="Group 7">
            <a:extLst>
              <a:ext uri="{FF2B5EF4-FFF2-40B4-BE49-F238E27FC236}">
                <a16:creationId xmlns:a16="http://schemas.microsoft.com/office/drawing/2014/main" id="{12CCFFCD-2301-C804-34F5-969F1B633F50}"/>
              </a:ext>
            </a:extLst>
          </p:cNvPr>
          <p:cNvGrpSpPr>
            <a:grpSpLocks/>
          </p:cNvGrpSpPr>
          <p:nvPr/>
        </p:nvGrpSpPr>
        <p:grpSpPr>
          <a:xfrm>
            <a:off x="3212706" y="2093172"/>
            <a:ext cx="5125036" cy="3619329"/>
            <a:chOff x="3312173" y="2776789"/>
            <a:chExt cx="5125036" cy="3619329"/>
          </a:xfrm>
        </p:grpSpPr>
        <p:sp>
          <p:nvSpPr>
            <p:cNvPr id="3" name="TextBox 2">
              <a:extLst>
                <a:ext uri="{FF2B5EF4-FFF2-40B4-BE49-F238E27FC236}">
                  <a16:creationId xmlns:a16="http://schemas.microsoft.com/office/drawing/2014/main" id="{39F8362A-D64E-8CE0-9E3C-D6396D38F920}"/>
                </a:ext>
              </a:extLst>
            </p:cNvPr>
            <p:cNvSpPr txBox="1">
              <a:spLocks/>
            </p:cNvSpPr>
            <p:nvPr/>
          </p:nvSpPr>
          <p:spPr>
            <a:xfrm>
              <a:off x="7186265" y="2776789"/>
              <a:ext cx="401652" cy="338554"/>
            </a:xfrm>
            <a:prstGeom prst="rect">
              <a:avLst/>
            </a:prstGeom>
            <a:noFill/>
          </p:spPr>
          <p:txBody>
            <a:bodyPr wrap="square" rtlCol="0">
              <a:spAutoFit/>
            </a:bodyPr>
            <a:lstStyle/>
            <a:p>
              <a:pPr algn="ctr"/>
              <a:r>
                <a:rPr lang="en-US" sz="800" b="1" i="1" dirty="0">
                  <a:solidFill>
                    <a:srgbClr val="000000"/>
                  </a:solidFill>
                  <a:latin typeface="Corbel" panose="020B0503020204020204" pitchFamily="34" charset="0"/>
                </a:rPr>
                <a:t>City Hall</a:t>
              </a:r>
            </a:p>
          </p:txBody>
        </p:sp>
        <p:sp>
          <p:nvSpPr>
            <p:cNvPr id="5" name="TextBox 4">
              <a:extLst>
                <a:ext uri="{FF2B5EF4-FFF2-40B4-BE49-F238E27FC236}">
                  <a16:creationId xmlns:a16="http://schemas.microsoft.com/office/drawing/2014/main" id="{90A0BA90-02AB-3B64-1583-E1B41E270B91}"/>
                </a:ext>
              </a:extLst>
            </p:cNvPr>
            <p:cNvSpPr txBox="1">
              <a:spLocks/>
            </p:cNvSpPr>
            <p:nvPr/>
          </p:nvSpPr>
          <p:spPr>
            <a:xfrm>
              <a:off x="4505189" y="5210467"/>
              <a:ext cx="700079" cy="338554"/>
            </a:xfrm>
            <a:prstGeom prst="rect">
              <a:avLst/>
            </a:prstGeom>
            <a:noFill/>
          </p:spPr>
          <p:txBody>
            <a:bodyPr wrap="square" rtlCol="0">
              <a:spAutoFit/>
            </a:bodyPr>
            <a:lstStyle/>
            <a:p>
              <a:pPr algn="ctr"/>
              <a:r>
                <a:rPr lang="en-US" sz="800" b="1" i="1" dirty="0">
                  <a:solidFill>
                    <a:srgbClr val="000000"/>
                  </a:solidFill>
                  <a:latin typeface="Corbel" panose="020B0503020204020204" pitchFamily="34" charset="0"/>
                </a:rPr>
                <a:t>County Fairgrounds</a:t>
              </a:r>
            </a:p>
          </p:txBody>
        </p:sp>
        <p:sp>
          <p:nvSpPr>
            <p:cNvPr id="6" name="TextBox 5">
              <a:extLst>
                <a:ext uri="{FF2B5EF4-FFF2-40B4-BE49-F238E27FC236}">
                  <a16:creationId xmlns:a16="http://schemas.microsoft.com/office/drawing/2014/main" id="{E2F2E155-A888-F3C3-C966-95F2007EA57E}"/>
                </a:ext>
              </a:extLst>
            </p:cNvPr>
            <p:cNvSpPr txBox="1">
              <a:spLocks/>
            </p:cNvSpPr>
            <p:nvPr/>
          </p:nvSpPr>
          <p:spPr>
            <a:xfrm>
              <a:off x="7737130" y="4129509"/>
              <a:ext cx="700079" cy="338554"/>
            </a:xfrm>
            <a:prstGeom prst="rect">
              <a:avLst/>
            </a:prstGeom>
            <a:noFill/>
          </p:spPr>
          <p:txBody>
            <a:bodyPr wrap="square" rtlCol="0">
              <a:spAutoFit/>
            </a:bodyPr>
            <a:lstStyle/>
            <a:p>
              <a:pPr algn="ctr"/>
              <a:r>
                <a:rPr lang="en-US" sz="800" b="1" i="1" dirty="0">
                  <a:solidFill>
                    <a:srgbClr val="000000"/>
                  </a:solidFill>
                  <a:latin typeface="Corbel" panose="020B0503020204020204" pitchFamily="34" charset="0"/>
                </a:rPr>
                <a:t>Plaza </a:t>
              </a:r>
            </a:p>
            <a:p>
              <a:pPr algn="ctr"/>
              <a:r>
                <a:rPr lang="en-US" sz="800" b="1" i="1" dirty="0">
                  <a:solidFill>
                    <a:srgbClr val="000000"/>
                  </a:solidFill>
                  <a:latin typeface="Corbel" panose="020B0503020204020204" pitchFamily="34" charset="0"/>
                </a:rPr>
                <a:t>Park</a:t>
              </a:r>
            </a:p>
          </p:txBody>
        </p:sp>
        <p:sp>
          <p:nvSpPr>
            <p:cNvPr id="7" name="TextBox 6">
              <a:extLst>
                <a:ext uri="{FF2B5EF4-FFF2-40B4-BE49-F238E27FC236}">
                  <a16:creationId xmlns:a16="http://schemas.microsoft.com/office/drawing/2014/main" id="{9A30F8C2-D75E-5833-55ED-94660792CACA}"/>
                </a:ext>
              </a:extLst>
            </p:cNvPr>
            <p:cNvSpPr txBox="1">
              <a:spLocks/>
            </p:cNvSpPr>
            <p:nvPr/>
          </p:nvSpPr>
          <p:spPr>
            <a:xfrm>
              <a:off x="5615636" y="3595751"/>
              <a:ext cx="700079" cy="338554"/>
            </a:xfrm>
            <a:prstGeom prst="rect">
              <a:avLst/>
            </a:prstGeom>
            <a:noFill/>
          </p:spPr>
          <p:txBody>
            <a:bodyPr wrap="square" rtlCol="0">
              <a:spAutoFit/>
            </a:bodyPr>
            <a:lstStyle/>
            <a:p>
              <a:pPr algn="ctr"/>
              <a:r>
                <a:rPr lang="en-US" sz="800" b="1" i="1" dirty="0">
                  <a:solidFill>
                    <a:srgbClr val="000000"/>
                  </a:solidFill>
                  <a:latin typeface="Corbel" panose="020B0503020204020204" pitchFamily="34" charset="0"/>
                </a:rPr>
                <a:t>Mission Park</a:t>
              </a:r>
            </a:p>
          </p:txBody>
        </p:sp>
        <p:sp>
          <p:nvSpPr>
            <p:cNvPr id="9" name="TextBox 8">
              <a:extLst>
                <a:ext uri="{FF2B5EF4-FFF2-40B4-BE49-F238E27FC236}">
                  <a16:creationId xmlns:a16="http://schemas.microsoft.com/office/drawing/2014/main" id="{B3F62F5F-C8ED-F3EB-BCD2-32CC2EBD7C47}"/>
                </a:ext>
              </a:extLst>
            </p:cNvPr>
            <p:cNvSpPr txBox="1">
              <a:spLocks/>
            </p:cNvSpPr>
            <p:nvPr/>
          </p:nvSpPr>
          <p:spPr>
            <a:xfrm>
              <a:off x="3312173" y="5611470"/>
              <a:ext cx="969270" cy="253916"/>
            </a:xfrm>
            <a:prstGeom prst="rect">
              <a:avLst/>
            </a:prstGeom>
            <a:noFill/>
          </p:spPr>
          <p:txBody>
            <a:bodyPr wrap="square" rtlCol="0">
              <a:spAutoFit/>
            </a:bodyPr>
            <a:lstStyle/>
            <a:p>
              <a:pPr algn="ctr"/>
              <a:r>
                <a:rPr lang="en-US" sz="1050" b="1" i="1" dirty="0">
                  <a:latin typeface="Corbel" panose="020B0503020204020204" pitchFamily="34" charset="0"/>
                </a:rPr>
                <a:t>Pacific Ocean</a:t>
              </a:r>
            </a:p>
          </p:txBody>
        </p:sp>
        <p:sp>
          <p:nvSpPr>
            <p:cNvPr id="10" name="TextBox 9">
              <a:extLst>
                <a:ext uri="{FF2B5EF4-FFF2-40B4-BE49-F238E27FC236}">
                  <a16:creationId xmlns:a16="http://schemas.microsoft.com/office/drawing/2014/main" id="{4F1D2F1D-6C2E-AF9D-E670-7A28B7C4FC26}"/>
                </a:ext>
              </a:extLst>
            </p:cNvPr>
            <p:cNvSpPr txBox="1">
              <a:spLocks/>
            </p:cNvSpPr>
            <p:nvPr/>
          </p:nvSpPr>
          <p:spPr>
            <a:xfrm>
              <a:off x="7387091" y="6057564"/>
              <a:ext cx="700079" cy="338554"/>
            </a:xfrm>
            <a:prstGeom prst="rect">
              <a:avLst/>
            </a:prstGeom>
            <a:noFill/>
          </p:spPr>
          <p:txBody>
            <a:bodyPr wrap="square" rtlCol="0">
              <a:spAutoFit/>
            </a:bodyPr>
            <a:lstStyle/>
            <a:p>
              <a:pPr algn="ctr"/>
              <a:r>
                <a:rPr lang="en-US" sz="800" b="1" i="1" dirty="0">
                  <a:solidFill>
                    <a:srgbClr val="000000"/>
                  </a:solidFill>
                  <a:latin typeface="Corbel" panose="020B0503020204020204" pitchFamily="34" charset="0"/>
                </a:rPr>
                <a:t>Ventura Pier</a:t>
              </a:r>
            </a:p>
          </p:txBody>
        </p:sp>
      </p:grpSp>
      <p:sp>
        <p:nvSpPr>
          <p:cNvPr id="2" name="Title 1">
            <a:extLst>
              <a:ext uri="{FF2B5EF4-FFF2-40B4-BE49-F238E27FC236}">
                <a16:creationId xmlns:a16="http://schemas.microsoft.com/office/drawing/2014/main" id="{0C1FA040-4292-3CF1-1FF6-E923F7623A3E}"/>
              </a:ext>
            </a:extLst>
          </p:cNvPr>
          <p:cNvSpPr>
            <a:spLocks noGrp="1"/>
          </p:cNvSpPr>
          <p:nvPr>
            <p:ph type="title"/>
          </p:nvPr>
        </p:nvSpPr>
        <p:spPr/>
        <p:txBody>
          <a:bodyPr/>
          <a:lstStyle/>
          <a:p>
            <a:r>
              <a:rPr lang="en-US" dirty="0"/>
              <a:t>Downtown</a:t>
            </a:r>
          </a:p>
        </p:txBody>
      </p:sp>
      <p:sp>
        <p:nvSpPr>
          <p:cNvPr id="18" name="Freeform: Shape 17">
            <a:extLst>
              <a:ext uri="{FF2B5EF4-FFF2-40B4-BE49-F238E27FC236}">
                <a16:creationId xmlns:a16="http://schemas.microsoft.com/office/drawing/2014/main" id="{74808587-8E3F-29E1-39BE-60703AC07FE4}"/>
              </a:ext>
            </a:extLst>
          </p:cNvPr>
          <p:cNvSpPr/>
          <p:nvPr/>
        </p:nvSpPr>
        <p:spPr>
          <a:xfrm>
            <a:off x="4478045" y="2225952"/>
            <a:ext cx="700079" cy="587160"/>
          </a:xfrm>
          <a:custGeom>
            <a:avLst/>
            <a:gdLst>
              <a:gd name="connsiteX0" fmla="*/ 58993 w 663677"/>
              <a:gd name="connsiteY0" fmla="*/ 0 h 508820"/>
              <a:gd name="connsiteX1" fmla="*/ 0 w 663677"/>
              <a:gd name="connsiteY1" fmla="*/ 390832 h 508820"/>
              <a:gd name="connsiteX2" fmla="*/ 582561 w 663677"/>
              <a:gd name="connsiteY2" fmla="*/ 508820 h 508820"/>
              <a:gd name="connsiteX3" fmla="*/ 663677 w 663677"/>
              <a:gd name="connsiteY3" fmla="*/ 191729 h 508820"/>
              <a:gd name="connsiteX4" fmla="*/ 405581 w 663677"/>
              <a:gd name="connsiteY4" fmla="*/ 132736 h 508820"/>
              <a:gd name="connsiteX5" fmla="*/ 412955 w 663677"/>
              <a:gd name="connsiteY5" fmla="*/ 51620 h 508820"/>
              <a:gd name="connsiteX6" fmla="*/ 58993 w 663677"/>
              <a:gd name="connsiteY6" fmla="*/ 0 h 508820"/>
              <a:gd name="connsiteX0" fmla="*/ 58993 w 634181"/>
              <a:gd name="connsiteY0" fmla="*/ 0 h 508820"/>
              <a:gd name="connsiteX1" fmla="*/ 0 w 634181"/>
              <a:gd name="connsiteY1" fmla="*/ 390832 h 508820"/>
              <a:gd name="connsiteX2" fmla="*/ 582561 w 634181"/>
              <a:gd name="connsiteY2" fmla="*/ 508820 h 508820"/>
              <a:gd name="connsiteX3" fmla="*/ 634181 w 634181"/>
              <a:gd name="connsiteY3" fmla="*/ 191729 h 508820"/>
              <a:gd name="connsiteX4" fmla="*/ 405581 w 634181"/>
              <a:gd name="connsiteY4" fmla="*/ 132736 h 508820"/>
              <a:gd name="connsiteX5" fmla="*/ 412955 w 634181"/>
              <a:gd name="connsiteY5" fmla="*/ 51620 h 508820"/>
              <a:gd name="connsiteX6" fmla="*/ 58993 w 634181"/>
              <a:gd name="connsiteY6" fmla="*/ 0 h 508820"/>
              <a:gd name="connsiteX0" fmla="*/ 58993 w 634181"/>
              <a:gd name="connsiteY0" fmla="*/ 0 h 508820"/>
              <a:gd name="connsiteX1" fmla="*/ 0 w 634181"/>
              <a:gd name="connsiteY1" fmla="*/ 390832 h 508820"/>
              <a:gd name="connsiteX2" fmla="*/ 560438 w 634181"/>
              <a:gd name="connsiteY2" fmla="*/ 508820 h 508820"/>
              <a:gd name="connsiteX3" fmla="*/ 634181 w 634181"/>
              <a:gd name="connsiteY3" fmla="*/ 191729 h 508820"/>
              <a:gd name="connsiteX4" fmla="*/ 405581 w 634181"/>
              <a:gd name="connsiteY4" fmla="*/ 132736 h 508820"/>
              <a:gd name="connsiteX5" fmla="*/ 412955 w 634181"/>
              <a:gd name="connsiteY5" fmla="*/ 51620 h 508820"/>
              <a:gd name="connsiteX6" fmla="*/ 58993 w 634181"/>
              <a:gd name="connsiteY6" fmla="*/ 0 h 508820"/>
              <a:gd name="connsiteX0" fmla="*/ 58993 w 634181"/>
              <a:gd name="connsiteY0" fmla="*/ 0 h 516194"/>
              <a:gd name="connsiteX1" fmla="*/ 0 w 634181"/>
              <a:gd name="connsiteY1" fmla="*/ 398206 h 516194"/>
              <a:gd name="connsiteX2" fmla="*/ 560438 w 634181"/>
              <a:gd name="connsiteY2" fmla="*/ 516194 h 516194"/>
              <a:gd name="connsiteX3" fmla="*/ 634181 w 634181"/>
              <a:gd name="connsiteY3" fmla="*/ 199103 h 516194"/>
              <a:gd name="connsiteX4" fmla="*/ 405581 w 634181"/>
              <a:gd name="connsiteY4" fmla="*/ 140110 h 516194"/>
              <a:gd name="connsiteX5" fmla="*/ 412955 w 634181"/>
              <a:gd name="connsiteY5" fmla="*/ 58994 h 516194"/>
              <a:gd name="connsiteX6" fmla="*/ 58993 w 634181"/>
              <a:gd name="connsiteY6" fmla="*/ 0 h 516194"/>
              <a:gd name="connsiteX0" fmla="*/ 58993 w 634181"/>
              <a:gd name="connsiteY0" fmla="*/ 0 h 516194"/>
              <a:gd name="connsiteX1" fmla="*/ 0 w 634181"/>
              <a:gd name="connsiteY1" fmla="*/ 398206 h 516194"/>
              <a:gd name="connsiteX2" fmla="*/ 575187 w 634181"/>
              <a:gd name="connsiteY2" fmla="*/ 516194 h 516194"/>
              <a:gd name="connsiteX3" fmla="*/ 634181 w 634181"/>
              <a:gd name="connsiteY3" fmla="*/ 199103 h 516194"/>
              <a:gd name="connsiteX4" fmla="*/ 405581 w 634181"/>
              <a:gd name="connsiteY4" fmla="*/ 140110 h 516194"/>
              <a:gd name="connsiteX5" fmla="*/ 412955 w 634181"/>
              <a:gd name="connsiteY5" fmla="*/ 58994 h 516194"/>
              <a:gd name="connsiteX6" fmla="*/ 58993 w 634181"/>
              <a:gd name="connsiteY6" fmla="*/ 0 h 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181" h="516194">
                <a:moveTo>
                  <a:pt x="58993" y="0"/>
                </a:moveTo>
                <a:lnTo>
                  <a:pt x="0" y="398206"/>
                </a:lnTo>
                <a:lnTo>
                  <a:pt x="575187" y="516194"/>
                </a:lnTo>
                <a:lnTo>
                  <a:pt x="634181" y="199103"/>
                </a:lnTo>
                <a:lnTo>
                  <a:pt x="405581" y="140110"/>
                </a:lnTo>
                <a:lnTo>
                  <a:pt x="412955" y="58994"/>
                </a:lnTo>
                <a:lnTo>
                  <a:pt x="58993" y="0"/>
                </a:lnTo>
                <a:close/>
              </a:path>
            </a:pathLst>
          </a:custGeom>
          <a:noFill/>
          <a:ln w="50800" cap="rnd">
            <a:solidFill>
              <a:schemeClr val="accent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C6DF4A0-CCDA-09CB-CE9F-9E36B5FD2C8B}"/>
              </a:ext>
            </a:extLst>
          </p:cNvPr>
          <p:cNvSpPr txBox="1"/>
          <p:nvPr/>
        </p:nvSpPr>
        <p:spPr>
          <a:xfrm>
            <a:off x="5026358" y="883526"/>
            <a:ext cx="3006918" cy="646331"/>
          </a:xfrm>
          <a:prstGeom prst="rect">
            <a:avLst/>
          </a:prstGeom>
          <a:solidFill>
            <a:srgbClr val="FFFF99"/>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1. Vons (Mission Plaza Shopping Center)</a:t>
            </a:r>
          </a:p>
          <a:p>
            <a:r>
              <a:rPr lang="en-US" sz="1200" dirty="0">
                <a:solidFill>
                  <a:schemeClr val="accent2">
                    <a:lumMod val="10000"/>
                  </a:schemeClr>
                </a:solidFill>
                <a:latin typeface="Corbel" panose="020B0503020204020204" pitchFamily="34" charset="0"/>
              </a:rPr>
              <a:t>Change to Neighborhood Center (4 stories) from Mixed Use 4 (4 stories)</a:t>
            </a:r>
          </a:p>
        </p:txBody>
      </p:sp>
      <p:cxnSp>
        <p:nvCxnSpPr>
          <p:cNvPr id="36" name="Straight Arrow Connector 35">
            <a:extLst>
              <a:ext uri="{FF2B5EF4-FFF2-40B4-BE49-F238E27FC236}">
                <a16:creationId xmlns:a16="http://schemas.microsoft.com/office/drawing/2014/main" id="{75873D4D-3FA4-3B0E-F9CE-0D78A0C98E7D}"/>
              </a:ext>
            </a:extLst>
          </p:cNvPr>
          <p:cNvCxnSpPr>
            <a:cxnSpLocks/>
            <a:stCxn id="34" idx="2"/>
            <a:endCxn id="25" idx="7"/>
          </p:cNvCxnSpPr>
          <p:nvPr/>
        </p:nvCxnSpPr>
        <p:spPr>
          <a:xfrm flipH="1">
            <a:off x="4915996" y="1529857"/>
            <a:ext cx="1613821" cy="89253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5" name="Oval 24">
            <a:extLst>
              <a:ext uri="{FF2B5EF4-FFF2-40B4-BE49-F238E27FC236}">
                <a16:creationId xmlns:a16="http://schemas.microsoft.com/office/drawing/2014/main" id="{634E142B-0AC8-074C-17C2-008D5D96DFF6}"/>
              </a:ext>
            </a:extLst>
          </p:cNvPr>
          <p:cNvSpPr/>
          <p:nvPr/>
        </p:nvSpPr>
        <p:spPr>
          <a:xfrm>
            <a:off x="4655834" y="237643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16" name="TextBox 15">
            <a:extLst>
              <a:ext uri="{FF2B5EF4-FFF2-40B4-BE49-F238E27FC236}">
                <a16:creationId xmlns:a16="http://schemas.microsoft.com/office/drawing/2014/main" id="{DC2C9958-95C8-E281-BD0B-B1849686DF34}"/>
              </a:ext>
            </a:extLst>
          </p:cNvPr>
          <p:cNvSpPr txBox="1"/>
          <p:nvPr/>
        </p:nvSpPr>
        <p:spPr>
          <a:xfrm>
            <a:off x="6853530" y="4299435"/>
            <a:ext cx="533736" cy="307777"/>
          </a:xfrm>
          <a:prstGeom prst="rect">
            <a:avLst/>
          </a:prstGeom>
          <a:noFill/>
        </p:spPr>
        <p:txBody>
          <a:bodyPr wrap="none" rtlCol="0">
            <a:spAutoFit/>
          </a:bodyPr>
          <a:lstStyle/>
          <a:p>
            <a:r>
              <a:rPr lang="en-US" sz="1400" dirty="0">
                <a:solidFill>
                  <a:srgbClr val="000000"/>
                </a:solidFill>
              </a:rPr>
              <a:t>CTO</a:t>
            </a:r>
          </a:p>
        </p:txBody>
      </p:sp>
      <p:pic>
        <p:nvPicPr>
          <p:cNvPr id="32" name="Picture 31" descr="A picture containing text, screenshot, colorfulness, font&#10;&#10;Description automatically generated">
            <a:extLst>
              <a:ext uri="{FF2B5EF4-FFF2-40B4-BE49-F238E27FC236}">
                <a16:creationId xmlns:a16="http://schemas.microsoft.com/office/drawing/2014/main" id="{5B61ED5C-C601-F49C-2E98-9DE3E2E694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42" y="3008316"/>
            <a:ext cx="3453666" cy="3769641"/>
          </a:xfrm>
          <a:prstGeom prst="rect">
            <a:avLst/>
          </a:prstGeom>
          <a:ln>
            <a:solidFill>
              <a:srgbClr val="000000"/>
            </a:solidFill>
          </a:ln>
        </p:spPr>
      </p:pic>
      <p:sp>
        <p:nvSpPr>
          <p:cNvPr id="11" name="TextBox 10">
            <a:extLst>
              <a:ext uri="{FF2B5EF4-FFF2-40B4-BE49-F238E27FC236}">
                <a16:creationId xmlns:a16="http://schemas.microsoft.com/office/drawing/2014/main" id="{AEAB6867-0735-78D8-3E2E-FE299CC3C673}"/>
              </a:ext>
            </a:extLst>
          </p:cNvPr>
          <p:cNvSpPr txBox="1"/>
          <p:nvPr/>
        </p:nvSpPr>
        <p:spPr>
          <a:xfrm>
            <a:off x="8033276" y="207818"/>
            <a:ext cx="4080790"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GPAC direction</a:t>
            </a:r>
          </a:p>
        </p:txBody>
      </p:sp>
    </p:spTree>
    <p:extLst>
      <p:ext uri="{BB962C8B-B14F-4D97-AF65-F5344CB8AC3E}">
        <p14:creationId xmlns:p14="http://schemas.microsoft.com/office/powerpoint/2010/main" val="1496179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51A590F-2328-C644-AD3C-4B9EAA6B13F8}"/>
              </a:ext>
            </a:extLst>
          </p:cNvPr>
          <p:cNvSpPr/>
          <p:nvPr/>
        </p:nvSpPr>
        <p:spPr>
          <a:xfrm>
            <a:off x="-323850" y="5981700"/>
            <a:ext cx="13968557" cy="8763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19838"/>
            <a:ext cx="10515600" cy="479858"/>
          </a:xfrm>
          <a:solidFill>
            <a:schemeClr val="accent3"/>
          </a:solidFill>
        </p:spPr>
        <p:txBody>
          <a:bodyPr/>
          <a:lstStyle/>
          <a:p>
            <a:r>
              <a:rPr lang="en-US" dirty="0"/>
              <a:t>Arundell &amp; North Bank</a:t>
            </a:r>
          </a:p>
        </p:txBody>
      </p:sp>
      <p:pic>
        <p:nvPicPr>
          <p:cNvPr id="4" name="Picture 3" descr="A map of a city&#10;&#10;Description automatically generated with low confidence">
            <a:extLst>
              <a:ext uri="{FF2B5EF4-FFF2-40B4-BE49-F238E27FC236}">
                <a16:creationId xmlns:a16="http://schemas.microsoft.com/office/drawing/2014/main" id="{8CD4AC73-1304-26F0-C74F-E845CE08DD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4804" y="995551"/>
            <a:ext cx="8971984" cy="5480272"/>
          </a:xfrm>
          <a:prstGeom prst="rect">
            <a:avLst/>
          </a:prstGeom>
          <a:ln>
            <a:solidFill>
              <a:srgbClr val="000000"/>
            </a:solidFill>
          </a:ln>
        </p:spPr>
      </p:pic>
      <p:sp>
        <p:nvSpPr>
          <p:cNvPr id="6" name="Rectangle 5">
            <a:extLst>
              <a:ext uri="{FF2B5EF4-FFF2-40B4-BE49-F238E27FC236}">
                <a16:creationId xmlns:a16="http://schemas.microsoft.com/office/drawing/2014/main" id="{3F04D9C2-1D52-24A5-959E-0051F0321E82}"/>
              </a:ext>
            </a:extLst>
          </p:cNvPr>
          <p:cNvSpPr/>
          <p:nvPr/>
        </p:nvSpPr>
        <p:spPr>
          <a:xfrm>
            <a:off x="10665073" y="6246976"/>
            <a:ext cx="632389" cy="205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3CACE9F-89D9-12DC-008E-541EB74A8D24}"/>
              </a:ext>
            </a:extLst>
          </p:cNvPr>
          <p:cNvSpPr/>
          <p:nvPr/>
        </p:nvSpPr>
        <p:spPr>
          <a:xfrm>
            <a:off x="7335074" y="315198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
        <p:nvSpPr>
          <p:cNvPr id="34" name="Oval 33">
            <a:extLst>
              <a:ext uri="{FF2B5EF4-FFF2-40B4-BE49-F238E27FC236}">
                <a16:creationId xmlns:a16="http://schemas.microsoft.com/office/drawing/2014/main" id="{5240B299-1E5D-EE7C-B373-EA29BEC7C0AE}"/>
              </a:ext>
            </a:extLst>
          </p:cNvPr>
          <p:cNvSpPr/>
          <p:nvPr/>
        </p:nvSpPr>
        <p:spPr>
          <a:xfrm>
            <a:off x="5057866" y="154178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Corbel" panose="020B0503020204020204" pitchFamily="34" charset="0"/>
              </a:rPr>
              <a:t>1</a:t>
            </a:r>
          </a:p>
        </p:txBody>
      </p:sp>
      <p:sp>
        <p:nvSpPr>
          <p:cNvPr id="38" name="TextBox 37">
            <a:extLst>
              <a:ext uri="{FF2B5EF4-FFF2-40B4-BE49-F238E27FC236}">
                <a16:creationId xmlns:a16="http://schemas.microsoft.com/office/drawing/2014/main" id="{9F7773FE-509D-D473-568C-CAF37DDDC40D}"/>
              </a:ext>
            </a:extLst>
          </p:cNvPr>
          <p:cNvSpPr txBox="1">
            <a:spLocks/>
          </p:cNvSpPr>
          <p:nvPr/>
        </p:nvSpPr>
        <p:spPr>
          <a:xfrm>
            <a:off x="7972118" y="3155538"/>
            <a:ext cx="767306" cy="553998"/>
          </a:xfrm>
          <a:prstGeom prst="rect">
            <a:avLst/>
          </a:prstGeom>
          <a:noFill/>
        </p:spPr>
        <p:txBody>
          <a:bodyPr wrap="square" rtlCol="0">
            <a:spAutoFit/>
          </a:bodyPr>
          <a:lstStyle/>
          <a:p>
            <a:pPr algn="ctr"/>
            <a:r>
              <a:rPr lang="en-US" sz="1000" b="1" i="1" dirty="0">
                <a:solidFill>
                  <a:schemeClr val="accent2">
                    <a:lumMod val="10000"/>
                  </a:schemeClr>
                </a:solidFill>
                <a:latin typeface="Corbel" panose="020B0503020204020204" pitchFamily="34" charset="0"/>
              </a:rPr>
              <a:t>Ivy Lawn Memorial Park</a:t>
            </a:r>
          </a:p>
        </p:txBody>
      </p:sp>
      <p:cxnSp>
        <p:nvCxnSpPr>
          <p:cNvPr id="45" name="Straight Arrow Connector 44">
            <a:extLst>
              <a:ext uri="{FF2B5EF4-FFF2-40B4-BE49-F238E27FC236}">
                <a16:creationId xmlns:a16="http://schemas.microsoft.com/office/drawing/2014/main" id="{EF521EE2-98DA-2CCA-1474-547E392DA2DF}"/>
              </a:ext>
            </a:extLst>
          </p:cNvPr>
          <p:cNvCxnSpPr>
            <a:cxnSpLocks/>
            <a:stCxn id="108" idx="1"/>
          </p:cNvCxnSpPr>
          <p:nvPr/>
        </p:nvCxnSpPr>
        <p:spPr>
          <a:xfrm flipH="1">
            <a:off x="7525084" y="2221233"/>
            <a:ext cx="664359" cy="7761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FB62BB9D-EDED-BDF9-B4BB-9C2D6E364980}"/>
              </a:ext>
            </a:extLst>
          </p:cNvPr>
          <p:cNvSpPr txBox="1"/>
          <p:nvPr/>
        </p:nvSpPr>
        <p:spPr>
          <a:xfrm>
            <a:off x="6302992" y="1027077"/>
            <a:ext cx="2444183"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1. Retail Shopping Centers</a:t>
            </a:r>
          </a:p>
          <a:p>
            <a:r>
              <a:rPr lang="en-US" sz="1200" dirty="0">
                <a:solidFill>
                  <a:schemeClr val="accent2">
                    <a:lumMod val="10000"/>
                  </a:schemeClr>
                </a:solidFill>
                <a:latin typeface="Corbel" panose="020B0503020204020204" pitchFamily="34" charset="0"/>
              </a:rPr>
              <a:t>Change to Commercial (3 stories) from Mixed Use 6 (6 stories) </a:t>
            </a:r>
          </a:p>
        </p:txBody>
      </p:sp>
      <p:sp>
        <p:nvSpPr>
          <p:cNvPr id="108" name="TextBox 107">
            <a:extLst>
              <a:ext uri="{FF2B5EF4-FFF2-40B4-BE49-F238E27FC236}">
                <a16:creationId xmlns:a16="http://schemas.microsoft.com/office/drawing/2014/main" id="{841EA1D9-E59D-59A5-EE62-ED96A35ACE78}"/>
              </a:ext>
            </a:extLst>
          </p:cNvPr>
          <p:cNvSpPr txBox="1"/>
          <p:nvPr/>
        </p:nvSpPr>
        <p:spPr>
          <a:xfrm>
            <a:off x="8189443" y="1898067"/>
            <a:ext cx="3520840" cy="646331"/>
          </a:xfrm>
          <a:prstGeom prst="rect">
            <a:avLst/>
          </a:prstGeom>
          <a:solidFill>
            <a:srgbClr val="FFFF99"/>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2. McGrath Property and Parcels to the East</a:t>
            </a:r>
          </a:p>
          <a:p>
            <a:r>
              <a:rPr lang="en-US" sz="1200" dirty="0">
                <a:solidFill>
                  <a:schemeClr val="accent2">
                    <a:lumMod val="10000"/>
                  </a:schemeClr>
                </a:solidFill>
                <a:latin typeface="Corbel" panose="020B0503020204020204" pitchFamily="34" charset="0"/>
              </a:rPr>
              <a:t>Change to Office/R&amp;D (6 stories) from Agriculture and General Industrial</a:t>
            </a:r>
          </a:p>
        </p:txBody>
      </p:sp>
      <p:cxnSp>
        <p:nvCxnSpPr>
          <p:cNvPr id="95" name="Straight Arrow Connector 94">
            <a:extLst>
              <a:ext uri="{FF2B5EF4-FFF2-40B4-BE49-F238E27FC236}">
                <a16:creationId xmlns:a16="http://schemas.microsoft.com/office/drawing/2014/main" id="{8A55C00D-D74C-8947-5C53-B526B3517412}"/>
              </a:ext>
            </a:extLst>
          </p:cNvPr>
          <p:cNvCxnSpPr>
            <a:cxnSpLocks/>
          </p:cNvCxnSpPr>
          <p:nvPr/>
        </p:nvCxnSpPr>
        <p:spPr>
          <a:xfrm flipH="1">
            <a:off x="5402427" y="1383639"/>
            <a:ext cx="900565" cy="12542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7" name="Freeform: Shape 6">
            <a:extLst>
              <a:ext uri="{FF2B5EF4-FFF2-40B4-BE49-F238E27FC236}">
                <a16:creationId xmlns:a16="http://schemas.microsoft.com/office/drawing/2014/main" id="{40A935D3-930C-5D10-198D-6EDDB378143E}"/>
              </a:ext>
            </a:extLst>
          </p:cNvPr>
          <p:cNvSpPr/>
          <p:nvPr/>
        </p:nvSpPr>
        <p:spPr>
          <a:xfrm>
            <a:off x="7074908" y="2209045"/>
            <a:ext cx="955516" cy="1810693"/>
          </a:xfrm>
          <a:custGeom>
            <a:avLst/>
            <a:gdLst>
              <a:gd name="connsiteX0" fmla="*/ 0 w 950614"/>
              <a:gd name="connsiteY0" fmla="*/ 0 h 1747318"/>
              <a:gd name="connsiteX1" fmla="*/ 54321 w 950614"/>
              <a:gd name="connsiteY1" fmla="*/ 1747318 h 1747318"/>
              <a:gd name="connsiteX2" fmla="*/ 135802 w 950614"/>
              <a:gd name="connsiteY2" fmla="*/ 1747318 h 1747318"/>
              <a:gd name="connsiteX3" fmla="*/ 362139 w 950614"/>
              <a:gd name="connsiteY3" fmla="*/ 1729211 h 1747318"/>
              <a:gd name="connsiteX4" fmla="*/ 470780 w 950614"/>
              <a:gd name="connsiteY4" fmla="*/ 1702051 h 1747318"/>
              <a:gd name="connsiteX5" fmla="*/ 950614 w 950614"/>
              <a:gd name="connsiteY5" fmla="*/ 1620570 h 1747318"/>
              <a:gd name="connsiteX6" fmla="*/ 905347 w 950614"/>
              <a:gd name="connsiteY6" fmla="*/ 443619 h 1747318"/>
              <a:gd name="connsiteX7" fmla="*/ 0 w 950614"/>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702051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6933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6933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70780 w 905347"/>
              <a:gd name="connsiteY4" fmla="*/ 16933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62121 w 905347"/>
              <a:gd name="connsiteY4" fmla="*/ 15028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62121 w 905347"/>
              <a:gd name="connsiteY4" fmla="*/ 150289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362139 w 905347"/>
              <a:gd name="connsiteY3" fmla="*/ 1729211 h 1747318"/>
              <a:gd name="connsiteX4" fmla="*/ 427484 w 905347"/>
              <a:gd name="connsiteY4" fmla="*/ 1407642 h 1747318"/>
              <a:gd name="connsiteX5" fmla="*/ 898659 w 905347"/>
              <a:gd name="connsiteY5" fmla="*/ 1395434 h 1747318"/>
              <a:gd name="connsiteX6" fmla="*/ 905347 w 905347"/>
              <a:gd name="connsiteY6" fmla="*/ 443619 h 1747318"/>
              <a:gd name="connsiteX7" fmla="*/ 0 w 905347"/>
              <a:gd name="connsiteY7" fmla="*/ 0 h 1747318"/>
              <a:gd name="connsiteX0" fmla="*/ 0 w 905347"/>
              <a:gd name="connsiteY0" fmla="*/ 0 h 1747318"/>
              <a:gd name="connsiteX1" fmla="*/ 54321 w 905347"/>
              <a:gd name="connsiteY1" fmla="*/ 1747318 h 1747318"/>
              <a:gd name="connsiteX2" fmla="*/ 135802 w 905347"/>
              <a:gd name="connsiteY2" fmla="*/ 1747318 h 1747318"/>
              <a:gd name="connsiteX3" fmla="*/ 466048 w 905347"/>
              <a:gd name="connsiteY3" fmla="*/ 1720552 h 1747318"/>
              <a:gd name="connsiteX4" fmla="*/ 427484 w 905347"/>
              <a:gd name="connsiteY4" fmla="*/ 1407642 h 1747318"/>
              <a:gd name="connsiteX5" fmla="*/ 898659 w 905347"/>
              <a:gd name="connsiteY5" fmla="*/ 1395434 h 1747318"/>
              <a:gd name="connsiteX6" fmla="*/ 905347 w 905347"/>
              <a:gd name="connsiteY6" fmla="*/ 443619 h 1747318"/>
              <a:gd name="connsiteX7" fmla="*/ 0 w 905347"/>
              <a:gd name="connsiteY7" fmla="*/ 0 h 17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5347" h="1747318">
                <a:moveTo>
                  <a:pt x="0" y="0"/>
                </a:moveTo>
                <a:lnTo>
                  <a:pt x="54321" y="1747318"/>
                </a:lnTo>
                <a:lnTo>
                  <a:pt x="135802" y="1747318"/>
                </a:lnTo>
                <a:lnTo>
                  <a:pt x="466048" y="1720552"/>
                </a:lnTo>
                <a:lnTo>
                  <a:pt x="427484" y="1407642"/>
                </a:lnTo>
                <a:cubicBezTo>
                  <a:pt x="561450" y="1351619"/>
                  <a:pt x="756033" y="1494753"/>
                  <a:pt x="898659" y="1395434"/>
                </a:cubicBezTo>
                <a:cubicBezTo>
                  <a:pt x="900888" y="1078162"/>
                  <a:pt x="903118" y="760891"/>
                  <a:pt x="905347" y="443619"/>
                </a:cubicBezTo>
                <a:lnTo>
                  <a:pt x="0"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478C510-45F4-9E74-490E-6A448EDA0D0A}"/>
              </a:ext>
            </a:extLst>
          </p:cNvPr>
          <p:cNvSpPr/>
          <p:nvPr/>
        </p:nvSpPr>
        <p:spPr>
          <a:xfrm>
            <a:off x="4508626" y="1357902"/>
            <a:ext cx="1193725" cy="365892"/>
          </a:xfrm>
          <a:custGeom>
            <a:avLst/>
            <a:gdLst>
              <a:gd name="connsiteX0" fmla="*/ 0 w 1108364"/>
              <a:gd name="connsiteY0" fmla="*/ 173181 h 346363"/>
              <a:gd name="connsiteX1" fmla="*/ 138546 w 1108364"/>
              <a:gd name="connsiteY1" fmla="*/ 346363 h 346363"/>
              <a:gd name="connsiteX2" fmla="*/ 476250 w 1108364"/>
              <a:gd name="connsiteY2" fmla="*/ 138545 h 346363"/>
              <a:gd name="connsiteX3" fmla="*/ 528205 w 1108364"/>
              <a:gd name="connsiteY3" fmla="*/ 103909 h 346363"/>
              <a:gd name="connsiteX4" fmla="*/ 1108364 w 1108364"/>
              <a:gd name="connsiteY4" fmla="*/ 233795 h 346363"/>
              <a:gd name="connsiteX5" fmla="*/ 1073728 w 1108364"/>
              <a:gd name="connsiteY5" fmla="*/ 112568 h 346363"/>
              <a:gd name="connsiteX6" fmla="*/ 1056410 w 1108364"/>
              <a:gd name="connsiteY6" fmla="*/ 51954 h 346363"/>
              <a:gd name="connsiteX7" fmla="*/ 900546 w 1108364"/>
              <a:gd name="connsiteY7" fmla="*/ 0 h 346363"/>
              <a:gd name="connsiteX8" fmla="*/ 796637 w 1108364"/>
              <a:gd name="connsiteY8" fmla="*/ 34636 h 346363"/>
              <a:gd name="connsiteX9" fmla="*/ 649432 w 1108364"/>
              <a:gd name="connsiteY9" fmla="*/ 43295 h 346363"/>
              <a:gd name="connsiteX10" fmla="*/ 545523 w 1108364"/>
              <a:gd name="connsiteY10" fmla="*/ 60613 h 346363"/>
              <a:gd name="connsiteX11" fmla="*/ 484910 w 1108364"/>
              <a:gd name="connsiteY11" fmla="*/ 155863 h 346363"/>
              <a:gd name="connsiteX12" fmla="*/ 233796 w 1108364"/>
              <a:gd name="connsiteY12" fmla="*/ 86591 h 346363"/>
              <a:gd name="connsiteX13" fmla="*/ 0 w 1108364"/>
              <a:gd name="connsiteY13" fmla="*/ 173181 h 34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8364" h="346363">
                <a:moveTo>
                  <a:pt x="0" y="173181"/>
                </a:moveTo>
                <a:lnTo>
                  <a:pt x="138546" y="346363"/>
                </a:lnTo>
                <a:lnTo>
                  <a:pt x="476250" y="138545"/>
                </a:lnTo>
                <a:lnTo>
                  <a:pt x="528205" y="103909"/>
                </a:lnTo>
                <a:lnTo>
                  <a:pt x="1108364" y="233795"/>
                </a:lnTo>
                <a:lnTo>
                  <a:pt x="1073728" y="112568"/>
                </a:lnTo>
                <a:lnTo>
                  <a:pt x="1056410" y="51954"/>
                </a:lnTo>
                <a:lnTo>
                  <a:pt x="900546" y="0"/>
                </a:lnTo>
                <a:lnTo>
                  <a:pt x="796637" y="34636"/>
                </a:lnTo>
                <a:lnTo>
                  <a:pt x="649432" y="43295"/>
                </a:lnTo>
                <a:lnTo>
                  <a:pt x="545523" y="60613"/>
                </a:lnTo>
                <a:lnTo>
                  <a:pt x="484910" y="155863"/>
                </a:lnTo>
                <a:lnTo>
                  <a:pt x="233796" y="86591"/>
                </a:lnTo>
                <a:lnTo>
                  <a:pt x="0" y="173181"/>
                </a:ln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creenshot, colorfulness, font&#10;&#10;Description automatically generated">
            <a:extLst>
              <a:ext uri="{FF2B5EF4-FFF2-40B4-BE49-F238E27FC236}">
                <a16:creationId xmlns:a16="http://schemas.microsoft.com/office/drawing/2014/main" id="{8CE8A356-0EBA-1525-FD54-C6B1016FF4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11847" y="3390976"/>
            <a:ext cx="2853244" cy="3114287"/>
          </a:xfrm>
          <a:prstGeom prst="rect">
            <a:avLst/>
          </a:prstGeom>
          <a:ln>
            <a:solidFill>
              <a:srgbClr val="000000"/>
            </a:solidFill>
          </a:ln>
        </p:spPr>
      </p:pic>
      <p:sp>
        <p:nvSpPr>
          <p:cNvPr id="3" name="TextBox 2">
            <a:extLst>
              <a:ext uri="{FF2B5EF4-FFF2-40B4-BE49-F238E27FC236}">
                <a16:creationId xmlns:a16="http://schemas.microsoft.com/office/drawing/2014/main" id="{2FFEDA0E-FC29-6F93-7FB5-BEB84610651F}"/>
              </a:ext>
            </a:extLst>
          </p:cNvPr>
          <p:cNvSpPr txBox="1"/>
          <p:nvPr/>
        </p:nvSpPr>
        <p:spPr>
          <a:xfrm>
            <a:off x="461119" y="6505768"/>
            <a:ext cx="6520118" cy="369332"/>
          </a:xfrm>
          <a:prstGeom prst="rect">
            <a:avLst/>
          </a:prstGeom>
          <a:noFill/>
        </p:spPr>
        <p:txBody>
          <a:bodyPr wrap="none" rtlCol="0">
            <a:spAutoFit/>
          </a:bodyPr>
          <a:lstStyle/>
          <a:p>
            <a:r>
              <a:rPr lang="en-US" dirty="0">
                <a:solidFill>
                  <a:srgbClr val="000000"/>
                </a:solidFill>
              </a:rPr>
              <a:t>Height of Light Industrial/Flex increased to 6 stories/75 feet</a:t>
            </a:r>
          </a:p>
        </p:txBody>
      </p:sp>
      <p:sp>
        <p:nvSpPr>
          <p:cNvPr id="8" name="TextBox 7">
            <a:extLst>
              <a:ext uri="{FF2B5EF4-FFF2-40B4-BE49-F238E27FC236}">
                <a16:creationId xmlns:a16="http://schemas.microsoft.com/office/drawing/2014/main" id="{09051A5D-E153-FC66-3DB0-2CACF4DAC986}"/>
              </a:ext>
            </a:extLst>
          </p:cNvPr>
          <p:cNvSpPr txBox="1"/>
          <p:nvPr/>
        </p:nvSpPr>
        <p:spPr>
          <a:xfrm>
            <a:off x="8026977" y="207818"/>
            <a:ext cx="408708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GPAC direction</a:t>
            </a:r>
          </a:p>
        </p:txBody>
      </p:sp>
      <p:sp>
        <p:nvSpPr>
          <p:cNvPr id="5" name="Content Placeholder 2">
            <a:extLst>
              <a:ext uri="{FF2B5EF4-FFF2-40B4-BE49-F238E27FC236}">
                <a16:creationId xmlns:a16="http://schemas.microsoft.com/office/drawing/2014/main" id="{71AF207F-747E-78F6-D88B-62C2FAB40F74}"/>
              </a:ext>
            </a:extLst>
          </p:cNvPr>
          <p:cNvSpPr txBox="1">
            <a:spLocks/>
          </p:cNvSpPr>
          <p:nvPr/>
        </p:nvSpPr>
        <p:spPr>
          <a:xfrm>
            <a:off x="165103" y="2268746"/>
            <a:ext cx="2687725" cy="3204447"/>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Planning Commission recommended a Specific Plan for the McGrath property</a:t>
            </a:r>
          </a:p>
        </p:txBody>
      </p:sp>
    </p:spTree>
    <p:extLst>
      <p:ext uri="{BB962C8B-B14F-4D97-AF65-F5344CB8AC3E}">
        <p14:creationId xmlns:p14="http://schemas.microsoft.com/office/powerpoint/2010/main" val="31480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584E36-D856-F467-0FC6-0C0F79AAE7CD}"/>
              </a:ext>
            </a:extLst>
          </p:cNvPr>
          <p:cNvSpPr>
            <a:spLocks/>
          </p:cNvSpPr>
          <p:nvPr/>
        </p:nvSpPr>
        <p:spPr>
          <a:xfrm>
            <a:off x="0" y="5350962"/>
            <a:ext cx="12192000" cy="150703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Picture 16" descr="A map of a city&#10;&#10;Description automatically generated with medium confidence">
            <a:extLst>
              <a:ext uri="{FF2B5EF4-FFF2-40B4-BE49-F238E27FC236}">
                <a16:creationId xmlns:a16="http://schemas.microsoft.com/office/drawing/2014/main" id="{F69EDF10-8D7C-23FE-1820-9F4C8DC6BC20}"/>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126228" y="63862"/>
            <a:ext cx="8900668" cy="6525304"/>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dirty="0"/>
              <a:t>Victoria</a:t>
            </a:r>
          </a:p>
        </p:txBody>
      </p:sp>
      <p:sp>
        <p:nvSpPr>
          <p:cNvPr id="23" name="TextBox 22">
            <a:extLst>
              <a:ext uri="{FF2B5EF4-FFF2-40B4-BE49-F238E27FC236}">
                <a16:creationId xmlns:a16="http://schemas.microsoft.com/office/drawing/2014/main" id="{DEDE5D79-B033-96EE-8A8B-50ED2129DFB4}"/>
              </a:ext>
            </a:extLst>
          </p:cNvPr>
          <p:cNvSpPr txBox="1"/>
          <p:nvPr/>
        </p:nvSpPr>
        <p:spPr>
          <a:xfrm>
            <a:off x="8995713" y="1086884"/>
            <a:ext cx="865632" cy="400110"/>
          </a:xfrm>
          <a:prstGeom prst="rect">
            <a:avLst/>
          </a:prstGeom>
          <a:noFill/>
        </p:spPr>
        <p:txBody>
          <a:bodyPr wrap="square" rtlCol="0">
            <a:spAutoFit/>
          </a:bodyPr>
          <a:lstStyle/>
          <a:p>
            <a:pPr algn="ctr"/>
            <a:r>
              <a:rPr lang="en-US" sz="1000" b="1" i="1" dirty="0">
                <a:solidFill>
                  <a:schemeClr val="bg1"/>
                </a:solidFill>
                <a:latin typeface="Corbel" panose="020B0503020204020204" pitchFamily="34" charset="0"/>
              </a:rPr>
              <a:t>Government Center</a:t>
            </a:r>
          </a:p>
        </p:txBody>
      </p:sp>
      <p:sp>
        <p:nvSpPr>
          <p:cNvPr id="13" name="Freeform: Shape 12">
            <a:extLst>
              <a:ext uri="{FF2B5EF4-FFF2-40B4-BE49-F238E27FC236}">
                <a16:creationId xmlns:a16="http://schemas.microsoft.com/office/drawing/2014/main" id="{359470C9-EECD-C25D-1053-A786C8FFCE6D}"/>
              </a:ext>
            </a:extLst>
          </p:cNvPr>
          <p:cNvSpPr/>
          <p:nvPr/>
        </p:nvSpPr>
        <p:spPr>
          <a:xfrm>
            <a:off x="4611789" y="2580520"/>
            <a:ext cx="1227036" cy="1053317"/>
          </a:xfrm>
          <a:custGeom>
            <a:avLst/>
            <a:gdLst>
              <a:gd name="connsiteX0" fmla="*/ 0 w 1219200"/>
              <a:gd name="connsiteY0" fmla="*/ 314325 h 1028700"/>
              <a:gd name="connsiteX1" fmla="*/ 1219200 w 1219200"/>
              <a:gd name="connsiteY1" fmla="*/ 1028700 h 1028700"/>
              <a:gd name="connsiteX2" fmla="*/ 1104900 w 1219200"/>
              <a:gd name="connsiteY2" fmla="*/ 0 h 1028700"/>
              <a:gd name="connsiteX3" fmla="*/ 85725 w 1219200"/>
              <a:gd name="connsiteY3" fmla="*/ 180975 h 1028700"/>
              <a:gd name="connsiteX4" fmla="*/ 0 w 1219200"/>
              <a:gd name="connsiteY4" fmla="*/ 314325 h 1028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028700">
                <a:moveTo>
                  <a:pt x="0" y="314325"/>
                </a:moveTo>
                <a:lnTo>
                  <a:pt x="1219200" y="1028700"/>
                </a:lnTo>
                <a:lnTo>
                  <a:pt x="1104900" y="0"/>
                </a:lnTo>
                <a:lnTo>
                  <a:pt x="85725" y="180975"/>
                </a:lnTo>
                <a:lnTo>
                  <a:pt x="0" y="314325"/>
                </a:lnTo>
                <a:close/>
              </a:path>
            </a:pathLst>
          </a:custGeom>
          <a:noFill/>
          <a:ln w="50800" cap="rnd">
            <a:solidFill>
              <a:srgbClr val="FFFF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Arrow Connector 46">
            <a:extLst>
              <a:ext uri="{FF2B5EF4-FFF2-40B4-BE49-F238E27FC236}">
                <a16:creationId xmlns:a16="http://schemas.microsoft.com/office/drawing/2014/main" id="{F4FD5C3A-8389-A6F8-6068-F1D390F5D9F9}"/>
              </a:ext>
            </a:extLst>
          </p:cNvPr>
          <p:cNvCxnSpPr>
            <a:cxnSpLocks/>
            <a:stCxn id="49" idx="0"/>
          </p:cNvCxnSpPr>
          <p:nvPr/>
        </p:nvCxnSpPr>
        <p:spPr>
          <a:xfrm flipV="1">
            <a:off x="5555351" y="3254852"/>
            <a:ext cx="24329" cy="150221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9" name="TextBox 48">
            <a:extLst>
              <a:ext uri="{FF2B5EF4-FFF2-40B4-BE49-F238E27FC236}">
                <a16:creationId xmlns:a16="http://schemas.microsoft.com/office/drawing/2014/main" id="{54C34308-FAFB-9146-A767-2B9FF5A4F0C7}"/>
              </a:ext>
            </a:extLst>
          </p:cNvPr>
          <p:cNvSpPr txBox="1"/>
          <p:nvPr/>
        </p:nvSpPr>
        <p:spPr>
          <a:xfrm>
            <a:off x="4072629" y="4757063"/>
            <a:ext cx="2965443"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5. Gateway Shopping Center</a:t>
            </a:r>
          </a:p>
          <a:p>
            <a:r>
              <a:rPr lang="en-US" sz="1200" dirty="0">
                <a:solidFill>
                  <a:srgbClr val="000000"/>
                </a:solidFill>
                <a:latin typeface="Corbel" panose="020B0503020204020204" pitchFamily="34" charset="0"/>
              </a:rPr>
              <a:t>Change to Neighborhood Center (4 stories) from Commercial</a:t>
            </a:r>
          </a:p>
        </p:txBody>
      </p:sp>
      <p:cxnSp>
        <p:nvCxnSpPr>
          <p:cNvPr id="54" name="Straight Arrow Connector 53">
            <a:extLst>
              <a:ext uri="{FF2B5EF4-FFF2-40B4-BE49-F238E27FC236}">
                <a16:creationId xmlns:a16="http://schemas.microsoft.com/office/drawing/2014/main" id="{E46EE520-3294-669F-100B-36A54C1D4E06}"/>
              </a:ext>
            </a:extLst>
          </p:cNvPr>
          <p:cNvCxnSpPr>
            <a:cxnSpLocks/>
            <a:stCxn id="35" idx="0"/>
          </p:cNvCxnSpPr>
          <p:nvPr/>
        </p:nvCxnSpPr>
        <p:spPr>
          <a:xfrm flipV="1">
            <a:off x="7931258" y="5274588"/>
            <a:ext cx="1497045" cy="34218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9" name="Oval 18">
            <a:extLst>
              <a:ext uri="{FF2B5EF4-FFF2-40B4-BE49-F238E27FC236}">
                <a16:creationId xmlns:a16="http://schemas.microsoft.com/office/drawing/2014/main" id="{4F53F285-77A0-BDF8-D280-118859BF10C1}"/>
              </a:ext>
            </a:extLst>
          </p:cNvPr>
          <p:cNvSpPr/>
          <p:nvPr/>
        </p:nvSpPr>
        <p:spPr>
          <a:xfrm>
            <a:off x="9481358" y="4960827"/>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4</a:t>
            </a:r>
          </a:p>
        </p:txBody>
      </p:sp>
      <p:sp>
        <p:nvSpPr>
          <p:cNvPr id="7" name="Freeform: Shape 6">
            <a:extLst>
              <a:ext uri="{FF2B5EF4-FFF2-40B4-BE49-F238E27FC236}">
                <a16:creationId xmlns:a16="http://schemas.microsoft.com/office/drawing/2014/main" id="{FFC7D0C1-CB08-1B7C-09CD-C9DF095BDDCC}"/>
              </a:ext>
            </a:extLst>
          </p:cNvPr>
          <p:cNvSpPr/>
          <p:nvPr/>
        </p:nvSpPr>
        <p:spPr>
          <a:xfrm>
            <a:off x="9216054" y="4477926"/>
            <a:ext cx="505209" cy="1436912"/>
          </a:xfrm>
          <a:custGeom>
            <a:avLst/>
            <a:gdLst>
              <a:gd name="connsiteX0" fmla="*/ 227106 w 394447"/>
              <a:gd name="connsiteY0" fmla="*/ 1087718 h 1087718"/>
              <a:gd name="connsiteX1" fmla="*/ 394447 w 394447"/>
              <a:gd name="connsiteY1" fmla="*/ 1063812 h 1087718"/>
              <a:gd name="connsiteX2" fmla="*/ 340658 w 394447"/>
              <a:gd name="connsiteY2" fmla="*/ 818776 h 1087718"/>
              <a:gd name="connsiteX3" fmla="*/ 262964 w 394447"/>
              <a:gd name="connsiteY3" fmla="*/ 824753 h 1087718"/>
              <a:gd name="connsiteX4" fmla="*/ 155388 w 394447"/>
              <a:gd name="connsiteY4" fmla="*/ 239059 h 1087718"/>
              <a:gd name="connsiteX5" fmla="*/ 251011 w 394447"/>
              <a:gd name="connsiteY5" fmla="*/ 227106 h 1087718"/>
              <a:gd name="connsiteX6" fmla="*/ 221129 w 394447"/>
              <a:gd name="connsiteY6" fmla="*/ 0 h 1087718"/>
              <a:gd name="connsiteX7" fmla="*/ 0 w 394447"/>
              <a:gd name="connsiteY7" fmla="*/ 35859 h 1087718"/>
              <a:gd name="connsiteX8" fmla="*/ 191247 w 394447"/>
              <a:gd name="connsiteY8" fmla="*/ 1033929 h 1087718"/>
              <a:gd name="connsiteX9" fmla="*/ 227106 w 394447"/>
              <a:gd name="connsiteY9" fmla="*/ 1087718 h 10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447" h="1087718">
                <a:moveTo>
                  <a:pt x="227106" y="1087718"/>
                </a:moveTo>
                <a:lnTo>
                  <a:pt x="394447" y="1063812"/>
                </a:lnTo>
                <a:lnTo>
                  <a:pt x="340658" y="818776"/>
                </a:lnTo>
                <a:lnTo>
                  <a:pt x="262964" y="824753"/>
                </a:lnTo>
                <a:lnTo>
                  <a:pt x="155388" y="239059"/>
                </a:lnTo>
                <a:lnTo>
                  <a:pt x="251011" y="227106"/>
                </a:lnTo>
                <a:lnTo>
                  <a:pt x="221129" y="0"/>
                </a:lnTo>
                <a:lnTo>
                  <a:pt x="0" y="35859"/>
                </a:lnTo>
                <a:lnTo>
                  <a:pt x="191247" y="1033929"/>
                </a:lnTo>
                <a:lnTo>
                  <a:pt x="227106" y="1087718"/>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5455CAB5-8043-E55F-4D3B-495F8E644806}"/>
              </a:ext>
            </a:extLst>
          </p:cNvPr>
          <p:cNvSpPr/>
          <p:nvPr/>
        </p:nvSpPr>
        <p:spPr>
          <a:xfrm>
            <a:off x="10117897" y="946691"/>
            <a:ext cx="797784" cy="807507"/>
          </a:xfrm>
          <a:custGeom>
            <a:avLst/>
            <a:gdLst>
              <a:gd name="connsiteX0" fmla="*/ 0 w 609600"/>
              <a:gd name="connsiteY0" fmla="*/ 121920 h 644434"/>
              <a:gd name="connsiteX1" fmla="*/ 95794 w 609600"/>
              <a:gd name="connsiteY1" fmla="*/ 644434 h 644434"/>
              <a:gd name="connsiteX2" fmla="*/ 609600 w 609600"/>
              <a:gd name="connsiteY2" fmla="*/ 583474 h 644434"/>
              <a:gd name="connsiteX3" fmla="*/ 566057 w 609600"/>
              <a:gd name="connsiteY3" fmla="*/ 461554 h 644434"/>
              <a:gd name="connsiteX4" fmla="*/ 539931 w 609600"/>
              <a:gd name="connsiteY4" fmla="*/ 322217 h 644434"/>
              <a:gd name="connsiteX5" fmla="*/ 522514 w 609600"/>
              <a:gd name="connsiteY5" fmla="*/ 191588 h 644434"/>
              <a:gd name="connsiteX6" fmla="*/ 496388 w 609600"/>
              <a:gd name="connsiteY6" fmla="*/ 113211 h 644434"/>
              <a:gd name="connsiteX7" fmla="*/ 409303 w 609600"/>
              <a:gd name="connsiteY7" fmla="*/ 0 h 644434"/>
              <a:gd name="connsiteX8" fmla="*/ 409303 w 609600"/>
              <a:gd name="connsiteY8" fmla="*/ 0 h 644434"/>
              <a:gd name="connsiteX9" fmla="*/ 235131 w 609600"/>
              <a:gd name="connsiteY9" fmla="*/ 52251 h 644434"/>
              <a:gd name="connsiteX10" fmla="*/ 130628 w 609600"/>
              <a:gd name="connsiteY10" fmla="*/ 87085 h 644434"/>
              <a:gd name="connsiteX11" fmla="*/ 0 w 609600"/>
              <a:gd name="connsiteY11" fmla="*/ 121920 h 64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 h="644434">
                <a:moveTo>
                  <a:pt x="0" y="121920"/>
                </a:moveTo>
                <a:lnTo>
                  <a:pt x="95794" y="644434"/>
                </a:lnTo>
                <a:lnTo>
                  <a:pt x="609600" y="583474"/>
                </a:lnTo>
                <a:lnTo>
                  <a:pt x="566057" y="461554"/>
                </a:lnTo>
                <a:lnTo>
                  <a:pt x="539931" y="322217"/>
                </a:lnTo>
                <a:lnTo>
                  <a:pt x="522514" y="191588"/>
                </a:lnTo>
                <a:lnTo>
                  <a:pt x="496388" y="113211"/>
                </a:lnTo>
                <a:lnTo>
                  <a:pt x="409303" y="0"/>
                </a:lnTo>
                <a:lnTo>
                  <a:pt x="409303" y="0"/>
                </a:lnTo>
                <a:lnTo>
                  <a:pt x="235131" y="52251"/>
                </a:lnTo>
                <a:lnTo>
                  <a:pt x="130628" y="87085"/>
                </a:lnTo>
                <a:lnTo>
                  <a:pt x="0" y="12192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1CB9942-564E-3D57-0335-11147E5237D8}"/>
              </a:ext>
            </a:extLst>
          </p:cNvPr>
          <p:cNvCxnSpPr>
            <a:cxnSpLocks/>
          </p:cNvCxnSpPr>
          <p:nvPr/>
        </p:nvCxnSpPr>
        <p:spPr>
          <a:xfrm flipH="1" flipV="1">
            <a:off x="10604697" y="1561453"/>
            <a:ext cx="363079" cy="80571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Freeform: Shape 21">
            <a:extLst>
              <a:ext uri="{FF2B5EF4-FFF2-40B4-BE49-F238E27FC236}">
                <a16:creationId xmlns:a16="http://schemas.microsoft.com/office/drawing/2014/main" id="{225E2C28-F6AC-FDA6-396C-AC03A24BD35E}"/>
              </a:ext>
            </a:extLst>
          </p:cNvPr>
          <p:cNvSpPr/>
          <p:nvPr/>
        </p:nvSpPr>
        <p:spPr>
          <a:xfrm>
            <a:off x="9458482" y="1906120"/>
            <a:ext cx="797784" cy="378039"/>
          </a:xfrm>
          <a:custGeom>
            <a:avLst/>
            <a:gdLst>
              <a:gd name="connsiteX0" fmla="*/ 0 w 635726"/>
              <a:gd name="connsiteY0" fmla="*/ 95794 h 348343"/>
              <a:gd name="connsiteX1" fmla="*/ 34835 w 635726"/>
              <a:gd name="connsiteY1" fmla="*/ 348343 h 348343"/>
              <a:gd name="connsiteX2" fmla="*/ 635726 w 635726"/>
              <a:gd name="connsiteY2" fmla="*/ 235132 h 348343"/>
              <a:gd name="connsiteX3" fmla="*/ 609600 w 635726"/>
              <a:gd name="connsiteY3" fmla="*/ 0 h 348343"/>
              <a:gd name="connsiteX4" fmla="*/ 0 w 635726"/>
              <a:gd name="connsiteY4" fmla="*/ 95794 h 34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26" h="348343">
                <a:moveTo>
                  <a:pt x="0" y="95794"/>
                </a:moveTo>
                <a:lnTo>
                  <a:pt x="34835" y="348343"/>
                </a:lnTo>
                <a:lnTo>
                  <a:pt x="635726" y="235132"/>
                </a:lnTo>
                <a:lnTo>
                  <a:pt x="609600" y="0"/>
                </a:lnTo>
                <a:lnTo>
                  <a:pt x="0" y="95794"/>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345A051-BD67-3829-9FD5-097EFF6BDEE3}"/>
              </a:ext>
            </a:extLst>
          </p:cNvPr>
          <p:cNvSpPr/>
          <p:nvPr/>
        </p:nvSpPr>
        <p:spPr>
          <a:xfrm>
            <a:off x="9587913" y="1974363"/>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cxnSp>
        <p:nvCxnSpPr>
          <p:cNvPr id="26" name="Straight Arrow Connector 25">
            <a:extLst>
              <a:ext uri="{FF2B5EF4-FFF2-40B4-BE49-F238E27FC236}">
                <a16:creationId xmlns:a16="http://schemas.microsoft.com/office/drawing/2014/main" id="{B4143439-3088-7BCE-EC2C-2E882F18AFB8}"/>
              </a:ext>
            </a:extLst>
          </p:cNvPr>
          <p:cNvCxnSpPr>
            <a:cxnSpLocks/>
          </p:cNvCxnSpPr>
          <p:nvPr/>
        </p:nvCxnSpPr>
        <p:spPr>
          <a:xfrm flipV="1">
            <a:off x="7878462" y="2256482"/>
            <a:ext cx="1767856" cy="65324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8" name="Freeform: Shape 27">
            <a:extLst>
              <a:ext uri="{FF2B5EF4-FFF2-40B4-BE49-F238E27FC236}">
                <a16:creationId xmlns:a16="http://schemas.microsoft.com/office/drawing/2014/main" id="{30ADE80A-DB66-1388-A1FD-72168FE00B37}"/>
              </a:ext>
            </a:extLst>
          </p:cNvPr>
          <p:cNvSpPr/>
          <p:nvPr/>
        </p:nvSpPr>
        <p:spPr>
          <a:xfrm>
            <a:off x="8872859" y="2046940"/>
            <a:ext cx="549950" cy="646331"/>
          </a:xfrm>
          <a:custGeom>
            <a:avLst/>
            <a:gdLst>
              <a:gd name="connsiteX0" fmla="*/ 0 w 444137"/>
              <a:gd name="connsiteY0" fmla="*/ 60960 h 574766"/>
              <a:gd name="connsiteX1" fmla="*/ 69668 w 444137"/>
              <a:gd name="connsiteY1" fmla="*/ 574766 h 574766"/>
              <a:gd name="connsiteX2" fmla="*/ 252548 w 444137"/>
              <a:gd name="connsiteY2" fmla="*/ 539932 h 574766"/>
              <a:gd name="connsiteX3" fmla="*/ 226422 w 444137"/>
              <a:gd name="connsiteY3" fmla="*/ 269966 h 574766"/>
              <a:gd name="connsiteX4" fmla="*/ 444137 w 444137"/>
              <a:gd name="connsiteY4" fmla="*/ 243840 h 574766"/>
              <a:gd name="connsiteX5" fmla="*/ 409302 w 444137"/>
              <a:gd name="connsiteY5" fmla="*/ 0 h 574766"/>
              <a:gd name="connsiteX6" fmla="*/ 0 w 444137"/>
              <a:gd name="connsiteY6" fmla="*/ 60960 h 57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137" h="574766">
                <a:moveTo>
                  <a:pt x="0" y="60960"/>
                </a:moveTo>
                <a:lnTo>
                  <a:pt x="69668" y="574766"/>
                </a:lnTo>
                <a:lnTo>
                  <a:pt x="252548" y="539932"/>
                </a:lnTo>
                <a:lnTo>
                  <a:pt x="226422" y="269966"/>
                </a:lnTo>
                <a:lnTo>
                  <a:pt x="444137" y="243840"/>
                </a:lnTo>
                <a:lnTo>
                  <a:pt x="409302" y="0"/>
                </a:lnTo>
                <a:lnTo>
                  <a:pt x="0" y="609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CD72350-1D12-1384-A8DD-3E6F434A71F0}"/>
              </a:ext>
            </a:extLst>
          </p:cNvPr>
          <p:cNvSpPr/>
          <p:nvPr/>
        </p:nvSpPr>
        <p:spPr>
          <a:xfrm>
            <a:off x="5079185" y="279378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5</a:t>
            </a:r>
          </a:p>
        </p:txBody>
      </p:sp>
      <p:sp>
        <p:nvSpPr>
          <p:cNvPr id="30" name="Oval 29">
            <a:extLst>
              <a:ext uri="{FF2B5EF4-FFF2-40B4-BE49-F238E27FC236}">
                <a16:creationId xmlns:a16="http://schemas.microsoft.com/office/drawing/2014/main" id="{71980FF7-EA67-8204-172F-34889EA65A3B}"/>
              </a:ext>
            </a:extLst>
          </p:cNvPr>
          <p:cNvSpPr/>
          <p:nvPr/>
        </p:nvSpPr>
        <p:spPr>
          <a:xfrm>
            <a:off x="10298966" y="118169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cxnSp>
        <p:nvCxnSpPr>
          <p:cNvPr id="37" name="Straight Arrow Connector 36">
            <a:extLst>
              <a:ext uri="{FF2B5EF4-FFF2-40B4-BE49-F238E27FC236}">
                <a16:creationId xmlns:a16="http://schemas.microsoft.com/office/drawing/2014/main" id="{E3DB0506-2FF4-E3B6-EB1A-DCD368699A49}"/>
              </a:ext>
            </a:extLst>
          </p:cNvPr>
          <p:cNvCxnSpPr>
            <a:cxnSpLocks/>
            <a:stCxn id="31" idx="3"/>
          </p:cNvCxnSpPr>
          <p:nvPr/>
        </p:nvCxnSpPr>
        <p:spPr>
          <a:xfrm>
            <a:off x="7680980" y="1394913"/>
            <a:ext cx="1381454" cy="7778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2" name="Oval 51">
            <a:extLst>
              <a:ext uri="{FF2B5EF4-FFF2-40B4-BE49-F238E27FC236}">
                <a16:creationId xmlns:a16="http://schemas.microsoft.com/office/drawing/2014/main" id="{19C7D773-E22D-8B60-857B-64DC2B72E733}"/>
              </a:ext>
            </a:extLst>
          </p:cNvPr>
          <p:cNvSpPr/>
          <p:nvPr/>
        </p:nvSpPr>
        <p:spPr>
          <a:xfrm>
            <a:off x="9042273" y="197530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35" name="TextBox 34">
            <a:extLst>
              <a:ext uri="{FF2B5EF4-FFF2-40B4-BE49-F238E27FC236}">
                <a16:creationId xmlns:a16="http://schemas.microsoft.com/office/drawing/2014/main" id="{C1C54514-EB24-33B8-61BE-D714ABB3CCC6}"/>
              </a:ext>
            </a:extLst>
          </p:cNvPr>
          <p:cNvSpPr txBox="1"/>
          <p:nvPr/>
        </p:nvSpPr>
        <p:spPr>
          <a:xfrm>
            <a:off x="6833064" y="5616775"/>
            <a:ext cx="2196388" cy="830997"/>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4. Moon Drive Overlay Area</a:t>
            </a:r>
          </a:p>
          <a:p>
            <a:r>
              <a:rPr lang="en-US" sz="1200" dirty="0">
                <a:solidFill>
                  <a:srgbClr val="000000"/>
                </a:solidFill>
                <a:latin typeface="Corbel" panose="020B0503020204020204" pitchFamily="34" charset="0"/>
              </a:rPr>
              <a:t>Change to Mixed Use 3 (3 stories) from Mixed Use 6 (6 stories</a:t>
            </a:r>
          </a:p>
        </p:txBody>
      </p:sp>
      <p:sp>
        <p:nvSpPr>
          <p:cNvPr id="31" name="TextBox 30">
            <a:extLst>
              <a:ext uri="{FF2B5EF4-FFF2-40B4-BE49-F238E27FC236}">
                <a16:creationId xmlns:a16="http://schemas.microsoft.com/office/drawing/2014/main" id="{49A7491E-B699-A4E0-9372-46038D41DF53}"/>
              </a:ext>
            </a:extLst>
          </p:cNvPr>
          <p:cNvSpPr txBox="1"/>
          <p:nvPr/>
        </p:nvSpPr>
        <p:spPr>
          <a:xfrm>
            <a:off x="5384889" y="970755"/>
            <a:ext cx="2278773" cy="830997"/>
          </a:xfrm>
          <a:prstGeom prst="rect">
            <a:avLst/>
          </a:prstGeom>
          <a:solidFill>
            <a:srgbClr val="FFFF99"/>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3. Parcels at Corner of Victoria and Telephone</a:t>
            </a:r>
          </a:p>
          <a:p>
            <a:r>
              <a:rPr lang="en-US" sz="1200" dirty="0">
                <a:solidFill>
                  <a:srgbClr val="000000"/>
                </a:solidFill>
                <a:latin typeface="Corbel" panose="020B0503020204020204" pitchFamily="34" charset="0"/>
              </a:rPr>
              <a:t>Change to Mixed Use 6 (6 stories) from Office/R&amp;D (6 stories)</a:t>
            </a:r>
          </a:p>
        </p:txBody>
      </p:sp>
      <p:sp>
        <p:nvSpPr>
          <p:cNvPr id="25" name="TextBox 24">
            <a:extLst>
              <a:ext uri="{FF2B5EF4-FFF2-40B4-BE49-F238E27FC236}">
                <a16:creationId xmlns:a16="http://schemas.microsoft.com/office/drawing/2014/main" id="{DCB5D93F-6ABE-803D-DC51-1759E0D379E8}"/>
              </a:ext>
            </a:extLst>
          </p:cNvPr>
          <p:cNvSpPr txBox="1"/>
          <p:nvPr/>
        </p:nvSpPr>
        <p:spPr>
          <a:xfrm>
            <a:off x="6228188" y="2286276"/>
            <a:ext cx="1638001" cy="1007004"/>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2. Parcels South of Government Center</a:t>
            </a:r>
          </a:p>
          <a:p>
            <a:r>
              <a:rPr lang="en-US" sz="1200" dirty="0">
                <a:solidFill>
                  <a:srgbClr val="000000"/>
                </a:solidFill>
                <a:latin typeface="Corbel" panose="020B0503020204020204" pitchFamily="34" charset="0"/>
              </a:rPr>
              <a:t>Change to 4 Story Multifamily from Neighborhood Low</a:t>
            </a:r>
          </a:p>
        </p:txBody>
      </p:sp>
      <p:sp>
        <p:nvSpPr>
          <p:cNvPr id="4" name="TextBox 3">
            <a:extLst>
              <a:ext uri="{FF2B5EF4-FFF2-40B4-BE49-F238E27FC236}">
                <a16:creationId xmlns:a16="http://schemas.microsoft.com/office/drawing/2014/main" id="{93C8DA70-3873-14BA-AE40-F3D4025EDD6B}"/>
              </a:ext>
            </a:extLst>
          </p:cNvPr>
          <p:cNvSpPr txBox="1"/>
          <p:nvPr/>
        </p:nvSpPr>
        <p:spPr>
          <a:xfrm>
            <a:off x="10064420" y="2306773"/>
            <a:ext cx="1769190" cy="1015663"/>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1. Parcels East of Government Center</a:t>
            </a:r>
          </a:p>
          <a:p>
            <a:r>
              <a:rPr lang="en-US" sz="1200" dirty="0">
                <a:solidFill>
                  <a:srgbClr val="000000"/>
                </a:solidFill>
                <a:latin typeface="Corbel" panose="020B0503020204020204" pitchFamily="34" charset="0"/>
              </a:rPr>
              <a:t>Change to Mixed Use 4 (4 stories) from Commercial</a:t>
            </a:r>
          </a:p>
        </p:txBody>
      </p:sp>
      <p:pic>
        <p:nvPicPr>
          <p:cNvPr id="43" name="Picture 42" descr="A picture containing text, screenshot, colorfulness, font&#10;&#10;Description automatically generated">
            <a:extLst>
              <a:ext uri="{FF2B5EF4-FFF2-40B4-BE49-F238E27FC236}">
                <a16:creationId xmlns:a16="http://schemas.microsoft.com/office/drawing/2014/main" id="{31631E9A-82A7-5BC6-53A0-73BC9FE8ED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 y="1901735"/>
            <a:ext cx="3921211" cy="4956263"/>
          </a:xfrm>
          <a:prstGeom prst="rect">
            <a:avLst/>
          </a:prstGeom>
          <a:ln>
            <a:solidFill>
              <a:srgbClr val="000000"/>
            </a:solidFill>
          </a:ln>
        </p:spPr>
      </p:pic>
      <p:sp>
        <p:nvSpPr>
          <p:cNvPr id="6" name="TextBox 5">
            <a:extLst>
              <a:ext uri="{FF2B5EF4-FFF2-40B4-BE49-F238E27FC236}">
                <a16:creationId xmlns:a16="http://schemas.microsoft.com/office/drawing/2014/main" id="{F10EF5D7-7407-91C8-9C5C-00BA8F298281}"/>
              </a:ext>
            </a:extLst>
          </p:cNvPr>
          <p:cNvSpPr txBox="1"/>
          <p:nvPr/>
        </p:nvSpPr>
        <p:spPr>
          <a:xfrm>
            <a:off x="7836477" y="207818"/>
            <a:ext cx="427758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GPAC direction</a:t>
            </a:r>
          </a:p>
        </p:txBody>
      </p:sp>
    </p:spTree>
    <p:extLst>
      <p:ext uri="{BB962C8B-B14F-4D97-AF65-F5344CB8AC3E}">
        <p14:creationId xmlns:p14="http://schemas.microsoft.com/office/powerpoint/2010/main" val="1861966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B4933A-11F5-1FC7-A63E-737CE5E496A2}"/>
              </a:ext>
            </a:extLst>
          </p:cNvPr>
          <p:cNvSpPr/>
          <p:nvPr/>
        </p:nvSpPr>
        <p:spPr>
          <a:xfrm>
            <a:off x="126987" y="5226385"/>
            <a:ext cx="12065014" cy="147921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2A85CF-4C29-1517-D760-EA5D6B7398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8829" y="474157"/>
            <a:ext cx="9493171" cy="6231443"/>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dirty="0"/>
              <a:t>Pierpont</a:t>
            </a:r>
          </a:p>
        </p:txBody>
      </p:sp>
      <p:sp>
        <p:nvSpPr>
          <p:cNvPr id="3" name="TextBox 2">
            <a:extLst>
              <a:ext uri="{FF2B5EF4-FFF2-40B4-BE49-F238E27FC236}">
                <a16:creationId xmlns:a16="http://schemas.microsoft.com/office/drawing/2014/main" id="{40AF6991-6A76-18E2-104A-495C62C6DDF8}"/>
              </a:ext>
            </a:extLst>
          </p:cNvPr>
          <p:cNvSpPr txBox="1"/>
          <p:nvPr/>
        </p:nvSpPr>
        <p:spPr>
          <a:xfrm>
            <a:off x="3171907" y="5171116"/>
            <a:ext cx="1138519" cy="246221"/>
          </a:xfrm>
          <a:prstGeom prst="rect">
            <a:avLst/>
          </a:prstGeom>
          <a:noFill/>
        </p:spPr>
        <p:txBody>
          <a:bodyPr wrap="square" rtlCol="0">
            <a:spAutoFit/>
          </a:bodyPr>
          <a:lstStyle/>
          <a:p>
            <a:pPr algn="ctr"/>
            <a:r>
              <a:rPr lang="en-US" sz="1000" b="1" i="1" dirty="0">
                <a:solidFill>
                  <a:schemeClr val="accent4"/>
                </a:solidFill>
                <a:latin typeface="Corbel" panose="020B0503020204020204" pitchFamily="34" charset="0"/>
              </a:rPr>
              <a:t>Pierpont Bay</a:t>
            </a:r>
          </a:p>
        </p:txBody>
      </p:sp>
      <p:sp>
        <p:nvSpPr>
          <p:cNvPr id="4" name="TextBox 3">
            <a:extLst>
              <a:ext uri="{FF2B5EF4-FFF2-40B4-BE49-F238E27FC236}">
                <a16:creationId xmlns:a16="http://schemas.microsoft.com/office/drawing/2014/main" id="{006D930E-F6CD-6DA6-0891-13B6B86F486A}"/>
              </a:ext>
            </a:extLst>
          </p:cNvPr>
          <p:cNvSpPr txBox="1"/>
          <p:nvPr/>
        </p:nvSpPr>
        <p:spPr>
          <a:xfrm>
            <a:off x="6270276" y="3077411"/>
            <a:ext cx="1138519" cy="338554"/>
          </a:xfrm>
          <a:prstGeom prst="rect">
            <a:avLst/>
          </a:prstGeom>
          <a:noFill/>
        </p:spPr>
        <p:txBody>
          <a:bodyPr wrap="square" rtlCol="0">
            <a:spAutoFit/>
          </a:bodyPr>
          <a:lstStyle/>
          <a:p>
            <a:pPr algn="ctr"/>
            <a:r>
              <a:rPr lang="en-US" sz="800" b="1" i="1" dirty="0">
                <a:solidFill>
                  <a:schemeClr val="bg1"/>
                </a:solidFill>
                <a:latin typeface="Corbel" panose="020B0503020204020204" pitchFamily="34" charset="0"/>
              </a:rPr>
              <a:t>County </a:t>
            </a:r>
          </a:p>
          <a:p>
            <a:pPr algn="ctr"/>
            <a:r>
              <a:rPr lang="en-US" sz="800" b="1" i="1" dirty="0">
                <a:solidFill>
                  <a:schemeClr val="bg1"/>
                </a:solidFill>
                <a:latin typeface="Corbel" panose="020B0503020204020204" pitchFamily="34" charset="0"/>
              </a:rPr>
              <a:t>Credit Union      </a:t>
            </a:r>
          </a:p>
        </p:txBody>
      </p:sp>
      <p:sp>
        <p:nvSpPr>
          <p:cNvPr id="29" name="Oval 28">
            <a:extLst>
              <a:ext uri="{FF2B5EF4-FFF2-40B4-BE49-F238E27FC236}">
                <a16:creationId xmlns:a16="http://schemas.microsoft.com/office/drawing/2014/main" id="{D1431D42-0AC0-0004-FBE6-6398C168144E}"/>
              </a:ext>
            </a:extLst>
          </p:cNvPr>
          <p:cNvSpPr/>
          <p:nvPr/>
        </p:nvSpPr>
        <p:spPr>
          <a:xfrm>
            <a:off x="4894300" y="307313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30" name="TextBox 29">
            <a:extLst>
              <a:ext uri="{FF2B5EF4-FFF2-40B4-BE49-F238E27FC236}">
                <a16:creationId xmlns:a16="http://schemas.microsoft.com/office/drawing/2014/main" id="{DF839D14-01E2-8015-C854-EE9148325B10}"/>
              </a:ext>
            </a:extLst>
          </p:cNvPr>
          <p:cNvSpPr txBox="1"/>
          <p:nvPr/>
        </p:nvSpPr>
        <p:spPr>
          <a:xfrm>
            <a:off x="3726345" y="4339482"/>
            <a:ext cx="2908023" cy="646331"/>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1. Marina Village Shopping Center</a:t>
            </a:r>
          </a:p>
          <a:p>
            <a:r>
              <a:rPr lang="en-US" sz="1200" dirty="0">
                <a:solidFill>
                  <a:srgbClr val="000000"/>
                </a:solidFill>
                <a:latin typeface="Corbel" panose="020B0503020204020204" pitchFamily="34" charset="0"/>
              </a:rPr>
              <a:t>Change to Neighborhood Center (4 stories) from Mixed Use 3 (3 stories)</a:t>
            </a:r>
          </a:p>
        </p:txBody>
      </p:sp>
      <p:sp>
        <p:nvSpPr>
          <p:cNvPr id="25" name="TextBox 24">
            <a:extLst>
              <a:ext uri="{FF2B5EF4-FFF2-40B4-BE49-F238E27FC236}">
                <a16:creationId xmlns:a16="http://schemas.microsoft.com/office/drawing/2014/main" id="{4C0CC297-3160-063C-A56E-61FAA7D9527A}"/>
              </a:ext>
            </a:extLst>
          </p:cNvPr>
          <p:cNvSpPr txBox="1"/>
          <p:nvPr/>
        </p:nvSpPr>
        <p:spPr>
          <a:xfrm>
            <a:off x="5796049" y="1572652"/>
            <a:ext cx="2891403" cy="646331"/>
          </a:xfrm>
          <a:prstGeom prst="rect">
            <a:avLst/>
          </a:prstGeom>
          <a:solidFill>
            <a:schemeClr val="bg1"/>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Former Fruit Packing Plant</a:t>
            </a:r>
          </a:p>
          <a:p>
            <a:r>
              <a:rPr lang="en-US" sz="1200" dirty="0">
                <a:solidFill>
                  <a:srgbClr val="000000"/>
                </a:solidFill>
                <a:latin typeface="Corbel" panose="020B0503020204020204" pitchFamily="34" charset="0"/>
              </a:rPr>
              <a:t>Change to 4 Story Multifamily to reflect 2005 General Plan land use designation</a:t>
            </a:r>
          </a:p>
        </p:txBody>
      </p:sp>
      <p:sp>
        <p:nvSpPr>
          <p:cNvPr id="7" name="Freeform: Shape 6">
            <a:extLst>
              <a:ext uri="{FF2B5EF4-FFF2-40B4-BE49-F238E27FC236}">
                <a16:creationId xmlns:a16="http://schemas.microsoft.com/office/drawing/2014/main" id="{AD369B92-FFE0-AA5C-9B87-DDC99FC9DE0D}"/>
              </a:ext>
            </a:extLst>
          </p:cNvPr>
          <p:cNvSpPr/>
          <p:nvPr/>
        </p:nvSpPr>
        <p:spPr>
          <a:xfrm>
            <a:off x="5663568" y="2218983"/>
            <a:ext cx="1138520" cy="1167908"/>
          </a:xfrm>
          <a:custGeom>
            <a:avLst/>
            <a:gdLst>
              <a:gd name="connsiteX0" fmla="*/ 844731 w 1297577"/>
              <a:gd name="connsiteY0" fmla="*/ 1280160 h 1280160"/>
              <a:gd name="connsiteX1" fmla="*/ 1297577 w 1297577"/>
              <a:gd name="connsiteY1" fmla="*/ 748937 h 1280160"/>
              <a:gd name="connsiteX2" fmla="*/ 43542 w 1297577"/>
              <a:gd name="connsiteY2" fmla="*/ 0 h 1280160"/>
              <a:gd name="connsiteX3" fmla="*/ 0 w 1297577"/>
              <a:gd name="connsiteY3" fmla="*/ 139337 h 1280160"/>
              <a:gd name="connsiteX4" fmla="*/ 844731 w 1297577"/>
              <a:gd name="connsiteY4" fmla="*/ 128016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577" h="1280160">
                <a:moveTo>
                  <a:pt x="844731" y="1280160"/>
                </a:moveTo>
                <a:lnTo>
                  <a:pt x="1297577" y="748937"/>
                </a:lnTo>
                <a:lnTo>
                  <a:pt x="43542" y="0"/>
                </a:lnTo>
                <a:lnTo>
                  <a:pt x="0" y="139337"/>
                </a:lnTo>
                <a:lnTo>
                  <a:pt x="844731" y="12801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7C3530A6-221D-42A7-C13E-ACAF2AB1F888}"/>
              </a:ext>
            </a:extLst>
          </p:cNvPr>
          <p:cNvCxnSpPr>
            <a:cxnSpLocks/>
            <a:stCxn id="25" idx="2"/>
          </p:cNvCxnSpPr>
          <p:nvPr/>
        </p:nvCxnSpPr>
        <p:spPr>
          <a:xfrm flipH="1">
            <a:off x="6493547" y="2218983"/>
            <a:ext cx="748204" cy="77120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Freeform: Shape 21">
            <a:extLst>
              <a:ext uri="{FF2B5EF4-FFF2-40B4-BE49-F238E27FC236}">
                <a16:creationId xmlns:a16="http://schemas.microsoft.com/office/drawing/2014/main" id="{808BA115-2E6D-6298-56CB-93D5F223B41B}"/>
              </a:ext>
            </a:extLst>
          </p:cNvPr>
          <p:cNvSpPr/>
          <p:nvPr/>
        </p:nvSpPr>
        <p:spPr>
          <a:xfrm>
            <a:off x="4671588" y="3121072"/>
            <a:ext cx="1022257" cy="702428"/>
          </a:xfrm>
          <a:custGeom>
            <a:avLst/>
            <a:gdLst>
              <a:gd name="connsiteX0" fmla="*/ 383177 w 1036320"/>
              <a:gd name="connsiteY0" fmla="*/ 0 h 775063"/>
              <a:gd name="connsiteX1" fmla="*/ 383177 w 1036320"/>
              <a:gd name="connsiteY1" fmla="*/ 0 h 775063"/>
              <a:gd name="connsiteX2" fmla="*/ 243840 w 1036320"/>
              <a:gd name="connsiteY2" fmla="*/ 34835 h 775063"/>
              <a:gd name="connsiteX3" fmla="*/ 148046 w 1036320"/>
              <a:gd name="connsiteY3" fmla="*/ 52252 h 775063"/>
              <a:gd name="connsiteX4" fmla="*/ 60960 w 1036320"/>
              <a:gd name="connsiteY4" fmla="*/ 130629 h 775063"/>
              <a:gd name="connsiteX5" fmla="*/ 0 w 1036320"/>
              <a:gd name="connsiteY5" fmla="*/ 139337 h 775063"/>
              <a:gd name="connsiteX6" fmla="*/ 191589 w 1036320"/>
              <a:gd name="connsiteY6" fmla="*/ 400595 h 775063"/>
              <a:gd name="connsiteX7" fmla="*/ 243840 w 1036320"/>
              <a:gd name="connsiteY7" fmla="*/ 505097 h 775063"/>
              <a:gd name="connsiteX8" fmla="*/ 357052 w 1036320"/>
              <a:gd name="connsiteY8" fmla="*/ 775063 h 775063"/>
              <a:gd name="connsiteX9" fmla="*/ 1036320 w 1036320"/>
              <a:gd name="connsiteY9" fmla="*/ 487680 h 775063"/>
              <a:gd name="connsiteX10" fmla="*/ 914400 w 1036320"/>
              <a:gd name="connsiteY10" fmla="*/ 400595 h 775063"/>
              <a:gd name="connsiteX11" fmla="*/ 740229 w 1036320"/>
              <a:gd name="connsiteY11" fmla="*/ 304800 h 775063"/>
              <a:gd name="connsiteX12" fmla="*/ 557349 w 1036320"/>
              <a:gd name="connsiteY12" fmla="*/ 243840 h 775063"/>
              <a:gd name="connsiteX13" fmla="*/ 470263 w 1036320"/>
              <a:gd name="connsiteY13" fmla="*/ 174172 h 775063"/>
              <a:gd name="connsiteX14" fmla="*/ 426720 w 1036320"/>
              <a:gd name="connsiteY14" fmla="*/ 104503 h 775063"/>
              <a:gd name="connsiteX15" fmla="*/ 426720 w 1036320"/>
              <a:gd name="connsiteY15" fmla="*/ 104503 h 775063"/>
              <a:gd name="connsiteX16" fmla="*/ 383177 w 1036320"/>
              <a:gd name="connsiteY16" fmla="*/ 0 h 7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6320" h="775063">
                <a:moveTo>
                  <a:pt x="383177" y="0"/>
                </a:moveTo>
                <a:lnTo>
                  <a:pt x="383177" y="0"/>
                </a:lnTo>
                <a:lnTo>
                  <a:pt x="243840" y="34835"/>
                </a:lnTo>
                <a:lnTo>
                  <a:pt x="148046" y="52252"/>
                </a:lnTo>
                <a:lnTo>
                  <a:pt x="60960" y="130629"/>
                </a:lnTo>
                <a:lnTo>
                  <a:pt x="0" y="139337"/>
                </a:lnTo>
                <a:lnTo>
                  <a:pt x="191589" y="400595"/>
                </a:lnTo>
                <a:lnTo>
                  <a:pt x="243840" y="505097"/>
                </a:lnTo>
                <a:lnTo>
                  <a:pt x="357052" y="775063"/>
                </a:lnTo>
                <a:lnTo>
                  <a:pt x="1036320" y="487680"/>
                </a:lnTo>
                <a:lnTo>
                  <a:pt x="914400" y="400595"/>
                </a:lnTo>
                <a:lnTo>
                  <a:pt x="740229" y="304800"/>
                </a:lnTo>
                <a:lnTo>
                  <a:pt x="557349" y="243840"/>
                </a:lnTo>
                <a:lnTo>
                  <a:pt x="470263" y="174172"/>
                </a:lnTo>
                <a:lnTo>
                  <a:pt x="426720" y="104503"/>
                </a:lnTo>
                <a:lnTo>
                  <a:pt x="426720" y="104503"/>
                </a:lnTo>
                <a:lnTo>
                  <a:pt x="383177"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572FF6D3-5F41-98A8-6357-226995364132}"/>
              </a:ext>
            </a:extLst>
          </p:cNvPr>
          <p:cNvCxnSpPr>
            <a:cxnSpLocks/>
            <a:stCxn id="30" idx="0"/>
          </p:cNvCxnSpPr>
          <p:nvPr/>
        </p:nvCxnSpPr>
        <p:spPr>
          <a:xfrm flipH="1" flipV="1">
            <a:off x="5067515" y="3720306"/>
            <a:ext cx="112842" cy="61917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4F766B2D-E245-BA53-F9B0-37F8C7F6E5F1}"/>
              </a:ext>
            </a:extLst>
          </p:cNvPr>
          <p:cNvSpPr txBox="1"/>
          <p:nvPr/>
        </p:nvSpPr>
        <p:spPr>
          <a:xfrm>
            <a:off x="4630625" y="3338949"/>
            <a:ext cx="1138519" cy="338554"/>
          </a:xfrm>
          <a:prstGeom prst="rect">
            <a:avLst/>
          </a:prstGeom>
          <a:noFill/>
        </p:spPr>
        <p:txBody>
          <a:bodyPr wrap="square" rtlCol="0">
            <a:spAutoFit/>
          </a:bodyPr>
          <a:lstStyle/>
          <a:p>
            <a:pPr algn="ctr"/>
            <a:r>
              <a:rPr lang="en-US" sz="800" b="1" i="1" dirty="0">
                <a:solidFill>
                  <a:schemeClr val="accent2">
                    <a:lumMod val="10000"/>
                  </a:schemeClr>
                </a:solidFill>
                <a:latin typeface="Corbel" panose="020B0503020204020204" pitchFamily="34" charset="0"/>
              </a:rPr>
              <a:t>Marina Village Shopping Center</a:t>
            </a:r>
          </a:p>
        </p:txBody>
      </p:sp>
      <p:pic>
        <p:nvPicPr>
          <p:cNvPr id="12" name="Picture 11" descr="A picture containing text, screenshot, colorfulness, font&#10;&#10;Description automatically generated">
            <a:extLst>
              <a:ext uri="{FF2B5EF4-FFF2-40B4-BE49-F238E27FC236}">
                <a16:creationId xmlns:a16="http://schemas.microsoft.com/office/drawing/2014/main" id="{24114100-9D68-7E09-70E9-7FD9AA1B05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4357" y="619297"/>
            <a:ext cx="3377082" cy="3686050"/>
          </a:xfrm>
          <a:prstGeom prst="rect">
            <a:avLst/>
          </a:prstGeom>
          <a:ln>
            <a:solidFill>
              <a:srgbClr val="000000"/>
            </a:solidFill>
          </a:ln>
        </p:spPr>
      </p:pic>
      <p:sp>
        <p:nvSpPr>
          <p:cNvPr id="5" name="Freeform: Shape 4">
            <a:extLst>
              <a:ext uri="{FF2B5EF4-FFF2-40B4-BE49-F238E27FC236}">
                <a16:creationId xmlns:a16="http://schemas.microsoft.com/office/drawing/2014/main" id="{909BF811-BA6E-A073-2494-C3C04813C49A}"/>
              </a:ext>
            </a:extLst>
          </p:cNvPr>
          <p:cNvSpPr/>
          <p:nvPr/>
        </p:nvSpPr>
        <p:spPr>
          <a:xfrm>
            <a:off x="5081954" y="2180492"/>
            <a:ext cx="422031" cy="422031"/>
          </a:xfrm>
          <a:custGeom>
            <a:avLst/>
            <a:gdLst>
              <a:gd name="connsiteX0" fmla="*/ 263769 w 422031"/>
              <a:gd name="connsiteY0" fmla="*/ 422031 h 422031"/>
              <a:gd name="connsiteX1" fmla="*/ 404446 w 422031"/>
              <a:gd name="connsiteY1" fmla="*/ 342900 h 422031"/>
              <a:gd name="connsiteX2" fmla="*/ 422031 w 422031"/>
              <a:gd name="connsiteY2" fmla="*/ 254977 h 422031"/>
              <a:gd name="connsiteX3" fmla="*/ 422031 w 422031"/>
              <a:gd name="connsiteY3" fmla="*/ 211016 h 422031"/>
              <a:gd name="connsiteX4" fmla="*/ 237392 w 422031"/>
              <a:gd name="connsiteY4" fmla="*/ 0 h 422031"/>
              <a:gd name="connsiteX5" fmla="*/ 0 w 422031"/>
              <a:gd name="connsiteY5" fmla="*/ 149470 h 422031"/>
              <a:gd name="connsiteX6" fmla="*/ 263769 w 422031"/>
              <a:gd name="connsiteY6" fmla="*/ 422031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31" h="422031">
                <a:moveTo>
                  <a:pt x="263769" y="422031"/>
                </a:moveTo>
                <a:lnTo>
                  <a:pt x="404446" y="342900"/>
                </a:lnTo>
                <a:lnTo>
                  <a:pt x="422031" y="254977"/>
                </a:lnTo>
                <a:lnTo>
                  <a:pt x="422031" y="211016"/>
                </a:lnTo>
                <a:lnTo>
                  <a:pt x="237392" y="0"/>
                </a:lnTo>
                <a:lnTo>
                  <a:pt x="0" y="149470"/>
                </a:lnTo>
                <a:lnTo>
                  <a:pt x="263769" y="42203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200438-4332-D003-370A-768244D77E4B}"/>
              </a:ext>
            </a:extLst>
          </p:cNvPr>
          <p:cNvSpPr txBox="1"/>
          <p:nvPr/>
        </p:nvSpPr>
        <p:spPr>
          <a:xfrm>
            <a:off x="3847267" y="595331"/>
            <a:ext cx="2891403" cy="646331"/>
          </a:xfrm>
          <a:prstGeom prst="rect">
            <a:avLst/>
          </a:prstGeom>
          <a:solidFill>
            <a:schemeClr val="bg1"/>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City Owned Parcel</a:t>
            </a:r>
          </a:p>
          <a:p>
            <a:r>
              <a:rPr lang="en-US" sz="1200" dirty="0">
                <a:solidFill>
                  <a:srgbClr val="000000"/>
                </a:solidFill>
                <a:latin typeface="Corbel" panose="020B0503020204020204" pitchFamily="34" charset="0"/>
              </a:rPr>
              <a:t>Changed from LI/Flex to Commercial to match adjacent parcel.</a:t>
            </a:r>
          </a:p>
        </p:txBody>
      </p:sp>
      <p:cxnSp>
        <p:nvCxnSpPr>
          <p:cNvPr id="13" name="Straight Arrow Connector 12">
            <a:extLst>
              <a:ext uri="{FF2B5EF4-FFF2-40B4-BE49-F238E27FC236}">
                <a16:creationId xmlns:a16="http://schemas.microsoft.com/office/drawing/2014/main" id="{D849C6CD-0AE4-501E-E2D1-054E05E337C4}"/>
              </a:ext>
            </a:extLst>
          </p:cNvPr>
          <p:cNvCxnSpPr>
            <a:cxnSpLocks/>
            <a:stCxn id="8" idx="2"/>
          </p:cNvCxnSpPr>
          <p:nvPr/>
        </p:nvCxnSpPr>
        <p:spPr>
          <a:xfrm>
            <a:off x="5292969" y="1241662"/>
            <a:ext cx="0" cy="107979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AFDD0AAE-A423-6222-9908-15FF8A70B465}"/>
              </a:ext>
            </a:extLst>
          </p:cNvPr>
          <p:cNvSpPr txBox="1"/>
          <p:nvPr/>
        </p:nvSpPr>
        <p:spPr>
          <a:xfrm>
            <a:off x="7836477" y="207818"/>
            <a:ext cx="4277589"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a:t>
            </a:r>
            <a:r>
              <a:rPr lang="en-US" sz="2000" b="1" u="sng" dirty="0">
                <a:solidFill>
                  <a:srgbClr val="FF0000"/>
                </a:solidFill>
                <a:ea typeface="Open Sans"/>
                <a:cs typeface="Open Sans"/>
              </a:rPr>
              <a:t>GPAC</a:t>
            </a:r>
            <a:r>
              <a:rPr lang="en-US" sz="2000" b="1" dirty="0">
                <a:solidFill>
                  <a:srgbClr val="FF0000"/>
                </a:solidFill>
                <a:ea typeface="Open Sans"/>
                <a:cs typeface="Open Sans"/>
              </a:rPr>
              <a:t> direction</a:t>
            </a:r>
          </a:p>
        </p:txBody>
      </p:sp>
      <p:sp>
        <p:nvSpPr>
          <p:cNvPr id="14" name="Content Placeholder 2">
            <a:extLst>
              <a:ext uri="{FF2B5EF4-FFF2-40B4-BE49-F238E27FC236}">
                <a16:creationId xmlns:a16="http://schemas.microsoft.com/office/drawing/2014/main" id="{E4858A96-560C-34D9-A54D-A52D50C9D2F2}"/>
              </a:ext>
            </a:extLst>
          </p:cNvPr>
          <p:cNvSpPr txBox="1">
            <a:spLocks/>
          </p:cNvSpPr>
          <p:nvPr/>
        </p:nvSpPr>
        <p:spPr>
          <a:xfrm>
            <a:off x="165103" y="2268746"/>
            <a:ext cx="2687725" cy="3204447"/>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Planning Commission recommended a Specific Plan for the area</a:t>
            </a:r>
          </a:p>
        </p:txBody>
      </p:sp>
    </p:spTree>
    <p:extLst>
      <p:ext uri="{BB962C8B-B14F-4D97-AF65-F5344CB8AC3E}">
        <p14:creationId xmlns:p14="http://schemas.microsoft.com/office/powerpoint/2010/main" val="4049464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570D6-9BE7-42F9-A662-8C1B0B2B7E31}"/>
              </a:ext>
            </a:extLst>
          </p:cNvPr>
          <p:cNvSpPr>
            <a:spLocks noGrp="1" noRot="1" noMove="1" noResize="1" noEditPoints="1" noAdjustHandles="1" noChangeArrowheads="1" noChangeShapeType="1"/>
          </p:cNvSpPr>
          <p:nvPr/>
        </p:nvSpPr>
        <p:spPr>
          <a:xfrm>
            <a:off x="0" y="5889236"/>
            <a:ext cx="12192000" cy="96876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2" name="Picture 71" descr="A picture containing text, screenshot, colorfulness, font&#10;&#10;Description automatically generated">
            <a:extLst>
              <a:ext uri="{FF2B5EF4-FFF2-40B4-BE49-F238E27FC236}">
                <a16:creationId xmlns:a16="http://schemas.microsoft.com/office/drawing/2014/main" id="{A67F9132-1405-4A58-A391-82D0B0C016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436" y="1224857"/>
            <a:ext cx="4313059" cy="4930436"/>
          </a:xfrm>
          <a:prstGeom prst="rect">
            <a:avLst/>
          </a:prstGeom>
          <a:ln>
            <a:solidFill>
              <a:srgbClr val="000000"/>
            </a:solidFill>
          </a:ln>
        </p:spPr>
      </p:pic>
      <p:sp>
        <p:nvSpPr>
          <p:cNvPr id="30" name="Rectangle 29">
            <a:extLst>
              <a:ext uri="{FF2B5EF4-FFF2-40B4-BE49-F238E27FC236}">
                <a16:creationId xmlns:a16="http://schemas.microsoft.com/office/drawing/2014/main" id="{BA157052-34F7-2D5F-1F42-C352881AB3BD}"/>
              </a:ext>
            </a:extLst>
          </p:cNvPr>
          <p:cNvSpPr>
            <a:spLocks/>
          </p:cNvSpPr>
          <p:nvPr/>
        </p:nvSpPr>
        <p:spPr>
          <a:xfrm>
            <a:off x="0" y="6240442"/>
            <a:ext cx="12192000" cy="61755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8" name="Picture 17" descr="A map of a city&#10;&#10;Description automatically generated with medium confidence">
            <a:extLst>
              <a:ext uri="{FF2B5EF4-FFF2-40B4-BE49-F238E27FC236}">
                <a16:creationId xmlns:a16="http://schemas.microsoft.com/office/drawing/2014/main" id="{B0E32958-B8CC-C76D-73AC-B2B255C4DA5B}"/>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4336799" y="71914"/>
            <a:ext cx="4441825" cy="671417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dirty="0"/>
              <a:t>Westside</a:t>
            </a:r>
          </a:p>
        </p:txBody>
      </p:sp>
      <p:sp>
        <p:nvSpPr>
          <p:cNvPr id="28" name="Freeform: Shape 27">
            <a:extLst>
              <a:ext uri="{FF2B5EF4-FFF2-40B4-BE49-F238E27FC236}">
                <a16:creationId xmlns:a16="http://schemas.microsoft.com/office/drawing/2014/main" id="{B79858D7-E4B7-988A-5210-7F10EE7F036D}"/>
              </a:ext>
            </a:extLst>
          </p:cNvPr>
          <p:cNvSpPr/>
          <p:nvPr/>
        </p:nvSpPr>
        <p:spPr>
          <a:xfrm>
            <a:off x="6133231" y="1763848"/>
            <a:ext cx="921595" cy="944460"/>
          </a:xfrm>
          <a:custGeom>
            <a:avLst/>
            <a:gdLst>
              <a:gd name="connsiteX0" fmla="*/ 204787 w 804862"/>
              <a:gd name="connsiteY0" fmla="*/ 0 h 914400"/>
              <a:gd name="connsiteX1" fmla="*/ 171450 w 804862"/>
              <a:gd name="connsiteY1" fmla="*/ 190500 h 914400"/>
              <a:gd name="connsiteX2" fmla="*/ 166687 w 804862"/>
              <a:gd name="connsiteY2" fmla="*/ 257175 h 914400"/>
              <a:gd name="connsiteX3" fmla="*/ 166687 w 804862"/>
              <a:gd name="connsiteY3" fmla="*/ 395287 h 914400"/>
              <a:gd name="connsiteX4" fmla="*/ 0 w 804862"/>
              <a:gd name="connsiteY4" fmla="*/ 795337 h 914400"/>
              <a:gd name="connsiteX5" fmla="*/ 152400 w 804862"/>
              <a:gd name="connsiteY5" fmla="*/ 833437 h 914400"/>
              <a:gd name="connsiteX6" fmla="*/ 252412 w 804862"/>
              <a:gd name="connsiteY6" fmla="*/ 847725 h 914400"/>
              <a:gd name="connsiteX7" fmla="*/ 304800 w 804862"/>
              <a:gd name="connsiteY7" fmla="*/ 862012 h 914400"/>
              <a:gd name="connsiteX8" fmla="*/ 471487 w 804862"/>
              <a:gd name="connsiteY8" fmla="*/ 914400 h 914400"/>
              <a:gd name="connsiteX9" fmla="*/ 495300 w 804862"/>
              <a:gd name="connsiteY9" fmla="*/ 804862 h 914400"/>
              <a:gd name="connsiteX10" fmla="*/ 804862 w 804862"/>
              <a:gd name="connsiteY10" fmla="*/ 166687 h 914400"/>
              <a:gd name="connsiteX11" fmla="*/ 204787 w 804862"/>
              <a:gd name="connsiteY11"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862" h="914400">
                <a:moveTo>
                  <a:pt x="204787" y="0"/>
                </a:moveTo>
                <a:lnTo>
                  <a:pt x="171450" y="190500"/>
                </a:lnTo>
                <a:lnTo>
                  <a:pt x="166687" y="257175"/>
                </a:lnTo>
                <a:lnTo>
                  <a:pt x="166687" y="395287"/>
                </a:lnTo>
                <a:lnTo>
                  <a:pt x="0" y="795337"/>
                </a:lnTo>
                <a:lnTo>
                  <a:pt x="152400" y="833437"/>
                </a:lnTo>
                <a:lnTo>
                  <a:pt x="252412" y="847725"/>
                </a:lnTo>
                <a:lnTo>
                  <a:pt x="304800" y="862012"/>
                </a:lnTo>
                <a:lnTo>
                  <a:pt x="471487" y="914400"/>
                </a:lnTo>
                <a:lnTo>
                  <a:pt x="495300" y="804862"/>
                </a:lnTo>
                <a:lnTo>
                  <a:pt x="804862" y="166687"/>
                </a:lnTo>
                <a:lnTo>
                  <a:pt x="204787" y="0"/>
                </a:lnTo>
                <a:close/>
              </a:path>
            </a:pathLst>
          </a:custGeom>
          <a:noFill/>
          <a:ln w="50800" cap="rnd">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1A23DBF-CC0B-2894-8864-D71B0085407A}"/>
              </a:ext>
            </a:extLst>
          </p:cNvPr>
          <p:cNvSpPr/>
          <p:nvPr/>
        </p:nvSpPr>
        <p:spPr>
          <a:xfrm>
            <a:off x="6050227" y="3377247"/>
            <a:ext cx="1102011" cy="3305481"/>
          </a:xfrm>
          <a:custGeom>
            <a:avLst/>
            <a:gdLst>
              <a:gd name="connsiteX0" fmla="*/ 947737 w 1076325"/>
              <a:gd name="connsiteY0" fmla="*/ 0 h 3062287"/>
              <a:gd name="connsiteX1" fmla="*/ 781050 w 1076325"/>
              <a:gd name="connsiteY1" fmla="*/ 647700 h 3062287"/>
              <a:gd name="connsiteX2" fmla="*/ 638175 w 1076325"/>
              <a:gd name="connsiteY2" fmla="*/ 623887 h 3062287"/>
              <a:gd name="connsiteX3" fmla="*/ 0 w 1076325"/>
              <a:gd name="connsiteY3" fmla="*/ 3009900 h 3062287"/>
              <a:gd name="connsiteX4" fmla="*/ 304800 w 1076325"/>
              <a:gd name="connsiteY4" fmla="*/ 3062287 h 3062287"/>
              <a:gd name="connsiteX5" fmla="*/ 552450 w 1076325"/>
              <a:gd name="connsiteY5" fmla="*/ 2028825 h 3062287"/>
              <a:gd name="connsiteX6" fmla="*/ 652462 w 1076325"/>
              <a:gd name="connsiteY6" fmla="*/ 2052637 h 3062287"/>
              <a:gd name="connsiteX7" fmla="*/ 681037 w 1076325"/>
              <a:gd name="connsiteY7" fmla="*/ 2052637 h 3062287"/>
              <a:gd name="connsiteX8" fmla="*/ 781050 w 1076325"/>
              <a:gd name="connsiteY8" fmla="*/ 1695450 h 3062287"/>
              <a:gd name="connsiteX9" fmla="*/ 647700 w 1076325"/>
              <a:gd name="connsiteY9" fmla="*/ 1657350 h 3062287"/>
              <a:gd name="connsiteX10" fmla="*/ 1076325 w 1076325"/>
              <a:gd name="connsiteY10" fmla="*/ 4762 h 3062287"/>
              <a:gd name="connsiteX11" fmla="*/ 947737 w 1076325"/>
              <a:gd name="connsiteY11" fmla="*/ 0 h 306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325" h="3062287">
                <a:moveTo>
                  <a:pt x="947737" y="0"/>
                </a:moveTo>
                <a:lnTo>
                  <a:pt x="781050" y="647700"/>
                </a:lnTo>
                <a:lnTo>
                  <a:pt x="638175" y="623887"/>
                </a:lnTo>
                <a:lnTo>
                  <a:pt x="0" y="3009900"/>
                </a:lnTo>
                <a:lnTo>
                  <a:pt x="304800" y="3062287"/>
                </a:lnTo>
                <a:lnTo>
                  <a:pt x="552450" y="2028825"/>
                </a:lnTo>
                <a:lnTo>
                  <a:pt x="652462" y="2052637"/>
                </a:lnTo>
                <a:lnTo>
                  <a:pt x="681037" y="2052637"/>
                </a:lnTo>
                <a:lnTo>
                  <a:pt x="781050" y="1695450"/>
                </a:lnTo>
                <a:lnTo>
                  <a:pt x="647700" y="1657350"/>
                </a:lnTo>
                <a:lnTo>
                  <a:pt x="1076325" y="4762"/>
                </a:lnTo>
                <a:lnTo>
                  <a:pt x="947737" y="0"/>
                </a:lnTo>
                <a:close/>
              </a:path>
            </a:pathLst>
          </a:custGeom>
          <a:noFill/>
          <a:ln w="50800" cap="rnd">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156B081-8352-07F2-FC39-2426974FAC57}"/>
              </a:ext>
            </a:extLst>
          </p:cNvPr>
          <p:cNvSpPr/>
          <p:nvPr/>
        </p:nvSpPr>
        <p:spPr>
          <a:xfrm>
            <a:off x="5828654" y="4081644"/>
            <a:ext cx="419100" cy="988664"/>
          </a:xfrm>
          <a:custGeom>
            <a:avLst/>
            <a:gdLst>
              <a:gd name="connsiteX0" fmla="*/ 219075 w 419100"/>
              <a:gd name="connsiteY0" fmla="*/ 0 h 952500"/>
              <a:gd name="connsiteX1" fmla="*/ 0 w 419100"/>
              <a:gd name="connsiteY1" fmla="*/ 895350 h 952500"/>
              <a:gd name="connsiteX2" fmla="*/ 190500 w 419100"/>
              <a:gd name="connsiteY2" fmla="*/ 947737 h 952500"/>
              <a:gd name="connsiteX3" fmla="*/ 209550 w 419100"/>
              <a:gd name="connsiteY3" fmla="*/ 952500 h 952500"/>
              <a:gd name="connsiteX4" fmla="*/ 419100 w 419100"/>
              <a:gd name="connsiteY4" fmla="*/ 42862 h 952500"/>
              <a:gd name="connsiteX5" fmla="*/ 219075 w 419100"/>
              <a:gd name="connsiteY5"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952500">
                <a:moveTo>
                  <a:pt x="219075" y="0"/>
                </a:moveTo>
                <a:lnTo>
                  <a:pt x="0" y="895350"/>
                </a:lnTo>
                <a:lnTo>
                  <a:pt x="190500" y="947737"/>
                </a:lnTo>
                <a:lnTo>
                  <a:pt x="209550" y="952500"/>
                </a:lnTo>
                <a:lnTo>
                  <a:pt x="419100" y="42862"/>
                </a:lnTo>
                <a:lnTo>
                  <a:pt x="219075" y="0"/>
                </a:lnTo>
                <a:close/>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19E8E2-FF5A-7CFF-EDC4-1A8452904EA2}"/>
              </a:ext>
            </a:extLst>
          </p:cNvPr>
          <p:cNvSpPr txBox="1"/>
          <p:nvPr/>
        </p:nvSpPr>
        <p:spPr>
          <a:xfrm>
            <a:off x="8626390" y="3795878"/>
            <a:ext cx="3186730" cy="830997"/>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3. Commercial (300’ from Ventura Ave)</a:t>
            </a:r>
          </a:p>
          <a:p>
            <a:r>
              <a:rPr lang="en-US" sz="1200" dirty="0">
                <a:solidFill>
                  <a:schemeClr val="accent2">
                    <a:lumMod val="10000"/>
                  </a:schemeClr>
                </a:solidFill>
                <a:latin typeface="Corbel" panose="020B0503020204020204" pitchFamily="34" charset="0"/>
              </a:rPr>
              <a:t>Change to Commercial (3 stories) from General Industrial (6 stories) and Light Industrial/Flex (3 stories) </a:t>
            </a:r>
          </a:p>
        </p:txBody>
      </p:sp>
      <p:sp>
        <p:nvSpPr>
          <p:cNvPr id="7" name="TextBox 6">
            <a:extLst>
              <a:ext uri="{FF2B5EF4-FFF2-40B4-BE49-F238E27FC236}">
                <a16:creationId xmlns:a16="http://schemas.microsoft.com/office/drawing/2014/main" id="{42BE25BE-D7CE-189B-6771-94B6F37BB95A}"/>
              </a:ext>
            </a:extLst>
          </p:cNvPr>
          <p:cNvSpPr txBox="1"/>
          <p:nvPr/>
        </p:nvSpPr>
        <p:spPr>
          <a:xfrm>
            <a:off x="8604163" y="5708148"/>
            <a:ext cx="3171096"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1. Ventura Avenue South of Stanley</a:t>
            </a:r>
          </a:p>
          <a:p>
            <a:r>
              <a:rPr lang="en-US" sz="1200" dirty="0">
                <a:solidFill>
                  <a:schemeClr val="accent2">
                    <a:lumMod val="10000"/>
                  </a:schemeClr>
                </a:solidFill>
                <a:latin typeface="Corbel" panose="020B0503020204020204" pitchFamily="34" charset="0"/>
              </a:rPr>
              <a:t>Change to Mixed Use 3 (3 Stories) from Mixed Use 6 (6 stories); maintain Light Industrial/Flex</a:t>
            </a:r>
          </a:p>
        </p:txBody>
      </p:sp>
      <p:sp>
        <p:nvSpPr>
          <p:cNvPr id="8" name="TextBox 7">
            <a:extLst>
              <a:ext uri="{FF2B5EF4-FFF2-40B4-BE49-F238E27FC236}">
                <a16:creationId xmlns:a16="http://schemas.microsoft.com/office/drawing/2014/main" id="{E043594B-08F1-9CD7-F8D4-593B9C810A57}"/>
              </a:ext>
            </a:extLst>
          </p:cNvPr>
          <p:cNvSpPr txBox="1"/>
          <p:nvPr/>
        </p:nvSpPr>
        <p:spPr>
          <a:xfrm>
            <a:off x="3804871" y="851310"/>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4. VUSD Site</a:t>
            </a:r>
          </a:p>
          <a:p>
            <a:r>
              <a:rPr lang="en-US" sz="1200" dirty="0">
                <a:solidFill>
                  <a:schemeClr val="accent2">
                    <a:lumMod val="10000"/>
                  </a:schemeClr>
                </a:solidFill>
                <a:latin typeface="Corbel" panose="020B0503020204020204" pitchFamily="34" charset="0"/>
              </a:rPr>
              <a:t>Change to Mixed Use 4 (4 Stories) from Commercial</a:t>
            </a:r>
          </a:p>
        </p:txBody>
      </p:sp>
      <p:sp>
        <p:nvSpPr>
          <p:cNvPr id="9" name="TextBox 8">
            <a:extLst>
              <a:ext uri="{FF2B5EF4-FFF2-40B4-BE49-F238E27FC236}">
                <a16:creationId xmlns:a16="http://schemas.microsoft.com/office/drawing/2014/main" id="{89CAD80A-E9A7-D490-6EC4-D6D3FCFC9DC3}"/>
              </a:ext>
            </a:extLst>
          </p:cNvPr>
          <p:cNvSpPr txBox="1"/>
          <p:nvPr/>
        </p:nvSpPr>
        <p:spPr>
          <a:xfrm>
            <a:off x="3606178" y="5204405"/>
            <a:ext cx="2570189" cy="1015663"/>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2. Olive Avenue between Vince and Ramona</a:t>
            </a:r>
          </a:p>
          <a:p>
            <a:r>
              <a:rPr lang="en-US" sz="1200" dirty="0">
                <a:solidFill>
                  <a:schemeClr val="accent2">
                    <a:lumMod val="10000"/>
                  </a:schemeClr>
                </a:solidFill>
                <a:latin typeface="Corbel" panose="020B0503020204020204" pitchFamily="34" charset="0"/>
              </a:rPr>
              <a:t>Change to Mixed Use 3 (3 Stories) from Mixed Use 6 (6 stories) and 3-story Multifamily</a:t>
            </a:r>
          </a:p>
        </p:txBody>
      </p:sp>
      <p:cxnSp>
        <p:nvCxnSpPr>
          <p:cNvPr id="10" name="Straight Arrow Connector 9">
            <a:extLst>
              <a:ext uri="{FF2B5EF4-FFF2-40B4-BE49-F238E27FC236}">
                <a16:creationId xmlns:a16="http://schemas.microsoft.com/office/drawing/2014/main" id="{095A1D63-AA90-8BDB-C328-FA359CF1439D}"/>
              </a:ext>
            </a:extLst>
          </p:cNvPr>
          <p:cNvCxnSpPr>
            <a:cxnSpLocks/>
            <a:stCxn id="9" idx="0"/>
          </p:cNvCxnSpPr>
          <p:nvPr/>
        </p:nvCxnSpPr>
        <p:spPr>
          <a:xfrm flipV="1">
            <a:off x="4891273" y="4416631"/>
            <a:ext cx="1173101" cy="78777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2E63066-5EB9-37AA-EDE1-0F7110EDA9C9}"/>
              </a:ext>
            </a:extLst>
          </p:cNvPr>
          <p:cNvCxnSpPr>
            <a:cxnSpLocks/>
            <a:stCxn id="7" idx="1"/>
          </p:cNvCxnSpPr>
          <p:nvPr/>
        </p:nvCxnSpPr>
        <p:spPr>
          <a:xfrm flipH="1" flipV="1">
            <a:off x="6405311" y="6020365"/>
            <a:ext cx="2198852" cy="1094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A922225-94A5-1061-A46A-8485C90B0E2C}"/>
              </a:ext>
            </a:extLst>
          </p:cNvPr>
          <p:cNvCxnSpPr>
            <a:cxnSpLocks/>
            <a:stCxn id="6" idx="1"/>
          </p:cNvCxnSpPr>
          <p:nvPr/>
        </p:nvCxnSpPr>
        <p:spPr>
          <a:xfrm flipH="1" flipV="1">
            <a:off x="7306147" y="3062122"/>
            <a:ext cx="1320243" cy="1149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5" name="Oval 44">
            <a:extLst>
              <a:ext uri="{FF2B5EF4-FFF2-40B4-BE49-F238E27FC236}">
                <a16:creationId xmlns:a16="http://schemas.microsoft.com/office/drawing/2014/main" id="{EE5FB0B1-140D-0CAC-AB86-4AAFB6B2C514}"/>
              </a:ext>
            </a:extLst>
          </p:cNvPr>
          <p:cNvSpPr/>
          <p:nvPr/>
        </p:nvSpPr>
        <p:spPr>
          <a:xfrm>
            <a:off x="6405311" y="525285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51" name="Oval 50">
            <a:extLst>
              <a:ext uri="{FF2B5EF4-FFF2-40B4-BE49-F238E27FC236}">
                <a16:creationId xmlns:a16="http://schemas.microsoft.com/office/drawing/2014/main" id="{8B1DFF87-AFC1-5248-DD25-B9CF59570FAF}"/>
              </a:ext>
            </a:extLst>
          </p:cNvPr>
          <p:cNvSpPr/>
          <p:nvPr/>
        </p:nvSpPr>
        <p:spPr>
          <a:xfrm>
            <a:off x="8151157" y="783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7</a:t>
            </a:r>
          </a:p>
        </p:txBody>
      </p:sp>
      <p:cxnSp>
        <p:nvCxnSpPr>
          <p:cNvPr id="52" name="Straight Arrow Connector 51">
            <a:extLst>
              <a:ext uri="{FF2B5EF4-FFF2-40B4-BE49-F238E27FC236}">
                <a16:creationId xmlns:a16="http://schemas.microsoft.com/office/drawing/2014/main" id="{EFFAB13C-DCD8-FFF9-3A64-661EE5901EFA}"/>
              </a:ext>
            </a:extLst>
          </p:cNvPr>
          <p:cNvCxnSpPr>
            <a:cxnSpLocks/>
            <a:stCxn id="55" idx="1"/>
          </p:cNvCxnSpPr>
          <p:nvPr/>
        </p:nvCxnSpPr>
        <p:spPr>
          <a:xfrm flipH="1" flipV="1">
            <a:off x="7341655" y="1743138"/>
            <a:ext cx="1393354" cy="87991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DF7FC7DA-8444-9C05-EE3C-26197BAE03B7}"/>
              </a:ext>
            </a:extLst>
          </p:cNvPr>
          <p:cNvSpPr txBox="1"/>
          <p:nvPr/>
        </p:nvSpPr>
        <p:spPr>
          <a:xfrm>
            <a:off x="8735009" y="2207552"/>
            <a:ext cx="3155459" cy="830997"/>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5. Ventura North of De Anza &amp; Area Around Ventura Charter School</a:t>
            </a:r>
          </a:p>
          <a:p>
            <a:r>
              <a:rPr lang="en-US" sz="1200" dirty="0">
                <a:solidFill>
                  <a:schemeClr val="accent2">
                    <a:lumMod val="10000"/>
                  </a:schemeClr>
                </a:solidFill>
                <a:latin typeface="Corbel" panose="020B0503020204020204" pitchFamily="34" charset="0"/>
              </a:rPr>
              <a:t>Change to Mixed Use 3 (3 Stories) from Mixed Use 6 (6 Stories) parcels</a:t>
            </a:r>
          </a:p>
        </p:txBody>
      </p:sp>
      <p:cxnSp>
        <p:nvCxnSpPr>
          <p:cNvPr id="64" name="Straight Arrow Connector 63">
            <a:extLst>
              <a:ext uri="{FF2B5EF4-FFF2-40B4-BE49-F238E27FC236}">
                <a16:creationId xmlns:a16="http://schemas.microsoft.com/office/drawing/2014/main" id="{73856D4D-9E0E-31E7-78DF-7065C72EE80B}"/>
              </a:ext>
            </a:extLst>
          </p:cNvPr>
          <p:cNvCxnSpPr>
            <a:cxnSpLocks/>
            <a:stCxn id="8" idx="2"/>
          </p:cNvCxnSpPr>
          <p:nvPr/>
        </p:nvCxnSpPr>
        <p:spPr>
          <a:xfrm>
            <a:off x="5089965" y="1497641"/>
            <a:ext cx="1415031" cy="79280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3" name="Freeform: Shape 52">
            <a:extLst>
              <a:ext uri="{FF2B5EF4-FFF2-40B4-BE49-F238E27FC236}">
                <a16:creationId xmlns:a16="http://schemas.microsoft.com/office/drawing/2014/main" id="{56D67F89-AD91-E2AC-46CB-C5AB0E0CD4D2}"/>
              </a:ext>
            </a:extLst>
          </p:cNvPr>
          <p:cNvSpPr/>
          <p:nvPr/>
        </p:nvSpPr>
        <p:spPr>
          <a:xfrm rot="165127">
            <a:off x="7121662" y="2544037"/>
            <a:ext cx="368968" cy="832886"/>
          </a:xfrm>
          <a:custGeom>
            <a:avLst/>
            <a:gdLst>
              <a:gd name="connsiteX0" fmla="*/ 160421 w 368968"/>
              <a:gd name="connsiteY0" fmla="*/ 0 h 729916"/>
              <a:gd name="connsiteX1" fmla="*/ 368968 w 368968"/>
              <a:gd name="connsiteY1" fmla="*/ 56148 h 729916"/>
              <a:gd name="connsiteX2" fmla="*/ 176463 w 368968"/>
              <a:gd name="connsiteY2" fmla="*/ 681790 h 729916"/>
              <a:gd name="connsiteX3" fmla="*/ 128336 w 368968"/>
              <a:gd name="connsiteY3" fmla="*/ 665748 h 729916"/>
              <a:gd name="connsiteX4" fmla="*/ 112294 w 368968"/>
              <a:gd name="connsiteY4" fmla="*/ 729916 h 729916"/>
              <a:gd name="connsiteX5" fmla="*/ 0 w 368968"/>
              <a:gd name="connsiteY5" fmla="*/ 713874 h 729916"/>
              <a:gd name="connsiteX6" fmla="*/ 160421 w 368968"/>
              <a:gd name="connsiteY6" fmla="*/ 0 h 72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68" h="729916">
                <a:moveTo>
                  <a:pt x="160421" y="0"/>
                </a:moveTo>
                <a:lnTo>
                  <a:pt x="368968" y="56148"/>
                </a:lnTo>
                <a:lnTo>
                  <a:pt x="176463" y="681790"/>
                </a:lnTo>
                <a:lnTo>
                  <a:pt x="128336" y="665748"/>
                </a:lnTo>
                <a:lnTo>
                  <a:pt x="112294" y="729916"/>
                </a:lnTo>
                <a:lnTo>
                  <a:pt x="0" y="713874"/>
                </a:lnTo>
                <a:lnTo>
                  <a:pt x="160421"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DE62622-A195-5410-6F80-4355397FEEB2}"/>
              </a:ext>
            </a:extLst>
          </p:cNvPr>
          <p:cNvSpPr/>
          <p:nvPr/>
        </p:nvSpPr>
        <p:spPr>
          <a:xfrm>
            <a:off x="6847577" y="2048994"/>
            <a:ext cx="458570" cy="558507"/>
          </a:xfrm>
          <a:custGeom>
            <a:avLst/>
            <a:gdLst>
              <a:gd name="connsiteX0" fmla="*/ 0 w 505326"/>
              <a:gd name="connsiteY0" fmla="*/ 368969 h 481263"/>
              <a:gd name="connsiteX1" fmla="*/ 409073 w 505326"/>
              <a:gd name="connsiteY1" fmla="*/ 481263 h 481263"/>
              <a:gd name="connsiteX2" fmla="*/ 505326 w 505326"/>
              <a:gd name="connsiteY2" fmla="*/ 72190 h 481263"/>
              <a:gd name="connsiteX3" fmla="*/ 200526 w 505326"/>
              <a:gd name="connsiteY3" fmla="*/ 0 h 481263"/>
              <a:gd name="connsiteX4" fmla="*/ 0 w 505326"/>
              <a:gd name="connsiteY4" fmla="*/ 368969 h 48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26" h="481263">
                <a:moveTo>
                  <a:pt x="0" y="368969"/>
                </a:moveTo>
                <a:lnTo>
                  <a:pt x="409073" y="481263"/>
                </a:lnTo>
                <a:lnTo>
                  <a:pt x="505326" y="72190"/>
                </a:lnTo>
                <a:lnTo>
                  <a:pt x="200526" y="0"/>
                </a:lnTo>
                <a:lnTo>
                  <a:pt x="0" y="36896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71EF14D4-C5DA-99E8-856C-FBFF5AB0055A}"/>
              </a:ext>
            </a:extLst>
          </p:cNvPr>
          <p:cNvSpPr/>
          <p:nvPr/>
        </p:nvSpPr>
        <p:spPr>
          <a:xfrm>
            <a:off x="7069855" y="1419973"/>
            <a:ext cx="436952" cy="583938"/>
          </a:xfrm>
          <a:custGeom>
            <a:avLst/>
            <a:gdLst>
              <a:gd name="connsiteX0" fmla="*/ 136358 w 425116"/>
              <a:gd name="connsiteY0" fmla="*/ 0 h 545432"/>
              <a:gd name="connsiteX1" fmla="*/ 96253 w 425116"/>
              <a:gd name="connsiteY1" fmla="*/ 232611 h 545432"/>
              <a:gd name="connsiteX2" fmla="*/ 72190 w 425116"/>
              <a:gd name="connsiteY2" fmla="*/ 320842 h 545432"/>
              <a:gd name="connsiteX3" fmla="*/ 0 w 425116"/>
              <a:gd name="connsiteY3" fmla="*/ 465221 h 545432"/>
              <a:gd name="connsiteX4" fmla="*/ 304800 w 425116"/>
              <a:gd name="connsiteY4" fmla="*/ 545432 h 545432"/>
              <a:gd name="connsiteX5" fmla="*/ 425116 w 425116"/>
              <a:gd name="connsiteY5" fmla="*/ 56148 h 545432"/>
              <a:gd name="connsiteX6" fmla="*/ 136358 w 425116"/>
              <a:gd name="connsiteY6" fmla="*/ 0 h 5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16" h="545432">
                <a:moveTo>
                  <a:pt x="136358" y="0"/>
                </a:moveTo>
                <a:lnTo>
                  <a:pt x="96253" y="232611"/>
                </a:lnTo>
                <a:lnTo>
                  <a:pt x="72190" y="320842"/>
                </a:lnTo>
                <a:lnTo>
                  <a:pt x="0" y="465221"/>
                </a:lnTo>
                <a:lnTo>
                  <a:pt x="304800" y="545432"/>
                </a:lnTo>
                <a:lnTo>
                  <a:pt x="425116" y="56148"/>
                </a:lnTo>
                <a:lnTo>
                  <a:pt x="136358"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F1AF1AA-D691-1EEE-E3A5-AE890CAD47CB}"/>
              </a:ext>
            </a:extLst>
          </p:cNvPr>
          <p:cNvSpPr/>
          <p:nvPr/>
        </p:nvSpPr>
        <p:spPr>
          <a:xfrm>
            <a:off x="5890598" y="441299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
        <p:nvSpPr>
          <p:cNvPr id="61" name="Oval 60">
            <a:extLst>
              <a:ext uri="{FF2B5EF4-FFF2-40B4-BE49-F238E27FC236}">
                <a16:creationId xmlns:a16="http://schemas.microsoft.com/office/drawing/2014/main" id="{235C8E3B-B695-D66B-20EC-ED8FFCEF1F5E}"/>
              </a:ext>
            </a:extLst>
          </p:cNvPr>
          <p:cNvSpPr/>
          <p:nvPr/>
        </p:nvSpPr>
        <p:spPr>
          <a:xfrm>
            <a:off x="6469034" y="19023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4</a:t>
            </a:r>
          </a:p>
        </p:txBody>
      </p:sp>
      <p:cxnSp>
        <p:nvCxnSpPr>
          <p:cNvPr id="67" name="Straight Arrow Connector 66">
            <a:extLst>
              <a:ext uri="{FF2B5EF4-FFF2-40B4-BE49-F238E27FC236}">
                <a16:creationId xmlns:a16="http://schemas.microsoft.com/office/drawing/2014/main" id="{DD979C68-C7CE-4A8B-BF09-FB1669FDF042}"/>
              </a:ext>
            </a:extLst>
          </p:cNvPr>
          <p:cNvCxnSpPr>
            <a:cxnSpLocks/>
            <a:stCxn id="55" idx="1"/>
          </p:cNvCxnSpPr>
          <p:nvPr/>
        </p:nvCxnSpPr>
        <p:spPr>
          <a:xfrm flipH="1" flipV="1">
            <a:off x="7109792" y="2340047"/>
            <a:ext cx="1625217" cy="28300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70" name="Freeform: Shape 69">
            <a:extLst>
              <a:ext uri="{FF2B5EF4-FFF2-40B4-BE49-F238E27FC236}">
                <a16:creationId xmlns:a16="http://schemas.microsoft.com/office/drawing/2014/main" id="{2BA0D4E4-6F48-A394-57EB-95F2DC54E2E1}"/>
              </a:ext>
            </a:extLst>
          </p:cNvPr>
          <p:cNvSpPr/>
          <p:nvPr/>
        </p:nvSpPr>
        <p:spPr>
          <a:xfrm>
            <a:off x="7861264" y="207011"/>
            <a:ext cx="304799" cy="290529"/>
          </a:xfrm>
          <a:custGeom>
            <a:avLst/>
            <a:gdLst>
              <a:gd name="connsiteX0" fmla="*/ 24063 w 272716"/>
              <a:gd name="connsiteY0" fmla="*/ 48126 h 264695"/>
              <a:gd name="connsiteX1" fmla="*/ 0 w 272716"/>
              <a:gd name="connsiteY1" fmla="*/ 192505 h 264695"/>
              <a:gd name="connsiteX2" fmla="*/ 0 w 272716"/>
              <a:gd name="connsiteY2" fmla="*/ 232611 h 264695"/>
              <a:gd name="connsiteX3" fmla="*/ 32085 w 272716"/>
              <a:gd name="connsiteY3" fmla="*/ 248653 h 264695"/>
              <a:gd name="connsiteX4" fmla="*/ 160421 w 272716"/>
              <a:gd name="connsiteY4" fmla="*/ 264695 h 264695"/>
              <a:gd name="connsiteX5" fmla="*/ 224590 w 272716"/>
              <a:gd name="connsiteY5" fmla="*/ 256674 h 264695"/>
              <a:gd name="connsiteX6" fmla="*/ 272716 w 272716"/>
              <a:gd name="connsiteY6" fmla="*/ 248653 h 264695"/>
              <a:gd name="connsiteX7" fmla="*/ 192506 w 272716"/>
              <a:gd name="connsiteY7" fmla="*/ 0 h 264695"/>
              <a:gd name="connsiteX8" fmla="*/ 24063 w 272716"/>
              <a:gd name="connsiteY8" fmla="*/ 48126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6" h="264695">
                <a:moveTo>
                  <a:pt x="24063" y="48126"/>
                </a:moveTo>
                <a:lnTo>
                  <a:pt x="0" y="192505"/>
                </a:lnTo>
                <a:lnTo>
                  <a:pt x="0" y="232611"/>
                </a:lnTo>
                <a:lnTo>
                  <a:pt x="32085" y="248653"/>
                </a:lnTo>
                <a:lnTo>
                  <a:pt x="160421" y="264695"/>
                </a:lnTo>
                <a:lnTo>
                  <a:pt x="224590" y="256674"/>
                </a:lnTo>
                <a:lnTo>
                  <a:pt x="272716" y="248653"/>
                </a:lnTo>
                <a:lnTo>
                  <a:pt x="192506" y="0"/>
                </a:lnTo>
                <a:lnTo>
                  <a:pt x="24063" y="48126"/>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ABDDF04-C000-14EE-6C62-C0331DE03E80}"/>
              </a:ext>
            </a:extLst>
          </p:cNvPr>
          <p:cNvSpPr/>
          <p:nvPr/>
        </p:nvSpPr>
        <p:spPr>
          <a:xfrm>
            <a:off x="7781055" y="513582"/>
            <a:ext cx="385008" cy="176411"/>
          </a:xfrm>
          <a:custGeom>
            <a:avLst/>
            <a:gdLst>
              <a:gd name="connsiteX0" fmla="*/ 48126 w 352926"/>
              <a:gd name="connsiteY0" fmla="*/ 0 h 208547"/>
              <a:gd name="connsiteX1" fmla="*/ 160421 w 352926"/>
              <a:gd name="connsiteY1" fmla="*/ 40105 h 208547"/>
              <a:gd name="connsiteX2" fmla="*/ 232610 w 352926"/>
              <a:gd name="connsiteY2" fmla="*/ 40105 h 208547"/>
              <a:gd name="connsiteX3" fmla="*/ 304800 w 352926"/>
              <a:gd name="connsiteY3" fmla="*/ 32084 h 208547"/>
              <a:gd name="connsiteX4" fmla="*/ 352926 w 352926"/>
              <a:gd name="connsiteY4" fmla="*/ 32084 h 208547"/>
              <a:gd name="connsiteX5" fmla="*/ 352926 w 352926"/>
              <a:gd name="connsiteY5" fmla="*/ 120316 h 208547"/>
              <a:gd name="connsiteX6" fmla="*/ 352926 w 352926"/>
              <a:gd name="connsiteY6" fmla="*/ 192505 h 208547"/>
              <a:gd name="connsiteX7" fmla="*/ 336884 w 352926"/>
              <a:gd name="connsiteY7" fmla="*/ 208547 h 208547"/>
              <a:gd name="connsiteX8" fmla="*/ 280737 w 352926"/>
              <a:gd name="connsiteY8" fmla="*/ 184484 h 208547"/>
              <a:gd name="connsiteX9" fmla="*/ 216568 w 352926"/>
              <a:gd name="connsiteY9" fmla="*/ 160421 h 208547"/>
              <a:gd name="connsiteX10" fmla="*/ 184484 w 352926"/>
              <a:gd name="connsiteY10" fmla="*/ 144379 h 208547"/>
              <a:gd name="connsiteX11" fmla="*/ 160421 w 352926"/>
              <a:gd name="connsiteY11" fmla="*/ 128337 h 208547"/>
              <a:gd name="connsiteX12" fmla="*/ 128337 w 352926"/>
              <a:gd name="connsiteY12" fmla="*/ 128337 h 208547"/>
              <a:gd name="connsiteX13" fmla="*/ 80210 w 352926"/>
              <a:gd name="connsiteY13" fmla="*/ 160421 h 208547"/>
              <a:gd name="connsiteX14" fmla="*/ 16042 w 352926"/>
              <a:gd name="connsiteY14" fmla="*/ 192505 h 208547"/>
              <a:gd name="connsiteX15" fmla="*/ 0 w 352926"/>
              <a:gd name="connsiteY15" fmla="*/ 200526 h 208547"/>
              <a:gd name="connsiteX16" fmla="*/ 48126 w 352926"/>
              <a:gd name="connsiteY16" fmla="*/ 0 h 2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26" h="208547">
                <a:moveTo>
                  <a:pt x="48126" y="0"/>
                </a:moveTo>
                <a:lnTo>
                  <a:pt x="160421" y="40105"/>
                </a:lnTo>
                <a:lnTo>
                  <a:pt x="232610" y="40105"/>
                </a:lnTo>
                <a:lnTo>
                  <a:pt x="304800" y="32084"/>
                </a:lnTo>
                <a:lnTo>
                  <a:pt x="352926" y="32084"/>
                </a:lnTo>
                <a:lnTo>
                  <a:pt x="352926" y="120316"/>
                </a:lnTo>
                <a:lnTo>
                  <a:pt x="352926" y="192505"/>
                </a:lnTo>
                <a:lnTo>
                  <a:pt x="336884" y="208547"/>
                </a:lnTo>
                <a:lnTo>
                  <a:pt x="280737" y="184484"/>
                </a:lnTo>
                <a:lnTo>
                  <a:pt x="216568" y="160421"/>
                </a:lnTo>
                <a:lnTo>
                  <a:pt x="184484" y="144379"/>
                </a:lnTo>
                <a:lnTo>
                  <a:pt x="160421" y="128337"/>
                </a:lnTo>
                <a:lnTo>
                  <a:pt x="128337" y="128337"/>
                </a:lnTo>
                <a:lnTo>
                  <a:pt x="80210" y="160421"/>
                </a:lnTo>
                <a:lnTo>
                  <a:pt x="16042" y="192505"/>
                </a:lnTo>
                <a:lnTo>
                  <a:pt x="0" y="200526"/>
                </a:lnTo>
                <a:lnTo>
                  <a:pt x="48126"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63CD23-FFE1-B640-7C84-9E16E559715C}"/>
              </a:ext>
            </a:extLst>
          </p:cNvPr>
          <p:cNvSpPr txBox="1"/>
          <p:nvPr/>
        </p:nvSpPr>
        <p:spPr>
          <a:xfrm>
            <a:off x="8707281" y="1280864"/>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6. North Ventura Avenue (Mixed Use Parcels)</a:t>
            </a:r>
          </a:p>
          <a:p>
            <a:r>
              <a:rPr lang="en-US" sz="1200" dirty="0">
                <a:solidFill>
                  <a:schemeClr val="accent2">
                    <a:lumMod val="10000"/>
                  </a:schemeClr>
                </a:solidFill>
                <a:latin typeface="Corbel" panose="020B0503020204020204" pitchFamily="34" charset="0"/>
              </a:rPr>
              <a:t>Change to 3 Story Multifamily from Mixed Use 6 (6 stories)</a:t>
            </a:r>
          </a:p>
        </p:txBody>
      </p:sp>
      <p:sp>
        <p:nvSpPr>
          <p:cNvPr id="76" name="TextBox 75">
            <a:extLst>
              <a:ext uri="{FF2B5EF4-FFF2-40B4-BE49-F238E27FC236}">
                <a16:creationId xmlns:a16="http://schemas.microsoft.com/office/drawing/2014/main" id="{988745DC-3A91-AC54-E073-8F6CD077F7A6}"/>
              </a:ext>
            </a:extLst>
          </p:cNvPr>
          <p:cNvSpPr txBox="1"/>
          <p:nvPr/>
        </p:nvSpPr>
        <p:spPr>
          <a:xfrm>
            <a:off x="8707305" y="284048"/>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7. North of Dakota</a:t>
            </a:r>
          </a:p>
          <a:p>
            <a:r>
              <a:rPr lang="en-US" sz="1200" dirty="0">
                <a:solidFill>
                  <a:schemeClr val="accent2">
                    <a:lumMod val="10000"/>
                  </a:schemeClr>
                </a:solidFill>
                <a:latin typeface="Corbel" panose="020B0503020204020204" pitchFamily="34" charset="0"/>
              </a:rPr>
              <a:t>Change to Light Industrial/Flex from Mixed Use 6 (6 stories)</a:t>
            </a:r>
          </a:p>
        </p:txBody>
      </p:sp>
      <p:sp>
        <p:nvSpPr>
          <p:cNvPr id="77" name="Oval 76">
            <a:extLst>
              <a:ext uri="{FF2B5EF4-FFF2-40B4-BE49-F238E27FC236}">
                <a16:creationId xmlns:a16="http://schemas.microsoft.com/office/drawing/2014/main" id="{A4CBD7A2-63CF-9FFA-EA78-861813473975}"/>
              </a:ext>
            </a:extLst>
          </p:cNvPr>
          <p:cNvSpPr/>
          <p:nvPr/>
        </p:nvSpPr>
        <p:spPr>
          <a:xfrm>
            <a:off x="7821780" y="72298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6</a:t>
            </a:r>
          </a:p>
        </p:txBody>
      </p:sp>
      <p:cxnSp>
        <p:nvCxnSpPr>
          <p:cNvPr id="78" name="Straight Arrow Connector 77">
            <a:extLst>
              <a:ext uri="{FF2B5EF4-FFF2-40B4-BE49-F238E27FC236}">
                <a16:creationId xmlns:a16="http://schemas.microsoft.com/office/drawing/2014/main" id="{1C76D4D7-327F-45AD-293C-3B070BBB358E}"/>
              </a:ext>
            </a:extLst>
          </p:cNvPr>
          <p:cNvCxnSpPr>
            <a:cxnSpLocks/>
            <a:stCxn id="76" idx="1"/>
          </p:cNvCxnSpPr>
          <p:nvPr/>
        </p:nvCxnSpPr>
        <p:spPr>
          <a:xfrm flipH="1" flipV="1">
            <a:off x="8086600" y="414780"/>
            <a:ext cx="620705" cy="19243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80" name="Straight Arrow Connector 79">
            <a:extLst>
              <a:ext uri="{FF2B5EF4-FFF2-40B4-BE49-F238E27FC236}">
                <a16:creationId xmlns:a16="http://schemas.microsoft.com/office/drawing/2014/main" id="{1A79A46F-E536-62B9-A58A-EB05506C48B6}"/>
              </a:ext>
            </a:extLst>
          </p:cNvPr>
          <p:cNvCxnSpPr>
            <a:cxnSpLocks/>
            <a:stCxn id="75" idx="1"/>
          </p:cNvCxnSpPr>
          <p:nvPr/>
        </p:nvCxnSpPr>
        <p:spPr>
          <a:xfrm flipH="1" flipV="1">
            <a:off x="8086600" y="631898"/>
            <a:ext cx="620681" cy="9721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 name="Freeform: Shape 2">
            <a:extLst>
              <a:ext uri="{FF2B5EF4-FFF2-40B4-BE49-F238E27FC236}">
                <a16:creationId xmlns:a16="http://schemas.microsoft.com/office/drawing/2014/main" id="{25E2C270-8C59-0AA6-FC61-8E773B2E25FB}"/>
              </a:ext>
            </a:extLst>
          </p:cNvPr>
          <p:cNvSpPr/>
          <p:nvPr/>
        </p:nvSpPr>
        <p:spPr>
          <a:xfrm>
            <a:off x="7351412" y="462891"/>
            <a:ext cx="452674" cy="587307"/>
          </a:xfrm>
          <a:custGeom>
            <a:avLst/>
            <a:gdLst>
              <a:gd name="connsiteX0" fmla="*/ 289711 w 452674"/>
              <a:gd name="connsiteY0" fmla="*/ 561315 h 561315"/>
              <a:gd name="connsiteX1" fmla="*/ 90535 w 452674"/>
              <a:gd name="connsiteY1" fmla="*/ 516048 h 561315"/>
              <a:gd name="connsiteX2" fmla="*/ 135802 w 452674"/>
              <a:gd name="connsiteY2" fmla="*/ 344032 h 561315"/>
              <a:gd name="connsiteX3" fmla="*/ 99588 w 452674"/>
              <a:gd name="connsiteY3" fmla="*/ 371192 h 561315"/>
              <a:gd name="connsiteX4" fmla="*/ 0 w 452674"/>
              <a:gd name="connsiteY4" fmla="*/ 344032 h 561315"/>
              <a:gd name="connsiteX5" fmla="*/ 36214 w 452674"/>
              <a:gd name="connsiteY5" fmla="*/ 244444 h 561315"/>
              <a:gd name="connsiteX6" fmla="*/ 90535 w 452674"/>
              <a:gd name="connsiteY6" fmla="*/ 162963 h 561315"/>
              <a:gd name="connsiteX7" fmla="*/ 181070 w 452674"/>
              <a:gd name="connsiteY7" fmla="*/ 99589 h 561315"/>
              <a:gd name="connsiteX8" fmla="*/ 235390 w 452674"/>
              <a:gd name="connsiteY8" fmla="*/ 72428 h 561315"/>
              <a:gd name="connsiteX9" fmla="*/ 289711 w 452674"/>
              <a:gd name="connsiteY9" fmla="*/ 0 h 561315"/>
              <a:gd name="connsiteX10" fmla="*/ 452674 w 452674"/>
              <a:gd name="connsiteY10" fmla="*/ 27161 h 561315"/>
              <a:gd name="connsiteX11" fmla="*/ 289711 w 452674"/>
              <a:gd name="connsiteY11" fmla="*/ 561315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674" h="561315">
                <a:moveTo>
                  <a:pt x="289711" y="561315"/>
                </a:moveTo>
                <a:lnTo>
                  <a:pt x="90535" y="516048"/>
                </a:lnTo>
                <a:lnTo>
                  <a:pt x="135802" y="344032"/>
                </a:lnTo>
                <a:lnTo>
                  <a:pt x="99588" y="371192"/>
                </a:lnTo>
                <a:lnTo>
                  <a:pt x="0" y="344032"/>
                </a:lnTo>
                <a:lnTo>
                  <a:pt x="36214" y="244444"/>
                </a:lnTo>
                <a:lnTo>
                  <a:pt x="90535" y="162963"/>
                </a:lnTo>
                <a:lnTo>
                  <a:pt x="181070" y="99589"/>
                </a:lnTo>
                <a:lnTo>
                  <a:pt x="235390" y="72428"/>
                </a:lnTo>
                <a:lnTo>
                  <a:pt x="289711" y="0"/>
                </a:lnTo>
                <a:lnTo>
                  <a:pt x="452674" y="27161"/>
                </a:lnTo>
                <a:lnTo>
                  <a:pt x="289711" y="561315"/>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989228-588F-7471-4CB3-8D466EEB7908}"/>
              </a:ext>
            </a:extLst>
          </p:cNvPr>
          <p:cNvSpPr txBox="1"/>
          <p:nvPr/>
        </p:nvSpPr>
        <p:spPr>
          <a:xfrm>
            <a:off x="3820604" y="116696"/>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8. VUSD Site</a:t>
            </a:r>
          </a:p>
          <a:p>
            <a:r>
              <a:rPr lang="en-US" sz="1200" dirty="0">
                <a:solidFill>
                  <a:schemeClr val="accent2">
                    <a:lumMod val="10000"/>
                  </a:schemeClr>
                </a:solidFill>
                <a:latin typeface="Corbel" panose="020B0503020204020204" pitchFamily="34" charset="0"/>
              </a:rPr>
              <a:t>Change to Mixed Use 3 (3 Stories) from Neighborhood Low</a:t>
            </a:r>
          </a:p>
        </p:txBody>
      </p:sp>
      <p:cxnSp>
        <p:nvCxnSpPr>
          <p:cNvPr id="20" name="Straight Arrow Connector 19">
            <a:extLst>
              <a:ext uri="{FF2B5EF4-FFF2-40B4-BE49-F238E27FC236}">
                <a16:creationId xmlns:a16="http://schemas.microsoft.com/office/drawing/2014/main" id="{6225B9E2-E6B7-6661-463D-21E1C8DE50E6}"/>
              </a:ext>
            </a:extLst>
          </p:cNvPr>
          <p:cNvCxnSpPr>
            <a:cxnSpLocks/>
            <a:stCxn id="5" idx="3"/>
          </p:cNvCxnSpPr>
          <p:nvPr/>
        </p:nvCxnSpPr>
        <p:spPr>
          <a:xfrm>
            <a:off x="6390792" y="439862"/>
            <a:ext cx="1138824" cy="28051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Oval 21">
            <a:extLst>
              <a:ext uri="{FF2B5EF4-FFF2-40B4-BE49-F238E27FC236}">
                <a16:creationId xmlns:a16="http://schemas.microsoft.com/office/drawing/2014/main" id="{F637D5D1-FEF1-BDDD-A5EE-454BC80AA2D9}"/>
              </a:ext>
            </a:extLst>
          </p:cNvPr>
          <p:cNvSpPr/>
          <p:nvPr/>
        </p:nvSpPr>
        <p:spPr>
          <a:xfrm>
            <a:off x="7277990" y="19763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8</a:t>
            </a:r>
          </a:p>
        </p:txBody>
      </p:sp>
      <p:sp>
        <p:nvSpPr>
          <p:cNvPr id="46" name="Oval 45">
            <a:extLst>
              <a:ext uri="{FF2B5EF4-FFF2-40B4-BE49-F238E27FC236}">
                <a16:creationId xmlns:a16="http://schemas.microsoft.com/office/drawing/2014/main" id="{4181C40C-CAFC-9E9B-7CDA-F8D23CDF7EC3}"/>
              </a:ext>
            </a:extLst>
          </p:cNvPr>
          <p:cNvSpPr/>
          <p:nvPr/>
        </p:nvSpPr>
        <p:spPr>
          <a:xfrm>
            <a:off x="7398510" y="282283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48" name="Oval 47">
            <a:extLst>
              <a:ext uri="{FF2B5EF4-FFF2-40B4-BE49-F238E27FC236}">
                <a16:creationId xmlns:a16="http://schemas.microsoft.com/office/drawing/2014/main" id="{895E4E07-91D8-1779-A3D4-EF238B70D3F7}"/>
              </a:ext>
            </a:extLst>
          </p:cNvPr>
          <p:cNvSpPr/>
          <p:nvPr/>
        </p:nvSpPr>
        <p:spPr>
          <a:xfrm>
            <a:off x="7130716" y="18787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5</a:t>
            </a:r>
          </a:p>
        </p:txBody>
      </p:sp>
      <p:sp>
        <p:nvSpPr>
          <p:cNvPr id="4" name="TextBox 3">
            <a:extLst>
              <a:ext uri="{FF2B5EF4-FFF2-40B4-BE49-F238E27FC236}">
                <a16:creationId xmlns:a16="http://schemas.microsoft.com/office/drawing/2014/main" id="{D331CF6E-20B3-AE78-0353-3685AE3B5847}"/>
              </a:ext>
            </a:extLst>
          </p:cNvPr>
          <p:cNvSpPr txBox="1"/>
          <p:nvPr/>
        </p:nvSpPr>
        <p:spPr>
          <a:xfrm>
            <a:off x="141483" y="6277858"/>
            <a:ext cx="4115502"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ea typeface="Open Sans"/>
                <a:cs typeface="Open Sans"/>
              </a:rPr>
              <a:t>PC = Supported GPAC direction</a:t>
            </a:r>
          </a:p>
        </p:txBody>
      </p:sp>
    </p:spTree>
    <p:extLst>
      <p:ext uri="{BB962C8B-B14F-4D97-AF65-F5344CB8AC3E}">
        <p14:creationId xmlns:p14="http://schemas.microsoft.com/office/powerpoint/2010/main" val="995168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EA7A-0480-78CF-419D-4AEEFAC2A1C6}"/>
              </a:ext>
            </a:extLst>
          </p:cNvPr>
          <p:cNvSpPr>
            <a:spLocks noGrp="1"/>
          </p:cNvSpPr>
          <p:nvPr>
            <p:ph type="title"/>
          </p:nvPr>
        </p:nvSpPr>
        <p:spPr>
          <a:xfrm>
            <a:off x="165104" y="474156"/>
            <a:ext cx="4070466" cy="479858"/>
          </a:xfrm>
        </p:spPr>
        <p:txBody>
          <a:bodyPr anchor="t"/>
          <a:lstStyle/>
          <a:p>
            <a:r>
              <a:rPr lang="en-US" dirty="0"/>
              <a:t>Westside – Additional PC Recommendation</a:t>
            </a:r>
          </a:p>
        </p:txBody>
      </p:sp>
      <p:sp>
        <p:nvSpPr>
          <p:cNvPr id="3" name="Content Placeholder 2">
            <a:extLst>
              <a:ext uri="{FF2B5EF4-FFF2-40B4-BE49-F238E27FC236}">
                <a16:creationId xmlns:a16="http://schemas.microsoft.com/office/drawing/2014/main" id="{87EACDAF-7481-19B4-5BC3-06A8421CD7D1}"/>
              </a:ext>
            </a:extLst>
          </p:cNvPr>
          <p:cNvSpPr>
            <a:spLocks noGrp="1"/>
          </p:cNvSpPr>
          <p:nvPr>
            <p:ph idx="1"/>
          </p:nvPr>
        </p:nvSpPr>
        <p:spPr>
          <a:xfrm>
            <a:off x="165103" y="2268746"/>
            <a:ext cx="3906565" cy="3204447"/>
          </a:xfrm>
        </p:spPr>
        <p:txBody>
          <a:bodyPr>
            <a:normAutofit fontScale="92500"/>
          </a:bodyPr>
          <a:lstStyle/>
          <a:p>
            <a:pPr marL="0" indent="0">
              <a:buNone/>
            </a:pPr>
            <a:r>
              <a:rPr lang="en-US" sz="2400" dirty="0"/>
              <a:t>Planning Commission recommended changing all General Industrial – 3 story (dark gray) to Light Industrial/Flex – 3 story (light gray)</a:t>
            </a:r>
          </a:p>
          <a:p>
            <a:pPr marL="0" indent="0">
              <a:buNone/>
            </a:pPr>
            <a:endParaRPr lang="en-US" sz="2400" dirty="0"/>
          </a:p>
          <a:p>
            <a:pPr marL="0" indent="0">
              <a:buNone/>
            </a:pPr>
            <a:r>
              <a:rPr lang="en-US" sz="2400" i="1" dirty="0"/>
              <a:t>(Note: changes are not outlined on the map)</a:t>
            </a:r>
          </a:p>
        </p:txBody>
      </p:sp>
      <p:pic>
        <p:nvPicPr>
          <p:cNvPr id="4" name="Picture 3" descr="A map of a city&#10;&#10;Description automatically generated with medium confidence">
            <a:extLst>
              <a:ext uri="{FF2B5EF4-FFF2-40B4-BE49-F238E27FC236}">
                <a16:creationId xmlns:a16="http://schemas.microsoft.com/office/drawing/2014/main" id="{5DC1F6AB-042B-C45D-6F0D-B48AAD59531A}"/>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4336799" y="71914"/>
            <a:ext cx="4441825" cy="6714171"/>
          </a:xfrm>
          <a:prstGeom prst="rect">
            <a:avLst/>
          </a:prstGeom>
          <a:ln>
            <a:solidFill>
              <a:srgbClr val="000000"/>
            </a:solidFill>
          </a:ln>
        </p:spPr>
      </p:pic>
    </p:spTree>
    <p:extLst>
      <p:ext uri="{BB962C8B-B14F-4D97-AF65-F5344CB8AC3E}">
        <p14:creationId xmlns:p14="http://schemas.microsoft.com/office/powerpoint/2010/main" val="4205662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2C08F8-16AE-935A-22D1-5A68149AD435}"/>
              </a:ext>
            </a:extLst>
          </p:cNvPr>
          <p:cNvSpPr/>
          <p:nvPr/>
        </p:nvSpPr>
        <p:spPr>
          <a:xfrm>
            <a:off x="0" y="6024769"/>
            <a:ext cx="12192000" cy="83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map of a city&#10;&#10;Description automatically generated with low confidence">
            <a:extLst>
              <a:ext uri="{FF2B5EF4-FFF2-40B4-BE49-F238E27FC236}">
                <a16:creationId xmlns:a16="http://schemas.microsoft.com/office/drawing/2014/main" id="{8548CB68-3D11-C3EA-E792-EC305B7872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246" y="946284"/>
            <a:ext cx="8647286" cy="5581036"/>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solidFill>
            <a:schemeClr val="accent3"/>
          </a:solidFill>
        </p:spPr>
        <p:txBody>
          <a:bodyPr/>
          <a:lstStyle/>
          <a:p>
            <a:r>
              <a:rPr lang="en-US" dirty="0"/>
              <a:t>Midtown Corridors – </a:t>
            </a:r>
            <a:r>
              <a:rPr lang="en-US" u="sng" dirty="0"/>
              <a:t>GPAC and Public </a:t>
            </a:r>
          </a:p>
        </p:txBody>
      </p:sp>
      <p:sp>
        <p:nvSpPr>
          <p:cNvPr id="8" name="TextBox 7">
            <a:extLst>
              <a:ext uri="{FF2B5EF4-FFF2-40B4-BE49-F238E27FC236}">
                <a16:creationId xmlns:a16="http://schemas.microsoft.com/office/drawing/2014/main" id="{0DF16C6A-0D83-0BDC-7476-E18B45E92389}"/>
              </a:ext>
            </a:extLst>
          </p:cNvPr>
          <p:cNvSpPr txBox="1"/>
          <p:nvPr/>
        </p:nvSpPr>
        <p:spPr>
          <a:xfrm>
            <a:off x="9201507" y="2101710"/>
            <a:ext cx="2588958"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1. Main and Thompson E. of Jordan Avenue</a:t>
            </a:r>
          </a:p>
          <a:p>
            <a:r>
              <a:rPr lang="en-US" sz="1200" dirty="0">
                <a:solidFill>
                  <a:schemeClr val="accent2">
                    <a:lumMod val="10000"/>
                  </a:schemeClr>
                </a:solidFill>
                <a:latin typeface="Corbel" panose="020B0503020204020204" pitchFamily="34" charset="0"/>
              </a:rPr>
              <a:t>Change to Mixed Use 4 (4 stories) from Mixed Use 3 (3 stories)</a:t>
            </a:r>
          </a:p>
        </p:txBody>
      </p:sp>
      <p:cxnSp>
        <p:nvCxnSpPr>
          <p:cNvPr id="9" name="Straight Arrow Connector 8">
            <a:extLst>
              <a:ext uri="{FF2B5EF4-FFF2-40B4-BE49-F238E27FC236}">
                <a16:creationId xmlns:a16="http://schemas.microsoft.com/office/drawing/2014/main" id="{6FD6C6E9-718A-D5FC-2EBC-BECEE13AACAA}"/>
              </a:ext>
            </a:extLst>
          </p:cNvPr>
          <p:cNvCxnSpPr>
            <a:cxnSpLocks/>
          </p:cNvCxnSpPr>
          <p:nvPr/>
        </p:nvCxnSpPr>
        <p:spPr>
          <a:xfrm flipH="1">
            <a:off x="10097837" y="2954522"/>
            <a:ext cx="398149" cy="93812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301A9254-5C0F-E217-144A-9076850BE7C1}"/>
              </a:ext>
            </a:extLst>
          </p:cNvPr>
          <p:cNvCxnSpPr>
            <a:cxnSpLocks/>
            <a:stCxn id="8" idx="2"/>
          </p:cNvCxnSpPr>
          <p:nvPr/>
        </p:nvCxnSpPr>
        <p:spPr>
          <a:xfrm flipH="1">
            <a:off x="10350741" y="2932707"/>
            <a:ext cx="145245" cy="218671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6" name="Freeform: Shape 15">
            <a:extLst>
              <a:ext uri="{FF2B5EF4-FFF2-40B4-BE49-F238E27FC236}">
                <a16:creationId xmlns:a16="http://schemas.microsoft.com/office/drawing/2014/main" id="{DAD60169-7F80-DA93-2ACC-3152F0A46855}"/>
              </a:ext>
            </a:extLst>
          </p:cNvPr>
          <p:cNvSpPr/>
          <p:nvPr/>
        </p:nvSpPr>
        <p:spPr>
          <a:xfrm>
            <a:off x="9201507" y="3260423"/>
            <a:ext cx="990600" cy="2724150"/>
          </a:xfrm>
          <a:custGeom>
            <a:avLst/>
            <a:gdLst>
              <a:gd name="connsiteX0" fmla="*/ 0 w 990600"/>
              <a:gd name="connsiteY0" fmla="*/ 2724150 h 2724150"/>
              <a:gd name="connsiteX1" fmla="*/ 234950 w 990600"/>
              <a:gd name="connsiteY1" fmla="*/ 1790700 h 2724150"/>
              <a:gd name="connsiteX2" fmla="*/ 393700 w 990600"/>
              <a:gd name="connsiteY2" fmla="*/ 1536700 h 2724150"/>
              <a:gd name="connsiteX3" fmla="*/ 476250 w 990600"/>
              <a:gd name="connsiteY3" fmla="*/ 1289050 h 2724150"/>
              <a:gd name="connsiteX4" fmla="*/ 565150 w 990600"/>
              <a:gd name="connsiteY4" fmla="*/ 933450 h 2724150"/>
              <a:gd name="connsiteX5" fmla="*/ 647700 w 990600"/>
              <a:gd name="connsiteY5" fmla="*/ 596900 h 2724150"/>
              <a:gd name="connsiteX6" fmla="*/ 704850 w 990600"/>
              <a:gd name="connsiteY6" fmla="*/ 469900 h 2724150"/>
              <a:gd name="connsiteX7" fmla="*/ 914400 w 990600"/>
              <a:gd name="connsiteY7" fmla="*/ 127000 h 2724150"/>
              <a:gd name="connsiteX8" fmla="*/ 990600 w 990600"/>
              <a:gd name="connsiteY8" fmla="*/ 0 h 2724150"/>
              <a:gd name="connsiteX9" fmla="*/ 990600 w 990600"/>
              <a:gd name="connsiteY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2724150">
                <a:moveTo>
                  <a:pt x="0" y="2724150"/>
                </a:moveTo>
                <a:lnTo>
                  <a:pt x="234950" y="1790700"/>
                </a:lnTo>
                <a:lnTo>
                  <a:pt x="393700" y="1536700"/>
                </a:lnTo>
                <a:lnTo>
                  <a:pt x="476250" y="1289050"/>
                </a:lnTo>
                <a:lnTo>
                  <a:pt x="565150" y="933450"/>
                </a:lnTo>
                <a:lnTo>
                  <a:pt x="647700" y="596900"/>
                </a:lnTo>
                <a:lnTo>
                  <a:pt x="704850" y="469900"/>
                </a:lnTo>
                <a:lnTo>
                  <a:pt x="914400" y="127000"/>
                </a:lnTo>
                <a:lnTo>
                  <a:pt x="990600" y="0"/>
                </a:lnTo>
                <a:lnTo>
                  <a:pt x="990600" y="0"/>
                </a:ln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A45309-E123-F9D5-B215-0F507C286AA2}"/>
              </a:ext>
            </a:extLst>
          </p:cNvPr>
          <p:cNvSpPr txBox="1"/>
          <p:nvPr/>
        </p:nvSpPr>
        <p:spPr>
          <a:xfrm>
            <a:off x="8323746" y="5830186"/>
            <a:ext cx="788548" cy="276999"/>
          </a:xfrm>
          <a:prstGeom prst="rect">
            <a:avLst/>
          </a:prstGeom>
          <a:solidFill>
            <a:schemeClr val="accent3"/>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Seaward</a:t>
            </a:r>
            <a:endParaRPr lang="en-US" sz="1200" dirty="0">
              <a:solidFill>
                <a:schemeClr val="accent2">
                  <a:lumMod val="10000"/>
                </a:schemeClr>
              </a:solidFill>
              <a:latin typeface="Corbel" panose="020B0503020204020204" pitchFamily="34" charset="0"/>
            </a:endParaRPr>
          </a:p>
        </p:txBody>
      </p:sp>
      <p:sp>
        <p:nvSpPr>
          <p:cNvPr id="7" name="Freeform: Shape 6">
            <a:extLst>
              <a:ext uri="{FF2B5EF4-FFF2-40B4-BE49-F238E27FC236}">
                <a16:creationId xmlns:a16="http://schemas.microsoft.com/office/drawing/2014/main" id="{28B6D7E7-4089-334B-0DA7-9A26586F6545}"/>
              </a:ext>
            </a:extLst>
          </p:cNvPr>
          <p:cNvSpPr/>
          <p:nvPr/>
        </p:nvSpPr>
        <p:spPr>
          <a:xfrm>
            <a:off x="9023080" y="4816425"/>
            <a:ext cx="1998424" cy="896293"/>
          </a:xfrm>
          <a:custGeom>
            <a:avLst/>
            <a:gdLst>
              <a:gd name="connsiteX0" fmla="*/ 208230 w 1665838"/>
              <a:gd name="connsiteY0" fmla="*/ 0 h 814812"/>
              <a:gd name="connsiteX1" fmla="*/ 135802 w 1665838"/>
              <a:gd name="connsiteY1" fmla="*/ 126749 h 814812"/>
              <a:gd name="connsiteX2" fmla="*/ 0 w 1665838"/>
              <a:gd name="connsiteY2" fmla="*/ 624689 h 814812"/>
              <a:gd name="connsiteX3" fmla="*/ 452674 w 1665838"/>
              <a:gd name="connsiteY3" fmla="*/ 742384 h 814812"/>
              <a:gd name="connsiteX4" fmla="*/ 497941 w 1665838"/>
              <a:gd name="connsiteY4" fmla="*/ 552261 h 814812"/>
              <a:gd name="connsiteX5" fmla="*/ 615636 w 1665838"/>
              <a:gd name="connsiteY5" fmla="*/ 570368 h 814812"/>
              <a:gd name="connsiteX6" fmla="*/ 570369 w 1665838"/>
              <a:gd name="connsiteY6" fmla="*/ 778598 h 814812"/>
              <a:gd name="connsiteX7" fmla="*/ 715224 w 1665838"/>
              <a:gd name="connsiteY7" fmla="*/ 814812 h 814812"/>
              <a:gd name="connsiteX8" fmla="*/ 742384 w 1665838"/>
              <a:gd name="connsiteY8" fmla="*/ 688063 h 814812"/>
              <a:gd name="connsiteX9" fmla="*/ 905347 w 1665838"/>
              <a:gd name="connsiteY9" fmla="*/ 715224 h 814812"/>
              <a:gd name="connsiteX10" fmla="*/ 941561 w 1665838"/>
              <a:gd name="connsiteY10" fmla="*/ 606582 h 814812"/>
              <a:gd name="connsiteX11" fmla="*/ 1330860 w 1665838"/>
              <a:gd name="connsiteY11" fmla="*/ 706170 h 814812"/>
              <a:gd name="connsiteX12" fmla="*/ 1358020 w 1665838"/>
              <a:gd name="connsiteY12" fmla="*/ 570368 h 814812"/>
              <a:gd name="connsiteX13" fmla="*/ 1584357 w 1665838"/>
              <a:gd name="connsiteY13" fmla="*/ 651850 h 814812"/>
              <a:gd name="connsiteX14" fmla="*/ 1665838 w 1665838"/>
              <a:gd name="connsiteY14" fmla="*/ 371192 h 814812"/>
              <a:gd name="connsiteX15" fmla="*/ 208230 w 1665838"/>
              <a:gd name="connsiteY15" fmla="*/ 0 h 814812"/>
              <a:gd name="connsiteX0" fmla="*/ 0 w 1892175"/>
              <a:gd name="connsiteY0" fmla="*/ 0 h 896293"/>
              <a:gd name="connsiteX1" fmla="*/ 362139 w 1892175"/>
              <a:gd name="connsiteY1" fmla="*/ 208230 h 896293"/>
              <a:gd name="connsiteX2" fmla="*/ 226337 w 1892175"/>
              <a:gd name="connsiteY2" fmla="*/ 706170 h 896293"/>
              <a:gd name="connsiteX3" fmla="*/ 679011 w 1892175"/>
              <a:gd name="connsiteY3" fmla="*/ 823865 h 896293"/>
              <a:gd name="connsiteX4" fmla="*/ 724278 w 1892175"/>
              <a:gd name="connsiteY4" fmla="*/ 633742 h 896293"/>
              <a:gd name="connsiteX5" fmla="*/ 841973 w 1892175"/>
              <a:gd name="connsiteY5" fmla="*/ 651849 h 896293"/>
              <a:gd name="connsiteX6" fmla="*/ 796706 w 1892175"/>
              <a:gd name="connsiteY6" fmla="*/ 860079 h 896293"/>
              <a:gd name="connsiteX7" fmla="*/ 941561 w 1892175"/>
              <a:gd name="connsiteY7" fmla="*/ 896293 h 896293"/>
              <a:gd name="connsiteX8" fmla="*/ 968721 w 1892175"/>
              <a:gd name="connsiteY8" fmla="*/ 769544 h 896293"/>
              <a:gd name="connsiteX9" fmla="*/ 1131684 w 1892175"/>
              <a:gd name="connsiteY9" fmla="*/ 796705 h 896293"/>
              <a:gd name="connsiteX10" fmla="*/ 1167898 w 1892175"/>
              <a:gd name="connsiteY10" fmla="*/ 688063 h 896293"/>
              <a:gd name="connsiteX11" fmla="*/ 1557197 w 1892175"/>
              <a:gd name="connsiteY11" fmla="*/ 787651 h 896293"/>
              <a:gd name="connsiteX12" fmla="*/ 1584357 w 1892175"/>
              <a:gd name="connsiteY12" fmla="*/ 651849 h 896293"/>
              <a:gd name="connsiteX13" fmla="*/ 1810694 w 1892175"/>
              <a:gd name="connsiteY13" fmla="*/ 733331 h 896293"/>
              <a:gd name="connsiteX14" fmla="*/ 1892175 w 1892175"/>
              <a:gd name="connsiteY14" fmla="*/ 452673 h 896293"/>
              <a:gd name="connsiteX15" fmla="*/ 0 w 1892175"/>
              <a:gd name="connsiteY15" fmla="*/ 0 h 896293"/>
              <a:gd name="connsiteX0" fmla="*/ 25235 w 1917410"/>
              <a:gd name="connsiteY0" fmla="*/ 0 h 896293"/>
              <a:gd name="connsiteX1" fmla="*/ 387374 w 1917410"/>
              <a:gd name="connsiteY1" fmla="*/ 208230 h 896293"/>
              <a:gd name="connsiteX2" fmla="*/ 251572 w 1917410"/>
              <a:gd name="connsiteY2" fmla="*/ 706170 h 896293"/>
              <a:gd name="connsiteX3" fmla="*/ 704246 w 1917410"/>
              <a:gd name="connsiteY3" fmla="*/ 823865 h 896293"/>
              <a:gd name="connsiteX4" fmla="*/ 749513 w 1917410"/>
              <a:gd name="connsiteY4" fmla="*/ 633742 h 896293"/>
              <a:gd name="connsiteX5" fmla="*/ 867208 w 1917410"/>
              <a:gd name="connsiteY5" fmla="*/ 651849 h 896293"/>
              <a:gd name="connsiteX6" fmla="*/ 821941 w 1917410"/>
              <a:gd name="connsiteY6" fmla="*/ 860079 h 896293"/>
              <a:gd name="connsiteX7" fmla="*/ 966796 w 1917410"/>
              <a:gd name="connsiteY7" fmla="*/ 896293 h 896293"/>
              <a:gd name="connsiteX8" fmla="*/ 993956 w 1917410"/>
              <a:gd name="connsiteY8" fmla="*/ 769544 h 896293"/>
              <a:gd name="connsiteX9" fmla="*/ 1156919 w 1917410"/>
              <a:gd name="connsiteY9" fmla="*/ 796705 h 896293"/>
              <a:gd name="connsiteX10" fmla="*/ 1193133 w 1917410"/>
              <a:gd name="connsiteY10" fmla="*/ 688063 h 896293"/>
              <a:gd name="connsiteX11" fmla="*/ 1582432 w 1917410"/>
              <a:gd name="connsiteY11" fmla="*/ 787651 h 896293"/>
              <a:gd name="connsiteX12" fmla="*/ 1609592 w 1917410"/>
              <a:gd name="connsiteY12" fmla="*/ 651849 h 896293"/>
              <a:gd name="connsiteX13" fmla="*/ 1835929 w 1917410"/>
              <a:gd name="connsiteY13" fmla="*/ 733331 h 896293"/>
              <a:gd name="connsiteX14" fmla="*/ 1917410 w 1917410"/>
              <a:gd name="connsiteY14" fmla="*/ 452673 h 896293"/>
              <a:gd name="connsiteX15" fmla="*/ 25235 w 1917410"/>
              <a:gd name="connsiteY15" fmla="*/ 0 h 896293"/>
              <a:gd name="connsiteX0" fmla="*/ 79334 w 1971509"/>
              <a:gd name="connsiteY0" fmla="*/ 0 h 896293"/>
              <a:gd name="connsiteX1" fmla="*/ 106495 w 1971509"/>
              <a:gd name="connsiteY1" fmla="*/ 570369 h 896293"/>
              <a:gd name="connsiteX2" fmla="*/ 305671 w 1971509"/>
              <a:gd name="connsiteY2" fmla="*/ 706170 h 896293"/>
              <a:gd name="connsiteX3" fmla="*/ 758345 w 1971509"/>
              <a:gd name="connsiteY3" fmla="*/ 823865 h 896293"/>
              <a:gd name="connsiteX4" fmla="*/ 803612 w 1971509"/>
              <a:gd name="connsiteY4" fmla="*/ 633742 h 896293"/>
              <a:gd name="connsiteX5" fmla="*/ 921307 w 1971509"/>
              <a:gd name="connsiteY5" fmla="*/ 651849 h 896293"/>
              <a:gd name="connsiteX6" fmla="*/ 876040 w 1971509"/>
              <a:gd name="connsiteY6" fmla="*/ 860079 h 896293"/>
              <a:gd name="connsiteX7" fmla="*/ 1020895 w 1971509"/>
              <a:gd name="connsiteY7" fmla="*/ 896293 h 896293"/>
              <a:gd name="connsiteX8" fmla="*/ 1048055 w 1971509"/>
              <a:gd name="connsiteY8" fmla="*/ 769544 h 896293"/>
              <a:gd name="connsiteX9" fmla="*/ 1211018 w 1971509"/>
              <a:gd name="connsiteY9" fmla="*/ 796705 h 896293"/>
              <a:gd name="connsiteX10" fmla="*/ 1247232 w 1971509"/>
              <a:gd name="connsiteY10" fmla="*/ 688063 h 896293"/>
              <a:gd name="connsiteX11" fmla="*/ 1636531 w 1971509"/>
              <a:gd name="connsiteY11" fmla="*/ 787651 h 896293"/>
              <a:gd name="connsiteX12" fmla="*/ 1663691 w 1971509"/>
              <a:gd name="connsiteY12" fmla="*/ 651849 h 896293"/>
              <a:gd name="connsiteX13" fmla="*/ 1890028 w 1971509"/>
              <a:gd name="connsiteY13" fmla="*/ 733331 h 896293"/>
              <a:gd name="connsiteX14" fmla="*/ 1971509 w 1971509"/>
              <a:gd name="connsiteY14" fmla="*/ 452673 h 896293"/>
              <a:gd name="connsiteX15" fmla="*/ 79334 w 1971509"/>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8424" h="896293">
                <a:moveTo>
                  <a:pt x="106249" y="0"/>
                </a:moveTo>
                <a:cubicBezTo>
                  <a:pt x="-17481" y="531137"/>
                  <a:pt x="-41624" y="510013"/>
                  <a:pt x="79089" y="579423"/>
                </a:cubicBezTo>
                <a:cubicBezTo>
                  <a:pt x="299390" y="621672"/>
                  <a:pt x="248087" y="663921"/>
                  <a:pt x="332586" y="706170"/>
                </a:cubicBezTo>
                <a:lnTo>
                  <a:pt x="785260" y="823865"/>
                </a:lnTo>
                <a:lnTo>
                  <a:pt x="830527" y="633742"/>
                </a:lnTo>
                <a:lnTo>
                  <a:pt x="948222" y="651849"/>
                </a:lnTo>
                <a:lnTo>
                  <a:pt x="902955" y="860079"/>
                </a:lnTo>
                <a:lnTo>
                  <a:pt x="1047810" y="896293"/>
                </a:lnTo>
                <a:lnTo>
                  <a:pt x="1074970" y="769544"/>
                </a:lnTo>
                <a:lnTo>
                  <a:pt x="1237933" y="796705"/>
                </a:lnTo>
                <a:lnTo>
                  <a:pt x="1274147" y="688063"/>
                </a:lnTo>
                <a:lnTo>
                  <a:pt x="1663446" y="787651"/>
                </a:lnTo>
                <a:lnTo>
                  <a:pt x="1690606" y="651849"/>
                </a:lnTo>
                <a:lnTo>
                  <a:pt x="1916943" y="733331"/>
                </a:lnTo>
                <a:lnTo>
                  <a:pt x="1998424" y="452673"/>
                </a:lnTo>
                <a:lnTo>
                  <a:pt x="106249"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5C0CCD8-C70C-0117-4E5C-EEFFA6D6B044}"/>
              </a:ext>
            </a:extLst>
          </p:cNvPr>
          <p:cNvSpPr/>
          <p:nvPr/>
        </p:nvSpPr>
        <p:spPr>
          <a:xfrm>
            <a:off x="9473363" y="3512725"/>
            <a:ext cx="1810693" cy="1294646"/>
          </a:xfrm>
          <a:custGeom>
            <a:avLst/>
            <a:gdLst>
              <a:gd name="connsiteX0" fmla="*/ 162962 w 1457608"/>
              <a:gd name="connsiteY0" fmla="*/ 0 h 1167897"/>
              <a:gd name="connsiteX1" fmla="*/ 72428 w 1457608"/>
              <a:gd name="connsiteY1" fmla="*/ 126749 h 1167897"/>
              <a:gd name="connsiteX2" fmla="*/ 0 w 1457608"/>
              <a:gd name="connsiteY2" fmla="*/ 371192 h 1167897"/>
              <a:gd name="connsiteX3" fmla="*/ 651849 w 1457608"/>
              <a:gd name="connsiteY3" fmla="*/ 769545 h 1167897"/>
              <a:gd name="connsiteX4" fmla="*/ 606582 w 1457608"/>
              <a:gd name="connsiteY4" fmla="*/ 995881 h 1167897"/>
              <a:gd name="connsiteX5" fmla="*/ 1321806 w 1457608"/>
              <a:gd name="connsiteY5" fmla="*/ 1167897 h 1167897"/>
              <a:gd name="connsiteX6" fmla="*/ 1457608 w 1457608"/>
              <a:gd name="connsiteY6" fmla="*/ 995881 h 1167897"/>
              <a:gd name="connsiteX7" fmla="*/ 1421394 w 1457608"/>
              <a:gd name="connsiteY7" fmla="*/ 968721 h 1167897"/>
              <a:gd name="connsiteX8" fmla="*/ 1385180 w 1457608"/>
              <a:gd name="connsiteY8" fmla="*/ 688063 h 1167897"/>
              <a:gd name="connsiteX9" fmla="*/ 162962 w 1457608"/>
              <a:gd name="connsiteY9" fmla="*/ 0 h 1167897"/>
              <a:gd name="connsiteX0" fmla="*/ 0 w 1511929"/>
              <a:gd name="connsiteY0" fmla="*/ 0 h 1294646"/>
              <a:gd name="connsiteX1" fmla="*/ 126749 w 1511929"/>
              <a:gd name="connsiteY1" fmla="*/ 253498 h 1294646"/>
              <a:gd name="connsiteX2" fmla="*/ 54321 w 1511929"/>
              <a:gd name="connsiteY2" fmla="*/ 497941 h 1294646"/>
              <a:gd name="connsiteX3" fmla="*/ 706170 w 1511929"/>
              <a:gd name="connsiteY3" fmla="*/ 896294 h 1294646"/>
              <a:gd name="connsiteX4" fmla="*/ 660903 w 1511929"/>
              <a:gd name="connsiteY4" fmla="*/ 1122630 h 1294646"/>
              <a:gd name="connsiteX5" fmla="*/ 1376127 w 1511929"/>
              <a:gd name="connsiteY5" fmla="*/ 1294646 h 1294646"/>
              <a:gd name="connsiteX6" fmla="*/ 1511929 w 1511929"/>
              <a:gd name="connsiteY6" fmla="*/ 1122630 h 1294646"/>
              <a:gd name="connsiteX7" fmla="*/ 1475715 w 1511929"/>
              <a:gd name="connsiteY7" fmla="*/ 1095470 h 1294646"/>
              <a:gd name="connsiteX8" fmla="*/ 1439501 w 1511929"/>
              <a:gd name="connsiteY8" fmla="*/ 814812 h 1294646"/>
              <a:gd name="connsiteX9" fmla="*/ 0 w 1511929"/>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235390 w 1810693"/>
              <a:gd name="connsiteY1" fmla="*/ 190123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0693" h="1294646">
                <a:moveTo>
                  <a:pt x="298764" y="0"/>
                </a:moveTo>
                <a:lnTo>
                  <a:pt x="235390" y="190123"/>
                </a:lnTo>
                <a:cubicBezTo>
                  <a:pt x="93552" y="220301"/>
                  <a:pt x="78464" y="205213"/>
                  <a:pt x="0" y="344032"/>
                </a:cubicBezTo>
                <a:lnTo>
                  <a:pt x="1004934" y="896294"/>
                </a:lnTo>
                <a:lnTo>
                  <a:pt x="959667" y="1122630"/>
                </a:lnTo>
                <a:lnTo>
                  <a:pt x="1674891" y="1294646"/>
                </a:lnTo>
                <a:lnTo>
                  <a:pt x="1810693" y="1122630"/>
                </a:lnTo>
                <a:lnTo>
                  <a:pt x="1774479" y="1095470"/>
                </a:lnTo>
                <a:lnTo>
                  <a:pt x="1738265" y="814812"/>
                </a:lnTo>
                <a:lnTo>
                  <a:pt x="298764"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54DD07-8E75-ABB3-6E35-B9B5C66A95C0}"/>
              </a:ext>
            </a:extLst>
          </p:cNvPr>
          <p:cNvSpPr/>
          <p:nvPr/>
        </p:nvSpPr>
        <p:spPr>
          <a:xfrm>
            <a:off x="10105317" y="517879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23" name="Oval 22">
            <a:extLst>
              <a:ext uri="{FF2B5EF4-FFF2-40B4-BE49-F238E27FC236}">
                <a16:creationId xmlns:a16="http://schemas.microsoft.com/office/drawing/2014/main" id="{FAFA8BEC-F8B6-4B37-0AE1-78B3D1608C1E}"/>
              </a:ext>
            </a:extLst>
          </p:cNvPr>
          <p:cNvSpPr/>
          <p:nvPr/>
        </p:nvSpPr>
        <p:spPr>
          <a:xfrm>
            <a:off x="10628126" y="424138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pic>
        <p:nvPicPr>
          <p:cNvPr id="36" name="Picture 35" descr="A picture containing text, screenshot, colorfulness, font&#10;&#10;Description automatically generated">
            <a:extLst>
              <a:ext uri="{FF2B5EF4-FFF2-40B4-BE49-F238E27FC236}">
                <a16:creationId xmlns:a16="http://schemas.microsoft.com/office/drawing/2014/main" id="{CED84F6A-3BBF-20E4-0742-EC41CA002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6097"/>
            <a:ext cx="4100639" cy="4475805"/>
          </a:xfrm>
          <a:prstGeom prst="rect">
            <a:avLst/>
          </a:prstGeom>
          <a:ln>
            <a:solidFill>
              <a:srgbClr val="000000"/>
            </a:solidFill>
          </a:ln>
        </p:spPr>
      </p:pic>
    </p:spTree>
    <p:extLst>
      <p:ext uri="{BB962C8B-B14F-4D97-AF65-F5344CB8AC3E}">
        <p14:creationId xmlns:p14="http://schemas.microsoft.com/office/powerpoint/2010/main" val="211871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71C5-BECB-4AE2-88F8-028FA83126A8}"/>
              </a:ext>
            </a:extLst>
          </p:cNvPr>
          <p:cNvSpPr>
            <a:spLocks noGrp="1"/>
          </p:cNvSpPr>
          <p:nvPr>
            <p:ph type="title"/>
          </p:nvPr>
        </p:nvSpPr>
        <p:spPr/>
        <p:txBody>
          <a:bodyPr/>
          <a:lstStyle/>
          <a:p>
            <a:r>
              <a:rPr lang="en-US" dirty="0"/>
              <a:t>The Family of Plans</a:t>
            </a:r>
          </a:p>
        </p:txBody>
      </p:sp>
      <p:graphicFrame>
        <p:nvGraphicFramePr>
          <p:cNvPr id="3" name="Diagram 2">
            <a:extLst>
              <a:ext uri="{FF2B5EF4-FFF2-40B4-BE49-F238E27FC236}">
                <a16:creationId xmlns:a16="http://schemas.microsoft.com/office/drawing/2014/main" id="{284C4E76-1D38-4040-A2B9-5B43594F3EAD}"/>
              </a:ext>
            </a:extLst>
          </p:cNvPr>
          <p:cNvGraphicFramePr/>
          <p:nvPr/>
        </p:nvGraphicFramePr>
        <p:xfrm>
          <a:off x="-1012116" y="538842"/>
          <a:ext cx="13006532" cy="5780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9F0D935-66BF-4698-8AF8-DD0B3AA12942}"/>
              </a:ext>
            </a:extLst>
          </p:cNvPr>
          <p:cNvSpPr txBox="1"/>
          <p:nvPr/>
        </p:nvSpPr>
        <p:spPr>
          <a:xfrm>
            <a:off x="8875395" y="5719713"/>
            <a:ext cx="3225755" cy="369332"/>
          </a:xfrm>
          <a:prstGeom prst="rect">
            <a:avLst/>
          </a:prstGeom>
          <a:noFill/>
        </p:spPr>
        <p:txBody>
          <a:bodyPr wrap="none" rtlCol="0">
            <a:spAutoFit/>
          </a:bodyPr>
          <a:lstStyle/>
          <a:p>
            <a:r>
              <a:rPr lang="en-US" dirty="0">
                <a:solidFill>
                  <a:srgbClr val="FF0000"/>
                </a:solidFill>
              </a:rPr>
              <a:t>(Examples of Types of Plans)</a:t>
            </a:r>
          </a:p>
        </p:txBody>
      </p:sp>
    </p:spTree>
    <p:extLst>
      <p:ext uri="{BB962C8B-B14F-4D97-AF65-F5344CB8AC3E}">
        <p14:creationId xmlns:p14="http://schemas.microsoft.com/office/powerpoint/2010/main" val="253176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2C08F8-16AE-935A-22D1-5A68149AD435}"/>
              </a:ext>
            </a:extLst>
          </p:cNvPr>
          <p:cNvSpPr/>
          <p:nvPr/>
        </p:nvSpPr>
        <p:spPr>
          <a:xfrm>
            <a:off x="0" y="6024769"/>
            <a:ext cx="12192000" cy="83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map of a city&#10;&#10;Description automatically generated with low confidence">
            <a:extLst>
              <a:ext uri="{FF2B5EF4-FFF2-40B4-BE49-F238E27FC236}">
                <a16:creationId xmlns:a16="http://schemas.microsoft.com/office/drawing/2014/main" id="{8548CB68-3D11-C3EA-E792-EC305B7872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246" y="946284"/>
            <a:ext cx="8647286" cy="5581036"/>
          </a:xfrm>
          <a:prstGeom prst="rect">
            <a:avLst/>
          </a:prstGeom>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solidFill>
            <a:schemeClr val="accent3"/>
          </a:solidFill>
        </p:spPr>
        <p:txBody>
          <a:bodyPr/>
          <a:lstStyle/>
          <a:p>
            <a:r>
              <a:rPr lang="en-US" dirty="0"/>
              <a:t>Midtown Corridors – </a:t>
            </a:r>
            <a:r>
              <a:rPr lang="en-US" u="sng" dirty="0"/>
              <a:t>Planning Commission</a:t>
            </a:r>
          </a:p>
        </p:txBody>
      </p:sp>
      <p:sp>
        <p:nvSpPr>
          <p:cNvPr id="8" name="TextBox 7">
            <a:extLst>
              <a:ext uri="{FF2B5EF4-FFF2-40B4-BE49-F238E27FC236}">
                <a16:creationId xmlns:a16="http://schemas.microsoft.com/office/drawing/2014/main" id="{0DF16C6A-0D83-0BDC-7476-E18B45E92389}"/>
              </a:ext>
            </a:extLst>
          </p:cNvPr>
          <p:cNvSpPr txBox="1"/>
          <p:nvPr/>
        </p:nvSpPr>
        <p:spPr>
          <a:xfrm>
            <a:off x="9066362" y="2246097"/>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“Triangle” Area on south side of Main</a:t>
            </a:r>
          </a:p>
          <a:p>
            <a:r>
              <a:rPr lang="en-US" sz="1200" dirty="0">
                <a:solidFill>
                  <a:schemeClr val="accent2">
                    <a:lumMod val="10000"/>
                  </a:schemeClr>
                </a:solidFill>
                <a:latin typeface="Corbel" panose="020B0503020204020204" pitchFamily="34" charset="0"/>
              </a:rPr>
              <a:t>Change to Mixed Use 4 (4 stories) from Mixed Use 3 (3 stories)</a:t>
            </a:r>
          </a:p>
        </p:txBody>
      </p:sp>
      <p:pic>
        <p:nvPicPr>
          <p:cNvPr id="36" name="Picture 35" descr="A picture containing text, screenshot, colorfulness, font&#10;&#10;Description automatically generated">
            <a:extLst>
              <a:ext uri="{FF2B5EF4-FFF2-40B4-BE49-F238E27FC236}">
                <a16:creationId xmlns:a16="http://schemas.microsoft.com/office/drawing/2014/main" id="{CED84F6A-3BBF-20E4-0742-EC41CA002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6097"/>
            <a:ext cx="4100639" cy="4475805"/>
          </a:xfrm>
          <a:prstGeom prst="rect">
            <a:avLst/>
          </a:prstGeom>
          <a:ln>
            <a:solidFill>
              <a:srgbClr val="000000"/>
            </a:solidFill>
          </a:ln>
        </p:spPr>
      </p:pic>
      <p:sp>
        <p:nvSpPr>
          <p:cNvPr id="3" name="Freeform: Shape 2">
            <a:extLst>
              <a:ext uri="{FF2B5EF4-FFF2-40B4-BE49-F238E27FC236}">
                <a16:creationId xmlns:a16="http://schemas.microsoft.com/office/drawing/2014/main" id="{7593FA07-E45C-83F6-9DD3-C8B7B175907A}"/>
              </a:ext>
            </a:extLst>
          </p:cNvPr>
          <p:cNvSpPr/>
          <p:nvPr/>
        </p:nvSpPr>
        <p:spPr>
          <a:xfrm>
            <a:off x="10437962" y="4209691"/>
            <a:ext cx="785004" cy="569343"/>
          </a:xfrm>
          <a:custGeom>
            <a:avLst/>
            <a:gdLst>
              <a:gd name="connsiteX0" fmla="*/ 94891 w 785004"/>
              <a:gd name="connsiteY0" fmla="*/ 0 h 569343"/>
              <a:gd name="connsiteX1" fmla="*/ 25880 w 785004"/>
              <a:gd name="connsiteY1" fmla="*/ 172528 h 569343"/>
              <a:gd name="connsiteX2" fmla="*/ 0 w 785004"/>
              <a:gd name="connsiteY2" fmla="*/ 388188 h 569343"/>
              <a:gd name="connsiteX3" fmla="*/ 664234 w 785004"/>
              <a:gd name="connsiteY3" fmla="*/ 569343 h 569343"/>
              <a:gd name="connsiteX4" fmla="*/ 759125 w 785004"/>
              <a:gd name="connsiteY4" fmla="*/ 448573 h 569343"/>
              <a:gd name="connsiteX5" fmla="*/ 785004 w 785004"/>
              <a:gd name="connsiteY5" fmla="*/ 388188 h 569343"/>
              <a:gd name="connsiteX6" fmla="*/ 94891 w 785004"/>
              <a:gd name="connsiteY6" fmla="*/ 0 h 56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004" h="569343">
                <a:moveTo>
                  <a:pt x="94891" y="0"/>
                </a:moveTo>
                <a:lnTo>
                  <a:pt x="25880" y="172528"/>
                </a:lnTo>
                <a:lnTo>
                  <a:pt x="0" y="388188"/>
                </a:lnTo>
                <a:lnTo>
                  <a:pt x="664234" y="569343"/>
                </a:lnTo>
                <a:lnTo>
                  <a:pt x="759125" y="448573"/>
                </a:lnTo>
                <a:lnTo>
                  <a:pt x="785004" y="388188"/>
                </a:lnTo>
                <a:lnTo>
                  <a:pt x="94891" y="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A01F2D2C-541A-E96C-E897-8A63699A55F4}"/>
              </a:ext>
            </a:extLst>
          </p:cNvPr>
          <p:cNvSpPr/>
          <p:nvPr/>
        </p:nvSpPr>
        <p:spPr>
          <a:xfrm>
            <a:off x="9066362" y="5055079"/>
            <a:ext cx="1595887" cy="638355"/>
          </a:xfrm>
          <a:custGeom>
            <a:avLst/>
            <a:gdLst>
              <a:gd name="connsiteX0" fmla="*/ 51759 w 1595887"/>
              <a:gd name="connsiteY0" fmla="*/ 0 h 638355"/>
              <a:gd name="connsiteX1" fmla="*/ 0 w 1595887"/>
              <a:gd name="connsiteY1" fmla="*/ 276046 h 638355"/>
              <a:gd name="connsiteX2" fmla="*/ 284672 w 1595887"/>
              <a:gd name="connsiteY2" fmla="*/ 362310 h 638355"/>
              <a:gd name="connsiteX3" fmla="*/ 276046 w 1595887"/>
              <a:gd name="connsiteY3" fmla="*/ 457200 h 638355"/>
              <a:gd name="connsiteX4" fmla="*/ 733246 w 1595887"/>
              <a:gd name="connsiteY4" fmla="*/ 595223 h 638355"/>
              <a:gd name="connsiteX5" fmla="*/ 819510 w 1595887"/>
              <a:gd name="connsiteY5" fmla="*/ 396815 h 638355"/>
              <a:gd name="connsiteX6" fmla="*/ 923027 w 1595887"/>
              <a:gd name="connsiteY6" fmla="*/ 431321 h 638355"/>
              <a:gd name="connsiteX7" fmla="*/ 888521 w 1595887"/>
              <a:gd name="connsiteY7" fmla="*/ 586596 h 638355"/>
              <a:gd name="connsiteX8" fmla="*/ 1017917 w 1595887"/>
              <a:gd name="connsiteY8" fmla="*/ 638355 h 638355"/>
              <a:gd name="connsiteX9" fmla="*/ 1035170 w 1595887"/>
              <a:gd name="connsiteY9" fmla="*/ 517585 h 638355"/>
              <a:gd name="connsiteX10" fmla="*/ 1190446 w 1595887"/>
              <a:gd name="connsiteY10" fmla="*/ 543464 h 638355"/>
              <a:gd name="connsiteX11" fmla="*/ 1216325 w 1595887"/>
              <a:gd name="connsiteY11" fmla="*/ 457200 h 638355"/>
              <a:gd name="connsiteX12" fmla="*/ 1578634 w 1595887"/>
              <a:gd name="connsiteY12" fmla="*/ 526212 h 638355"/>
              <a:gd name="connsiteX13" fmla="*/ 1595887 w 1595887"/>
              <a:gd name="connsiteY13" fmla="*/ 388189 h 638355"/>
              <a:gd name="connsiteX14" fmla="*/ 51759 w 1595887"/>
              <a:gd name="connsiteY14" fmla="*/ 0 h 6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887" h="638355">
                <a:moveTo>
                  <a:pt x="51759" y="0"/>
                </a:moveTo>
                <a:lnTo>
                  <a:pt x="0" y="276046"/>
                </a:lnTo>
                <a:lnTo>
                  <a:pt x="284672" y="362310"/>
                </a:lnTo>
                <a:lnTo>
                  <a:pt x="276046" y="457200"/>
                </a:lnTo>
                <a:lnTo>
                  <a:pt x="733246" y="595223"/>
                </a:lnTo>
                <a:lnTo>
                  <a:pt x="819510" y="396815"/>
                </a:lnTo>
                <a:lnTo>
                  <a:pt x="923027" y="431321"/>
                </a:lnTo>
                <a:lnTo>
                  <a:pt x="888521" y="586596"/>
                </a:lnTo>
                <a:lnTo>
                  <a:pt x="1017917" y="638355"/>
                </a:lnTo>
                <a:lnTo>
                  <a:pt x="1035170" y="517585"/>
                </a:lnTo>
                <a:lnTo>
                  <a:pt x="1190446" y="543464"/>
                </a:lnTo>
                <a:lnTo>
                  <a:pt x="1216325" y="457200"/>
                </a:lnTo>
                <a:lnTo>
                  <a:pt x="1578634" y="526212"/>
                </a:lnTo>
                <a:lnTo>
                  <a:pt x="1595887" y="388189"/>
                </a:lnTo>
                <a:lnTo>
                  <a:pt x="51759" y="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4397EBA-1744-2BE7-3FB9-EC22CF0B546A}"/>
              </a:ext>
            </a:extLst>
          </p:cNvPr>
          <p:cNvSpPr txBox="1"/>
          <p:nvPr/>
        </p:nvSpPr>
        <p:spPr>
          <a:xfrm>
            <a:off x="5944144" y="5588550"/>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South side of Thompson</a:t>
            </a:r>
          </a:p>
          <a:p>
            <a:r>
              <a:rPr lang="en-US" sz="1200" dirty="0">
                <a:solidFill>
                  <a:schemeClr val="accent2">
                    <a:lumMod val="10000"/>
                  </a:schemeClr>
                </a:solidFill>
                <a:latin typeface="Corbel" panose="020B0503020204020204" pitchFamily="34" charset="0"/>
              </a:rPr>
              <a:t>Change to Mixed Use 4 (4 stories) from Mixed Use 3 (3 stories)</a:t>
            </a:r>
          </a:p>
        </p:txBody>
      </p:sp>
      <p:cxnSp>
        <p:nvCxnSpPr>
          <p:cNvPr id="20" name="Straight Arrow Connector 19">
            <a:extLst>
              <a:ext uri="{FF2B5EF4-FFF2-40B4-BE49-F238E27FC236}">
                <a16:creationId xmlns:a16="http://schemas.microsoft.com/office/drawing/2014/main" id="{383364EC-153C-75BF-72C5-DE9E90C672E8}"/>
              </a:ext>
            </a:extLst>
          </p:cNvPr>
          <p:cNvCxnSpPr>
            <a:cxnSpLocks/>
          </p:cNvCxnSpPr>
          <p:nvPr/>
        </p:nvCxnSpPr>
        <p:spPr>
          <a:xfrm flipV="1">
            <a:off x="8785476" y="5393968"/>
            <a:ext cx="876109" cy="57551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4" name="Freeform: Shape 23">
            <a:extLst>
              <a:ext uri="{FF2B5EF4-FFF2-40B4-BE49-F238E27FC236}">
                <a16:creationId xmlns:a16="http://schemas.microsoft.com/office/drawing/2014/main" id="{88F28002-6AEC-E42C-DC09-CE9C9BCD913E}"/>
              </a:ext>
            </a:extLst>
          </p:cNvPr>
          <p:cNvSpPr/>
          <p:nvPr/>
        </p:nvSpPr>
        <p:spPr>
          <a:xfrm>
            <a:off x="9169879" y="4787660"/>
            <a:ext cx="1820174" cy="638355"/>
          </a:xfrm>
          <a:custGeom>
            <a:avLst/>
            <a:gdLst>
              <a:gd name="connsiteX0" fmla="*/ 43132 w 1820174"/>
              <a:gd name="connsiteY0" fmla="*/ 0 h 638355"/>
              <a:gd name="connsiteX1" fmla="*/ 0 w 1820174"/>
              <a:gd name="connsiteY1" fmla="*/ 155276 h 638355"/>
              <a:gd name="connsiteX2" fmla="*/ 1777042 w 1820174"/>
              <a:gd name="connsiteY2" fmla="*/ 638355 h 638355"/>
              <a:gd name="connsiteX3" fmla="*/ 1820174 w 1820174"/>
              <a:gd name="connsiteY3" fmla="*/ 465827 h 638355"/>
              <a:gd name="connsiteX4" fmla="*/ 43132 w 1820174"/>
              <a:gd name="connsiteY4" fmla="*/ 0 h 638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174" h="638355">
                <a:moveTo>
                  <a:pt x="43132" y="0"/>
                </a:moveTo>
                <a:lnTo>
                  <a:pt x="0" y="155276"/>
                </a:lnTo>
                <a:lnTo>
                  <a:pt x="1777042" y="638355"/>
                </a:lnTo>
                <a:lnTo>
                  <a:pt x="1820174" y="465827"/>
                </a:lnTo>
                <a:lnTo>
                  <a:pt x="43132" y="0"/>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F13ADCA-AE82-0DB5-9A77-557FFB7AC3AE}"/>
              </a:ext>
            </a:extLst>
          </p:cNvPr>
          <p:cNvSpPr/>
          <p:nvPr/>
        </p:nvSpPr>
        <p:spPr>
          <a:xfrm>
            <a:off x="9523562" y="3528204"/>
            <a:ext cx="1656272" cy="992038"/>
          </a:xfrm>
          <a:custGeom>
            <a:avLst/>
            <a:gdLst>
              <a:gd name="connsiteX0" fmla="*/ 0 w 1656272"/>
              <a:gd name="connsiteY0" fmla="*/ 310551 h 992038"/>
              <a:gd name="connsiteX1" fmla="*/ 957532 w 1656272"/>
              <a:gd name="connsiteY1" fmla="*/ 854015 h 992038"/>
              <a:gd name="connsiteX2" fmla="*/ 1043796 w 1656272"/>
              <a:gd name="connsiteY2" fmla="*/ 629728 h 992038"/>
              <a:gd name="connsiteX3" fmla="*/ 1656272 w 1656272"/>
              <a:gd name="connsiteY3" fmla="*/ 992038 h 992038"/>
              <a:gd name="connsiteX4" fmla="*/ 1630393 w 1656272"/>
              <a:gd name="connsiteY4" fmla="*/ 776377 h 992038"/>
              <a:gd name="connsiteX5" fmla="*/ 301925 w 1656272"/>
              <a:gd name="connsiteY5" fmla="*/ 0 h 992038"/>
              <a:gd name="connsiteX6" fmla="*/ 215661 w 1656272"/>
              <a:gd name="connsiteY6" fmla="*/ 172528 h 992038"/>
              <a:gd name="connsiteX7" fmla="*/ 172529 w 1656272"/>
              <a:gd name="connsiteY7" fmla="*/ 241539 h 992038"/>
              <a:gd name="connsiteX8" fmla="*/ 60385 w 1656272"/>
              <a:gd name="connsiteY8" fmla="*/ 189781 h 992038"/>
              <a:gd name="connsiteX9" fmla="*/ 0 w 1656272"/>
              <a:gd name="connsiteY9" fmla="*/ 310551 h 99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272" h="992038">
                <a:moveTo>
                  <a:pt x="0" y="310551"/>
                </a:moveTo>
                <a:lnTo>
                  <a:pt x="957532" y="854015"/>
                </a:lnTo>
                <a:lnTo>
                  <a:pt x="1043796" y="629728"/>
                </a:lnTo>
                <a:lnTo>
                  <a:pt x="1656272" y="992038"/>
                </a:lnTo>
                <a:lnTo>
                  <a:pt x="1630393" y="776377"/>
                </a:lnTo>
                <a:lnTo>
                  <a:pt x="301925" y="0"/>
                </a:lnTo>
                <a:lnTo>
                  <a:pt x="215661" y="172528"/>
                </a:lnTo>
                <a:lnTo>
                  <a:pt x="172529" y="241539"/>
                </a:lnTo>
                <a:lnTo>
                  <a:pt x="60385" y="189781"/>
                </a:lnTo>
                <a:lnTo>
                  <a:pt x="0" y="310551"/>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0374A8C-8358-8CF8-89CA-4E4CCD865884}"/>
              </a:ext>
            </a:extLst>
          </p:cNvPr>
          <p:cNvSpPr txBox="1"/>
          <p:nvPr/>
        </p:nvSpPr>
        <p:spPr>
          <a:xfrm>
            <a:off x="6151544" y="3489102"/>
            <a:ext cx="2841332" cy="461665"/>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Remaining Areas</a:t>
            </a:r>
          </a:p>
          <a:p>
            <a:r>
              <a:rPr lang="en-US" sz="1200" dirty="0">
                <a:solidFill>
                  <a:schemeClr val="accent2">
                    <a:lumMod val="10000"/>
                  </a:schemeClr>
                </a:solidFill>
                <a:latin typeface="Corbel" panose="020B0503020204020204" pitchFamily="34" charset="0"/>
              </a:rPr>
              <a:t>Keep as Mixed Use 3 (3 stories)</a:t>
            </a:r>
          </a:p>
        </p:txBody>
      </p:sp>
      <p:cxnSp>
        <p:nvCxnSpPr>
          <p:cNvPr id="10" name="Straight Arrow Connector 9">
            <a:extLst>
              <a:ext uri="{FF2B5EF4-FFF2-40B4-BE49-F238E27FC236}">
                <a16:creationId xmlns:a16="http://schemas.microsoft.com/office/drawing/2014/main" id="{301A9254-5C0F-E217-144A-9076850BE7C1}"/>
              </a:ext>
            </a:extLst>
          </p:cNvPr>
          <p:cNvCxnSpPr>
            <a:cxnSpLocks/>
            <a:stCxn id="8" idx="2"/>
          </p:cNvCxnSpPr>
          <p:nvPr/>
        </p:nvCxnSpPr>
        <p:spPr>
          <a:xfrm>
            <a:off x="10487028" y="2892428"/>
            <a:ext cx="343436" cy="16881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933F76ED-1728-29DD-7638-F8BFB5A05268}"/>
              </a:ext>
            </a:extLst>
          </p:cNvPr>
          <p:cNvCxnSpPr>
            <a:cxnSpLocks/>
            <a:stCxn id="26" idx="3"/>
          </p:cNvCxnSpPr>
          <p:nvPr/>
        </p:nvCxnSpPr>
        <p:spPr>
          <a:xfrm>
            <a:off x="8992876" y="3719935"/>
            <a:ext cx="1087090" cy="23945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6D8325A7-E21B-1C9D-AF74-F129A486FE5C}"/>
              </a:ext>
            </a:extLst>
          </p:cNvPr>
          <p:cNvCxnSpPr>
            <a:cxnSpLocks/>
          </p:cNvCxnSpPr>
          <p:nvPr/>
        </p:nvCxnSpPr>
        <p:spPr>
          <a:xfrm>
            <a:off x="7602774" y="3968019"/>
            <a:ext cx="2283830" cy="105468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74402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50066-873E-1A67-6032-85FE15C6ACB4}"/>
              </a:ext>
            </a:extLst>
          </p:cNvPr>
          <p:cNvSpPr/>
          <p:nvPr/>
        </p:nvSpPr>
        <p:spPr>
          <a:xfrm>
            <a:off x="0" y="6484330"/>
            <a:ext cx="10801350" cy="4871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FA06C3-C5E2-8434-3E6D-3124EEDEF942}"/>
              </a:ext>
            </a:extLst>
          </p:cNvPr>
          <p:cNvSpPr/>
          <p:nvPr/>
        </p:nvSpPr>
        <p:spPr>
          <a:xfrm>
            <a:off x="0" y="5919072"/>
            <a:ext cx="12191999" cy="93892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medium confidence">
            <a:extLst>
              <a:ext uri="{FF2B5EF4-FFF2-40B4-BE49-F238E27FC236}">
                <a16:creationId xmlns:a16="http://schemas.microsoft.com/office/drawing/2014/main" id="{76297ED4-96A7-027F-B90F-E1B900F230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5086" y="87809"/>
            <a:ext cx="6762938" cy="671189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3854446" cy="554544"/>
          </a:xfrm>
          <a:noFill/>
        </p:spPr>
        <p:txBody>
          <a:bodyPr/>
          <a:lstStyle/>
          <a:p>
            <a:r>
              <a:rPr lang="en-US" dirty="0"/>
              <a:t>Five Points/</a:t>
            </a:r>
            <a:br>
              <a:rPr lang="en-US" dirty="0"/>
            </a:br>
            <a:r>
              <a:rPr lang="en-US" dirty="0"/>
              <a:t>Pacific View Mall – </a:t>
            </a:r>
            <a:r>
              <a:rPr lang="en-US" u="sng" dirty="0"/>
              <a:t>GPAC and Public</a:t>
            </a:r>
          </a:p>
        </p:txBody>
      </p:sp>
      <p:sp>
        <p:nvSpPr>
          <p:cNvPr id="41" name="Freeform: Shape 40">
            <a:extLst>
              <a:ext uri="{FF2B5EF4-FFF2-40B4-BE49-F238E27FC236}">
                <a16:creationId xmlns:a16="http://schemas.microsoft.com/office/drawing/2014/main" id="{7E939533-8033-DDD7-20F8-9A2F5CBAF5E6}"/>
              </a:ext>
            </a:extLst>
          </p:cNvPr>
          <p:cNvSpPr/>
          <p:nvPr/>
        </p:nvSpPr>
        <p:spPr>
          <a:xfrm>
            <a:off x="7650178" y="2335617"/>
            <a:ext cx="3894602" cy="1432970"/>
          </a:xfrm>
          <a:custGeom>
            <a:avLst/>
            <a:gdLst>
              <a:gd name="connsiteX0" fmla="*/ 0 w 2594344"/>
              <a:gd name="connsiteY0" fmla="*/ 813391 h 967563"/>
              <a:gd name="connsiteX1" fmla="*/ 26581 w 2594344"/>
              <a:gd name="connsiteY1" fmla="*/ 967563 h 967563"/>
              <a:gd name="connsiteX2" fmla="*/ 584790 w 2594344"/>
              <a:gd name="connsiteY2" fmla="*/ 871870 h 967563"/>
              <a:gd name="connsiteX3" fmla="*/ 558209 w 2594344"/>
              <a:gd name="connsiteY3" fmla="*/ 696433 h 967563"/>
              <a:gd name="connsiteX4" fmla="*/ 2503967 w 2594344"/>
              <a:gd name="connsiteY4" fmla="*/ 388088 h 967563"/>
              <a:gd name="connsiteX5" fmla="*/ 2519916 w 2594344"/>
              <a:gd name="connsiteY5" fmla="*/ 462516 h 967563"/>
              <a:gd name="connsiteX6" fmla="*/ 2578395 w 2594344"/>
              <a:gd name="connsiteY6" fmla="*/ 451884 h 967563"/>
              <a:gd name="connsiteX7" fmla="*/ 2594344 w 2594344"/>
              <a:gd name="connsiteY7" fmla="*/ 318977 h 967563"/>
              <a:gd name="connsiteX8" fmla="*/ 2551814 w 2594344"/>
              <a:gd name="connsiteY8" fmla="*/ 0 h 967563"/>
              <a:gd name="connsiteX9" fmla="*/ 2381693 w 2594344"/>
              <a:gd name="connsiteY9" fmla="*/ 37214 h 967563"/>
              <a:gd name="connsiteX10" fmla="*/ 2387009 w 2594344"/>
              <a:gd name="connsiteY10" fmla="*/ 159488 h 967563"/>
              <a:gd name="connsiteX11" fmla="*/ 2291316 w 2594344"/>
              <a:gd name="connsiteY11" fmla="*/ 180753 h 967563"/>
              <a:gd name="connsiteX12" fmla="*/ 2291316 w 2594344"/>
              <a:gd name="connsiteY12" fmla="*/ 260498 h 967563"/>
              <a:gd name="connsiteX13" fmla="*/ 2110563 w 2594344"/>
              <a:gd name="connsiteY13" fmla="*/ 281763 h 967563"/>
              <a:gd name="connsiteX14" fmla="*/ 2115879 w 2594344"/>
              <a:gd name="connsiteY14" fmla="*/ 329609 h 967563"/>
              <a:gd name="connsiteX15" fmla="*/ 2020186 w 2594344"/>
              <a:gd name="connsiteY15" fmla="*/ 324293 h 967563"/>
              <a:gd name="connsiteX16" fmla="*/ 2014870 w 2594344"/>
              <a:gd name="connsiteY16" fmla="*/ 303028 h 967563"/>
              <a:gd name="connsiteX17" fmla="*/ 1770321 w 2594344"/>
              <a:gd name="connsiteY17" fmla="*/ 345558 h 967563"/>
              <a:gd name="connsiteX18" fmla="*/ 1770321 w 2594344"/>
              <a:gd name="connsiteY18" fmla="*/ 372140 h 967563"/>
              <a:gd name="connsiteX19" fmla="*/ 1244009 w 2594344"/>
              <a:gd name="connsiteY19" fmla="*/ 451884 h 967563"/>
              <a:gd name="connsiteX20" fmla="*/ 1244009 w 2594344"/>
              <a:gd name="connsiteY20" fmla="*/ 419986 h 967563"/>
              <a:gd name="connsiteX21" fmla="*/ 643270 w 2594344"/>
              <a:gd name="connsiteY21" fmla="*/ 536944 h 967563"/>
              <a:gd name="connsiteX22" fmla="*/ 632637 w 2594344"/>
              <a:gd name="connsiteY22" fmla="*/ 515679 h 967563"/>
              <a:gd name="connsiteX23" fmla="*/ 552893 w 2594344"/>
              <a:gd name="connsiteY23" fmla="*/ 531628 h 967563"/>
              <a:gd name="connsiteX24" fmla="*/ 552893 w 2594344"/>
              <a:gd name="connsiteY24" fmla="*/ 552893 h 967563"/>
              <a:gd name="connsiteX25" fmla="*/ 494414 w 2594344"/>
              <a:gd name="connsiteY25" fmla="*/ 568842 h 967563"/>
              <a:gd name="connsiteX26" fmla="*/ 510363 w 2594344"/>
              <a:gd name="connsiteY26" fmla="*/ 701749 h 967563"/>
              <a:gd name="connsiteX27" fmla="*/ 0 w 2594344"/>
              <a:gd name="connsiteY27" fmla="*/ 813391 h 9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44" h="967563">
                <a:moveTo>
                  <a:pt x="0" y="813391"/>
                </a:moveTo>
                <a:lnTo>
                  <a:pt x="26581" y="967563"/>
                </a:lnTo>
                <a:lnTo>
                  <a:pt x="584790" y="871870"/>
                </a:lnTo>
                <a:lnTo>
                  <a:pt x="558209" y="696433"/>
                </a:lnTo>
                <a:lnTo>
                  <a:pt x="2503967" y="388088"/>
                </a:lnTo>
                <a:lnTo>
                  <a:pt x="2519916" y="462516"/>
                </a:lnTo>
                <a:lnTo>
                  <a:pt x="2578395" y="451884"/>
                </a:lnTo>
                <a:lnTo>
                  <a:pt x="2594344" y="318977"/>
                </a:lnTo>
                <a:lnTo>
                  <a:pt x="2551814" y="0"/>
                </a:lnTo>
                <a:lnTo>
                  <a:pt x="2381693" y="37214"/>
                </a:lnTo>
                <a:lnTo>
                  <a:pt x="2387009" y="159488"/>
                </a:lnTo>
                <a:lnTo>
                  <a:pt x="2291316" y="180753"/>
                </a:lnTo>
                <a:lnTo>
                  <a:pt x="2291316" y="260498"/>
                </a:lnTo>
                <a:lnTo>
                  <a:pt x="2110563" y="281763"/>
                </a:lnTo>
                <a:lnTo>
                  <a:pt x="2115879" y="329609"/>
                </a:lnTo>
                <a:lnTo>
                  <a:pt x="2020186" y="324293"/>
                </a:lnTo>
                <a:lnTo>
                  <a:pt x="2014870" y="303028"/>
                </a:lnTo>
                <a:lnTo>
                  <a:pt x="1770321" y="345558"/>
                </a:lnTo>
                <a:lnTo>
                  <a:pt x="1770321" y="372140"/>
                </a:lnTo>
                <a:lnTo>
                  <a:pt x="1244009" y="451884"/>
                </a:lnTo>
                <a:lnTo>
                  <a:pt x="1244009" y="419986"/>
                </a:lnTo>
                <a:lnTo>
                  <a:pt x="643270" y="536944"/>
                </a:lnTo>
                <a:lnTo>
                  <a:pt x="632637" y="515679"/>
                </a:lnTo>
                <a:lnTo>
                  <a:pt x="552893" y="531628"/>
                </a:lnTo>
                <a:lnTo>
                  <a:pt x="552893" y="552893"/>
                </a:lnTo>
                <a:lnTo>
                  <a:pt x="494414" y="568842"/>
                </a:lnTo>
                <a:lnTo>
                  <a:pt x="510363" y="701749"/>
                </a:lnTo>
                <a:lnTo>
                  <a:pt x="0" y="813391"/>
                </a:lnTo>
                <a:close/>
              </a:path>
            </a:pathLst>
          </a:custGeom>
          <a:noFill/>
          <a:ln w="50800" cap="rnd">
            <a:solidFill>
              <a:schemeClr val="accent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74F21C9-81A5-D712-B4F4-C7BECCB77D15}"/>
              </a:ext>
            </a:extLst>
          </p:cNvPr>
          <p:cNvSpPr/>
          <p:nvPr/>
        </p:nvSpPr>
        <p:spPr>
          <a:xfrm>
            <a:off x="10177380" y="278085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4</a:t>
            </a:r>
          </a:p>
        </p:txBody>
      </p:sp>
      <p:sp>
        <p:nvSpPr>
          <p:cNvPr id="7" name="TextBox 6">
            <a:extLst>
              <a:ext uri="{FF2B5EF4-FFF2-40B4-BE49-F238E27FC236}">
                <a16:creationId xmlns:a16="http://schemas.microsoft.com/office/drawing/2014/main" id="{54A0DCFD-E2BC-B0B2-16EE-44413B03298D}"/>
              </a:ext>
            </a:extLst>
          </p:cNvPr>
          <p:cNvSpPr txBox="1"/>
          <p:nvPr/>
        </p:nvSpPr>
        <p:spPr>
          <a:xfrm>
            <a:off x="5080381" y="1138241"/>
            <a:ext cx="2800877"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1. Loma Vista (north side)</a:t>
            </a:r>
          </a:p>
          <a:p>
            <a:r>
              <a:rPr lang="en-US" sz="1200" dirty="0">
                <a:solidFill>
                  <a:schemeClr val="accent2">
                    <a:lumMod val="10000"/>
                  </a:schemeClr>
                </a:solidFill>
                <a:latin typeface="Corbel" panose="020B0503020204020204" pitchFamily="34" charset="0"/>
              </a:rPr>
              <a:t>Change to “Commercial” (3 stories) from Mixed Use 3 (3 stories)</a:t>
            </a:r>
          </a:p>
        </p:txBody>
      </p:sp>
      <p:sp>
        <p:nvSpPr>
          <p:cNvPr id="8" name="TextBox 7">
            <a:extLst>
              <a:ext uri="{FF2B5EF4-FFF2-40B4-BE49-F238E27FC236}">
                <a16:creationId xmlns:a16="http://schemas.microsoft.com/office/drawing/2014/main" id="{9CCD97CC-46D9-20BD-4752-051D5D2409DF}"/>
              </a:ext>
            </a:extLst>
          </p:cNvPr>
          <p:cNvSpPr txBox="1"/>
          <p:nvPr/>
        </p:nvSpPr>
        <p:spPr>
          <a:xfrm>
            <a:off x="5260064" y="4677813"/>
            <a:ext cx="2336261" cy="646331"/>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2. Main Street</a:t>
            </a:r>
          </a:p>
          <a:p>
            <a:r>
              <a:rPr lang="en-US" sz="1200" dirty="0">
                <a:solidFill>
                  <a:schemeClr val="accent2">
                    <a:lumMod val="10000"/>
                  </a:schemeClr>
                </a:solidFill>
                <a:latin typeface="Corbel" panose="020B0503020204020204" pitchFamily="34" charset="0"/>
              </a:rPr>
              <a:t>Change to Mixed Use 4 (4 stories) from Mixed Use 3 (3 stories)</a:t>
            </a:r>
          </a:p>
        </p:txBody>
      </p:sp>
      <p:sp>
        <p:nvSpPr>
          <p:cNvPr id="9" name="TextBox 8">
            <a:extLst>
              <a:ext uri="{FF2B5EF4-FFF2-40B4-BE49-F238E27FC236}">
                <a16:creationId xmlns:a16="http://schemas.microsoft.com/office/drawing/2014/main" id="{4965429F-1B14-5B40-F524-F668DCA6FAC5}"/>
              </a:ext>
            </a:extLst>
          </p:cNvPr>
          <p:cNvSpPr txBox="1"/>
          <p:nvPr/>
        </p:nvSpPr>
        <p:spPr>
          <a:xfrm>
            <a:off x="9767883" y="848123"/>
            <a:ext cx="2380397"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4. Telegraph Corridor</a:t>
            </a:r>
          </a:p>
          <a:p>
            <a:r>
              <a:rPr lang="en-US" sz="1200" dirty="0">
                <a:solidFill>
                  <a:schemeClr val="accent2">
                    <a:lumMod val="10000"/>
                  </a:schemeClr>
                </a:solidFill>
                <a:latin typeface="Corbel" panose="020B0503020204020204" pitchFamily="34" charset="0"/>
              </a:rPr>
              <a:t>Change to Mixed Use 4 (4 stories) from Mixed Use 3 (3 stories) and Commercial</a:t>
            </a:r>
          </a:p>
        </p:txBody>
      </p:sp>
      <p:cxnSp>
        <p:nvCxnSpPr>
          <p:cNvPr id="14" name="Straight Arrow Connector 13">
            <a:extLst>
              <a:ext uri="{FF2B5EF4-FFF2-40B4-BE49-F238E27FC236}">
                <a16:creationId xmlns:a16="http://schemas.microsoft.com/office/drawing/2014/main" id="{DF3BC521-54D5-BFD2-9C64-091207191833}"/>
              </a:ext>
            </a:extLst>
          </p:cNvPr>
          <p:cNvCxnSpPr>
            <a:cxnSpLocks/>
            <a:stCxn id="9" idx="2"/>
          </p:cNvCxnSpPr>
          <p:nvPr/>
        </p:nvCxnSpPr>
        <p:spPr>
          <a:xfrm flipH="1">
            <a:off x="10619715" y="1679120"/>
            <a:ext cx="338367" cy="122718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8" name="Oval 17">
            <a:extLst>
              <a:ext uri="{FF2B5EF4-FFF2-40B4-BE49-F238E27FC236}">
                <a16:creationId xmlns:a16="http://schemas.microsoft.com/office/drawing/2014/main" id="{985D41C6-7720-83F2-A2CD-05920CF33CF1}"/>
              </a:ext>
            </a:extLst>
          </p:cNvPr>
          <p:cNvSpPr/>
          <p:nvPr/>
        </p:nvSpPr>
        <p:spPr>
          <a:xfrm>
            <a:off x="9890681" y="446558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34" name="Freeform: Shape 33">
            <a:extLst>
              <a:ext uri="{FF2B5EF4-FFF2-40B4-BE49-F238E27FC236}">
                <a16:creationId xmlns:a16="http://schemas.microsoft.com/office/drawing/2014/main" id="{3546763C-60DC-E5DF-B8C2-B25B954EF658}"/>
              </a:ext>
            </a:extLst>
          </p:cNvPr>
          <p:cNvSpPr/>
          <p:nvPr/>
        </p:nvSpPr>
        <p:spPr>
          <a:xfrm>
            <a:off x="9898842" y="4827412"/>
            <a:ext cx="720873" cy="423597"/>
          </a:xfrm>
          <a:custGeom>
            <a:avLst/>
            <a:gdLst>
              <a:gd name="connsiteX0" fmla="*/ 0 w 552893"/>
              <a:gd name="connsiteY0" fmla="*/ 74428 h 340242"/>
              <a:gd name="connsiteX1" fmla="*/ 53163 w 552893"/>
              <a:gd name="connsiteY1" fmla="*/ 340242 h 340242"/>
              <a:gd name="connsiteX2" fmla="*/ 552893 w 552893"/>
              <a:gd name="connsiteY2" fmla="*/ 249865 h 340242"/>
              <a:gd name="connsiteX3" fmla="*/ 520995 w 552893"/>
              <a:gd name="connsiteY3" fmla="*/ 0 h 340242"/>
              <a:gd name="connsiteX4" fmla="*/ 0 w 552893"/>
              <a:gd name="connsiteY4" fmla="*/ 74428 h 34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93" h="340242">
                <a:moveTo>
                  <a:pt x="0" y="74428"/>
                </a:moveTo>
                <a:lnTo>
                  <a:pt x="53163" y="340242"/>
                </a:lnTo>
                <a:lnTo>
                  <a:pt x="552893" y="249865"/>
                </a:lnTo>
                <a:lnTo>
                  <a:pt x="520995" y="0"/>
                </a:lnTo>
                <a:lnTo>
                  <a:pt x="0" y="74428"/>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B1EC76B-01B3-97B5-2FF4-8FA5D3726080}"/>
              </a:ext>
            </a:extLst>
          </p:cNvPr>
          <p:cNvSpPr/>
          <p:nvPr/>
        </p:nvSpPr>
        <p:spPr>
          <a:xfrm>
            <a:off x="9768709" y="3985080"/>
            <a:ext cx="345706" cy="381159"/>
          </a:xfrm>
          <a:custGeom>
            <a:avLst/>
            <a:gdLst>
              <a:gd name="connsiteX0" fmla="*/ 42530 w 265814"/>
              <a:gd name="connsiteY0" fmla="*/ 313660 h 313660"/>
              <a:gd name="connsiteX1" fmla="*/ 265814 w 265814"/>
              <a:gd name="connsiteY1" fmla="*/ 265814 h 313660"/>
              <a:gd name="connsiteX2" fmla="*/ 217967 w 265814"/>
              <a:gd name="connsiteY2" fmla="*/ 0 h 313660"/>
              <a:gd name="connsiteX3" fmla="*/ 0 w 265814"/>
              <a:gd name="connsiteY3" fmla="*/ 42530 h 313660"/>
              <a:gd name="connsiteX4" fmla="*/ 42530 w 265814"/>
              <a:gd name="connsiteY4" fmla="*/ 313660 h 31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313660">
                <a:moveTo>
                  <a:pt x="42530" y="313660"/>
                </a:moveTo>
                <a:lnTo>
                  <a:pt x="265814" y="265814"/>
                </a:lnTo>
                <a:lnTo>
                  <a:pt x="217967" y="0"/>
                </a:lnTo>
                <a:lnTo>
                  <a:pt x="0" y="42530"/>
                </a:lnTo>
                <a:lnTo>
                  <a:pt x="42530" y="3136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0216CE-956E-1D68-6DA1-E623B0E7200C}"/>
              </a:ext>
            </a:extLst>
          </p:cNvPr>
          <p:cNvSpPr txBox="1"/>
          <p:nvPr/>
        </p:nvSpPr>
        <p:spPr>
          <a:xfrm>
            <a:off x="5940470" y="5707410"/>
            <a:ext cx="2879680"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3. Pacific View Mall parcels</a:t>
            </a:r>
          </a:p>
          <a:p>
            <a:r>
              <a:rPr lang="en-US" sz="1200" dirty="0">
                <a:solidFill>
                  <a:schemeClr val="accent2">
                    <a:lumMod val="10000"/>
                  </a:schemeClr>
                </a:solidFill>
                <a:latin typeface="Corbel" panose="020B0503020204020204" pitchFamily="34" charset="0"/>
              </a:rPr>
              <a:t>Change 2 parcels to Mixed Use 6  (6 stories) from Mixed Use 3 (3 stories) and Neighborhood Low</a:t>
            </a:r>
          </a:p>
        </p:txBody>
      </p:sp>
      <p:sp>
        <p:nvSpPr>
          <p:cNvPr id="11" name="Freeform: Shape 10">
            <a:extLst>
              <a:ext uri="{FF2B5EF4-FFF2-40B4-BE49-F238E27FC236}">
                <a16:creationId xmlns:a16="http://schemas.microsoft.com/office/drawing/2014/main" id="{E4B1754E-3FC4-9585-72CE-D45E4841DCC9}"/>
              </a:ext>
            </a:extLst>
          </p:cNvPr>
          <p:cNvSpPr/>
          <p:nvPr/>
        </p:nvSpPr>
        <p:spPr>
          <a:xfrm>
            <a:off x="5260064" y="1828800"/>
            <a:ext cx="2218099" cy="624689"/>
          </a:xfrm>
          <a:custGeom>
            <a:avLst/>
            <a:gdLst>
              <a:gd name="connsiteX0" fmla="*/ 27161 w 2218099"/>
              <a:gd name="connsiteY0" fmla="*/ 624689 h 624689"/>
              <a:gd name="connsiteX1" fmla="*/ 2218099 w 2218099"/>
              <a:gd name="connsiteY1" fmla="*/ 262550 h 624689"/>
              <a:gd name="connsiteX2" fmla="*/ 2199992 w 2218099"/>
              <a:gd name="connsiteY2" fmla="*/ 126749 h 624689"/>
              <a:gd name="connsiteX3" fmla="*/ 1783533 w 2218099"/>
              <a:gd name="connsiteY3" fmla="*/ 162962 h 624689"/>
              <a:gd name="connsiteX4" fmla="*/ 1738266 w 2218099"/>
              <a:gd name="connsiteY4" fmla="*/ 0 h 624689"/>
              <a:gd name="connsiteX5" fmla="*/ 1448555 w 2218099"/>
              <a:gd name="connsiteY5" fmla="*/ 54321 h 624689"/>
              <a:gd name="connsiteX6" fmla="*/ 1439501 w 2218099"/>
              <a:gd name="connsiteY6" fmla="*/ 90535 h 624689"/>
              <a:gd name="connsiteX7" fmla="*/ 1285592 w 2218099"/>
              <a:gd name="connsiteY7" fmla="*/ 126749 h 624689"/>
              <a:gd name="connsiteX8" fmla="*/ 1312753 w 2218099"/>
              <a:gd name="connsiteY8" fmla="*/ 289711 h 624689"/>
              <a:gd name="connsiteX9" fmla="*/ 0 w 2218099"/>
              <a:gd name="connsiteY9" fmla="*/ 497941 h 624689"/>
              <a:gd name="connsiteX10" fmla="*/ 27161 w 2218099"/>
              <a:gd name="connsiteY10" fmla="*/ 624689 h 6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8099" h="624689">
                <a:moveTo>
                  <a:pt x="27161" y="624689"/>
                </a:moveTo>
                <a:lnTo>
                  <a:pt x="2218099" y="262550"/>
                </a:lnTo>
                <a:lnTo>
                  <a:pt x="2199992" y="126749"/>
                </a:lnTo>
                <a:lnTo>
                  <a:pt x="1783533" y="162962"/>
                </a:lnTo>
                <a:lnTo>
                  <a:pt x="1738266" y="0"/>
                </a:lnTo>
                <a:lnTo>
                  <a:pt x="1448555" y="54321"/>
                </a:lnTo>
                <a:lnTo>
                  <a:pt x="1439501" y="90535"/>
                </a:lnTo>
                <a:lnTo>
                  <a:pt x="1285592" y="126749"/>
                </a:lnTo>
                <a:lnTo>
                  <a:pt x="1312753" y="289711"/>
                </a:lnTo>
                <a:lnTo>
                  <a:pt x="0" y="497941"/>
                </a:lnTo>
                <a:lnTo>
                  <a:pt x="27161" y="624689"/>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DB1AD91-5ACA-52D4-0A81-92511A11F311}"/>
              </a:ext>
            </a:extLst>
          </p:cNvPr>
          <p:cNvSpPr/>
          <p:nvPr/>
        </p:nvSpPr>
        <p:spPr>
          <a:xfrm>
            <a:off x="6799152" y="3576119"/>
            <a:ext cx="1828800" cy="1674891"/>
          </a:xfrm>
          <a:custGeom>
            <a:avLst/>
            <a:gdLst>
              <a:gd name="connsiteX0" fmla="*/ 0 w 1828800"/>
              <a:gd name="connsiteY0" fmla="*/ 126748 h 1674891"/>
              <a:gd name="connsiteX1" fmla="*/ 1828800 w 1828800"/>
              <a:gd name="connsiteY1" fmla="*/ 1674891 h 1674891"/>
              <a:gd name="connsiteX2" fmla="*/ 1810694 w 1828800"/>
              <a:gd name="connsiteY2" fmla="*/ 1358020 h 1674891"/>
              <a:gd name="connsiteX3" fmla="*/ 1665838 w 1828800"/>
              <a:gd name="connsiteY3" fmla="*/ 1376127 h 1674891"/>
              <a:gd name="connsiteX4" fmla="*/ 1638678 w 1828800"/>
              <a:gd name="connsiteY4" fmla="*/ 1222218 h 1674891"/>
              <a:gd name="connsiteX5" fmla="*/ 1466662 w 1828800"/>
              <a:gd name="connsiteY5" fmla="*/ 1240325 h 1674891"/>
              <a:gd name="connsiteX6" fmla="*/ 1421395 w 1828800"/>
              <a:gd name="connsiteY6" fmla="*/ 986828 h 1674891"/>
              <a:gd name="connsiteX7" fmla="*/ 1213165 w 1828800"/>
              <a:gd name="connsiteY7" fmla="*/ 1004934 h 1674891"/>
              <a:gd name="connsiteX8" fmla="*/ 1158844 w 1828800"/>
              <a:gd name="connsiteY8" fmla="*/ 597529 h 1674891"/>
              <a:gd name="connsiteX9" fmla="*/ 769545 w 1828800"/>
              <a:gd name="connsiteY9" fmla="*/ 669956 h 1674891"/>
              <a:gd name="connsiteX10" fmla="*/ 742385 w 1828800"/>
              <a:gd name="connsiteY10" fmla="*/ 506994 h 1674891"/>
              <a:gd name="connsiteX11" fmla="*/ 597529 w 1828800"/>
              <a:gd name="connsiteY11" fmla="*/ 497940 h 1674891"/>
              <a:gd name="connsiteX12" fmla="*/ 516048 w 1828800"/>
              <a:gd name="connsiteY12" fmla="*/ 0 h 1674891"/>
              <a:gd name="connsiteX13" fmla="*/ 0 w 1828800"/>
              <a:gd name="connsiteY13" fmla="*/ 126748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674891">
                <a:moveTo>
                  <a:pt x="0" y="126748"/>
                </a:moveTo>
                <a:lnTo>
                  <a:pt x="1828800" y="1674891"/>
                </a:lnTo>
                <a:lnTo>
                  <a:pt x="1810694" y="1358020"/>
                </a:lnTo>
                <a:lnTo>
                  <a:pt x="1665838" y="1376127"/>
                </a:lnTo>
                <a:lnTo>
                  <a:pt x="1638678" y="1222218"/>
                </a:lnTo>
                <a:lnTo>
                  <a:pt x="1466662" y="1240325"/>
                </a:lnTo>
                <a:lnTo>
                  <a:pt x="1421395" y="986828"/>
                </a:lnTo>
                <a:lnTo>
                  <a:pt x="1213165" y="1004934"/>
                </a:lnTo>
                <a:lnTo>
                  <a:pt x="1158844" y="597529"/>
                </a:lnTo>
                <a:lnTo>
                  <a:pt x="769545" y="669956"/>
                </a:lnTo>
                <a:lnTo>
                  <a:pt x="742385" y="506994"/>
                </a:lnTo>
                <a:lnTo>
                  <a:pt x="597529" y="497940"/>
                </a:lnTo>
                <a:lnTo>
                  <a:pt x="516048" y="0"/>
                </a:lnTo>
                <a:lnTo>
                  <a:pt x="0" y="126748"/>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19A5AC6-0CF8-2AB3-D8D4-AD3FBA531235}"/>
              </a:ext>
            </a:extLst>
          </p:cNvPr>
          <p:cNvSpPr/>
          <p:nvPr/>
        </p:nvSpPr>
        <p:spPr>
          <a:xfrm>
            <a:off x="6742174" y="188204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cxnSp>
        <p:nvCxnSpPr>
          <p:cNvPr id="28" name="Straight Arrow Connector 27">
            <a:extLst>
              <a:ext uri="{FF2B5EF4-FFF2-40B4-BE49-F238E27FC236}">
                <a16:creationId xmlns:a16="http://schemas.microsoft.com/office/drawing/2014/main" id="{D770642A-A062-723B-3C45-644257733278}"/>
              </a:ext>
            </a:extLst>
          </p:cNvPr>
          <p:cNvCxnSpPr>
            <a:cxnSpLocks/>
            <a:stCxn id="7" idx="2"/>
          </p:cNvCxnSpPr>
          <p:nvPr/>
        </p:nvCxnSpPr>
        <p:spPr>
          <a:xfrm>
            <a:off x="6480820" y="1784572"/>
            <a:ext cx="116225" cy="27069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E7C07A38-017E-6CB4-0689-A2E474E4BF24}"/>
              </a:ext>
            </a:extLst>
          </p:cNvPr>
          <p:cNvCxnSpPr>
            <a:cxnSpLocks/>
            <a:stCxn id="8" idx="0"/>
          </p:cNvCxnSpPr>
          <p:nvPr/>
        </p:nvCxnSpPr>
        <p:spPr>
          <a:xfrm flipV="1">
            <a:off x="6428195" y="3985080"/>
            <a:ext cx="853965" cy="69273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 name="Straight Arrow Connector 3">
            <a:extLst>
              <a:ext uri="{FF2B5EF4-FFF2-40B4-BE49-F238E27FC236}">
                <a16:creationId xmlns:a16="http://schemas.microsoft.com/office/drawing/2014/main" id="{57346C16-1928-616E-BBAD-F11A136D9797}"/>
              </a:ext>
            </a:extLst>
          </p:cNvPr>
          <p:cNvCxnSpPr>
            <a:cxnSpLocks/>
          </p:cNvCxnSpPr>
          <p:nvPr/>
        </p:nvCxnSpPr>
        <p:spPr>
          <a:xfrm flipV="1">
            <a:off x="8820150" y="5039210"/>
            <a:ext cx="1357230" cy="10836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8D23717-98A5-86D6-EDB6-BF9D6A0373A0}"/>
              </a:ext>
            </a:extLst>
          </p:cNvPr>
          <p:cNvCxnSpPr>
            <a:cxnSpLocks/>
          </p:cNvCxnSpPr>
          <p:nvPr/>
        </p:nvCxnSpPr>
        <p:spPr>
          <a:xfrm flipV="1">
            <a:off x="8824593" y="4175659"/>
            <a:ext cx="1074249" cy="194308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pic>
        <p:nvPicPr>
          <p:cNvPr id="58" name="Picture 57" descr="A picture containing text, screenshot, colorfulness, font&#10;&#10;Description automatically generated">
            <a:extLst>
              <a:ext uri="{FF2B5EF4-FFF2-40B4-BE49-F238E27FC236}">
                <a16:creationId xmlns:a16="http://schemas.microsoft.com/office/drawing/2014/main" id="{A6C91BC8-1559-E80C-9FE6-8E9F1E4DB7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3678" y="1633993"/>
            <a:ext cx="4394246" cy="5007616"/>
          </a:xfrm>
          <a:prstGeom prst="rect">
            <a:avLst/>
          </a:prstGeom>
          <a:ln>
            <a:solidFill>
              <a:srgbClr val="000000"/>
            </a:solidFill>
          </a:ln>
        </p:spPr>
      </p:pic>
      <p:sp>
        <p:nvSpPr>
          <p:cNvPr id="27" name="Oval 26">
            <a:extLst>
              <a:ext uri="{FF2B5EF4-FFF2-40B4-BE49-F238E27FC236}">
                <a16:creationId xmlns:a16="http://schemas.microsoft.com/office/drawing/2014/main" id="{DC17ECD0-ACDA-C577-BCA2-B6A87F1EC7B7}"/>
              </a:ext>
            </a:extLst>
          </p:cNvPr>
          <p:cNvSpPr/>
          <p:nvPr/>
        </p:nvSpPr>
        <p:spPr>
          <a:xfrm>
            <a:off x="7497778" y="400889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Tree>
    <p:extLst>
      <p:ext uri="{BB962C8B-B14F-4D97-AF65-F5344CB8AC3E}">
        <p14:creationId xmlns:p14="http://schemas.microsoft.com/office/powerpoint/2010/main" val="1178381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50066-873E-1A67-6032-85FE15C6ACB4}"/>
              </a:ext>
            </a:extLst>
          </p:cNvPr>
          <p:cNvSpPr/>
          <p:nvPr/>
        </p:nvSpPr>
        <p:spPr>
          <a:xfrm>
            <a:off x="0" y="6484330"/>
            <a:ext cx="10801350" cy="4871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FA06C3-C5E2-8434-3E6D-3124EEDEF942}"/>
              </a:ext>
            </a:extLst>
          </p:cNvPr>
          <p:cNvSpPr/>
          <p:nvPr/>
        </p:nvSpPr>
        <p:spPr>
          <a:xfrm>
            <a:off x="0" y="5919072"/>
            <a:ext cx="12191999" cy="93892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medium confidence">
            <a:extLst>
              <a:ext uri="{FF2B5EF4-FFF2-40B4-BE49-F238E27FC236}">
                <a16:creationId xmlns:a16="http://schemas.microsoft.com/office/drawing/2014/main" id="{76297ED4-96A7-027F-B90F-E1B900F2300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925086" y="87809"/>
            <a:ext cx="6762938" cy="671189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3" y="474156"/>
            <a:ext cx="4544919" cy="554544"/>
          </a:xfrm>
          <a:noFill/>
        </p:spPr>
        <p:txBody>
          <a:bodyPr/>
          <a:lstStyle/>
          <a:p>
            <a:r>
              <a:rPr lang="en-US" dirty="0"/>
              <a:t>Five Points/</a:t>
            </a:r>
            <a:br>
              <a:rPr lang="en-US" dirty="0"/>
            </a:br>
            <a:r>
              <a:rPr lang="en-US" dirty="0"/>
              <a:t>Pacific View Mall – </a:t>
            </a:r>
            <a:r>
              <a:rPr lang="en-US" u="sng" dirty="0"/>
              <a:t>Planning Commission</a:t>
            </a:r>
          </a:p>
        </p:txBody>
      </p:sp>
      <p:cxnSp>
        <p:nvCxnSpPr>
          <p:cNvPr id="14" name="Straight Arrow Connector 13">
            <a:extLst>
              <a:ext uri="{FF2B5EF4-FFF2-40B4-BE49-F238E27FC236}">
                <a16:creationId xmlns:a16="http://schemas.microsoft.com/office/drawing/2014/main" id="{DF3BC521-54D5-BFD2-9C64-091207191833}"/>
              </a:ext>
            </a:extLst>
          </p:cNvPr>
          <p:cNvCxnSpPr>
            <a:cxnSpLocks/>
            <a:stCxn id="23" idx="0"/>
          </p:cNvCxnSpPr>
          <p:nvPr/>
        </p:nvCxnSpPr>
        <p:spPr>
          <a:xfrm flipH="1" flipV="1">
            <a:off x="8134709" y="3589772"/>
            <a:ext cx="559040" cy="211546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Freeform: Shape 4">
            <a:extLst>
              <a:ext uri="{FF2B5EF4-FFF2-40B4-BE49-F238E27FC236}">
                <a16:creationId xmlns:a16="http://schemas.microsoft.com/office/drawing/2014/main" id="{009B704E-ADB2-81A5-3875-A9DCE574E170}"/>
              </a:ext>
            </a:extLst>
          </p:cNvPr>
          <p:cNvSpPr/>
          <p:nvPr/>
        </p:nvSpPr>
        <p:spPr>
          <a:xfrm>
            <a:off x="8445260" y="2941608"/>
            <a:ext cx="1095555" cy="362309"/>
          </a:xfrm>
          <a:custGeom>
            <a:avLst/>
            <a:gdLst>
              <a:gd name="connsiteX0" fmla="*/ 0 w 1095555"/>
              <a:gd name="connsiteY0" fmla="*/ 215660 h 362309"/>
              <a:gd name="connsiteX1" fmla="*/ 43132 w 1095555"/>
              <a:gd name="connsiteY1" fmla="*/ 362309 h 362309"/>
              <a:gd name="connsiteX2" fmla="*/ 1095555 w 1095555"/>
              <a:gd name="connsiteY2" fmla="*/ 232913 h 362309"/>
              <a:gd name="connsiteX3" fmla="*/ 1061049 w 1095555"/>
              <a:gd name="connsiteY3" fmla="*/ 0 h 362309"/>
              <a:gd name="connsiteX4" fmla="*/ 163902 w 1095555"/>
              <a:gd name="connsiteY4" fmla="*/ 163901 h 362309"/>
              <a:gd name="connsiteX5" fmla="*/ 163902 w 1095555"/>
              <a:gd name="connsiteY5" fmla="*/ 146649 h 362309"/>
              <a:gd name="connsiteX6" fmla="*/ 0 w 1095555"/>
              <a:gd name="connsiteY6" fmla="*/ 155275 h 362309"/>
              <a:gd name="connsiteX7" fmla="*/ 0 w 1095555"/>
              <a:gd name="connsiteY7" fmla="*/ 215660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555" h="362309">
                <a:moveTo>
                  <a:pt x="0" y="215660"/>
                </a:moveTo>
                <a:lnTo>
                  <a:pt x="43132" y="362309"/>
                </a:lnTo>
                <a:lnTo>
                  <a:pt x="1095555" y="232913"/>
                </a:lnTo>
                <a:lnTo>
                  <a:pt x="1061049" y="0"/>
                </a:lnTo>
                <a:lnTo>
                  <a:pt x="163902" y="163901"/>
                </a:lnTo>
                <a:lnTo>
                  <a:pt x="163902" y="146649"/>
                </a:lnTo>
                <a:lnTo>
                  <a:pt x="0" y="155275"/>
                </a:lnTo>
                <a:lnTo>
                  <a:pt x="0" y="21566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A9ADFA-790C-32A4-A0BD-7EBDB347A14B}"/>
              </a:ext>
            </a:extLst>
          </p:cNvPr>
          <p:cNvSpPr/>
          <p:nvPr/>
        </p:nvSpPr>
        <p:spPr>
          <a:xfrm>
            <a:off x="11102196" y="2329132"/>
            <a:ext cx="457200" cy="526211"/>
          </a:xfrm>
          <a:custGeom>
            <a:avLst/>
            <a:gdLst>
              <a:gd name="connsiteX0" fmla="*/ 17253 w 457200"/>
              <a:gd name="connsiteY0" fmla="*/ 526211 h 526211"/>
              <a:gd name="connsiteX1" fmla="*/ 0 w 457200"/>
              <a:gd name="connsiteY1" fmla="*/ 379562 h 526211"/>
              <a:gd name="connsiteX2" fmla="*/ 0 w 457200"/>
              <a:gd name="connsiteY2" fmla="*/ 267419 h 526211"/>
              <a:gd name="connsiteX3" fmla="*/ 138023 w 457200"/>
              <a:gd name="connsiteY3" fmla="*/ 241540 h 526211"/>
              <a:gd name="connsiteX4" fmla="*/ 120770 w 457200"/>
              <a:gd name="connsiteY4" fmla="*/ 60385 h 526211"/>
              <a:gd name="connsiteX5" fmla="*/ 370936 w 457200"/>
              <a:gd name="connsiteY5" fmla="*/ 0 h 526211"/>
              <a:gd name="connsiteX6" fmla="*/ 457200 w 457200"/>
              <a:gd name="connsiteY6" fmla="*/ 491706 h 526211"/>
              <a:gd name="connsiteX7" fmla="*/ 17253 w 457200"/>
              <a:gd name="connsiteY7" fmla="*/ 526211 h 5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526211">
                <a:moveTo>
                  <a:pt x="17253" y="526211"/>
                </a:moveTo>
                <a:lnTo>
                  <a:pt x="0" y="379562"/>
                </a:lnTo>
                <a:lnTo>
                  <a:pt x="0" y="267419"/>
                </a:lnTo>
                <a:lnTo>
                  <a:pt x="138023" y="241540"/>
                </a:lnTo>
                <a:lnTo>
                  <a:pt x="120770" y="60385"/>
                </a:lnTo>
                <a:lnTo>
                  <a:pt x="370936" y="0"/>
                </a:lnTo>
                <a:lnTo>
                  <a:pt x="457200" y="491706"/>
                </a:lnTo>
                <a:lnTo>
                  <a:pt x="17253" y="52621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2EDB5D-A1AA-CB91-9499-A8D50A09A5EE}"/>
              </a:ext>
            </a:extLst>
          </p:cNvPr>
          <p:cNvSpPr/>
          <p:nvPr/>
        </p:nvSpPr>
        <p:spPr>
          <a:xfrm>
            <a:off x="9540815" y="2717321"/>
            <a:ext cx="1587260" cy="448573"/>
          </a:xfrm>
          <a:custGeom>
            <a:avLst/>
            <a:gdLst>
              <a:gd name="connsiteX0" fmla="*/ 0 w 1587260"/>
              <a:gd name="connsiteY0" fmla="*/ 241539 h 448573"/>
              <a:gd name="connsiteX1" fmla="*/ 0 w 1587260"/>
              <a:gd name="connsiteY1" fmla="*/ 345056 h 448573"/>
              <a:gd name="connsiteX2" fmla="*/ 60385 w 1587260"/>
              <a:gd name="connsiteY2" fmla="*/ 448573 h 448573"/>
              <a:gd name="connsiteX3" fmla="*/ 1587260 w 1587260"/>
              <a:gd name="connsiteY3" fmla="*/ 172528 h 448573"/>
              <a:gd name="connsiteX4" fmla="*/ 1544128 w 1587260"/>
              <a:gd name="connsiteY4" fmla="*/ 0 h 448573"/>
              <a:gd name="connsiteX5" fmla="*/ 0 w 1587260"/>
              <a:gd name="connsiteY5" fmla="*/ 241539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260" h="448573">
                <a:moveTo>
                  <a:pt x="0" y="241539"/>
                </a:moveTo>
                <a:lnTo>
                  <a:pt x="0" y="345056"/>
                </a:lnTo>
                <a:lnTo>
                  <a:pt x="60385" y="448573"/>
                </a:lnTo>
                <a:lnTo>
                  <a:pt x="1587260" y="172528"/>
                </a:lnTo>
                <a:lnTo>
                  <a:pt x="1544128" y="0"/>
                </a:lnTo>
                <a:lnTo>
                  <a:pt x="0" y="241539"/>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E182C0C-CE36-10A5-CAAC-8AC2D9A33E0F}"/>
              </a:ext>
            </a:extLst>
          </p:cNvPr>
          <p:cNvSpPr/>
          <p:nvPr/>
        </p:nvSpPr>
        <p:spPr>
          <a:xfrm>
            <a:off x="11369615" y="2907102"/>
            <a:ext cx="189781" cy="155275"/>
          </a:xfrm>
          <a:custGeom>
            <a:avLst/>
            <a:gdLst>
              <a:gd name="connsiteX0" fmla="*/ 0 w 189781"/>
              <a:gd name="connsiteY0" fmla="*/ 0 h 155275"/>
              <a:gd name="connsiteX1" fmla="*/ 181155 w 189781"/>
              <a:gd name="connsiteY1" fmla="*/ 0 h 155275"/>
              <a:gd name="connsiteX2" fmla="*/ 189781 w 189781"/>
              <a:gd name="connsiteY2" fmla="*/ 112143 h 155275"/>
              <a:gd name="connsiteX3" fmla="*/ 34506 w 189781"/>
              <a:gd name="connsiteY3" fmla="*/ 155275 h 155275"/>
              <a:gd name="connsiteX4" fmla="*/ 0 w 189781"/>
              <a:gd name="connsiteY4" fmla="*/ 0 h 15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1" h="155275">
                <a:moveTo>
                  <a:pt x="0" y="0"/>
                </a:moveTo>
                <a:lnTo>
                  <a:pt x="181155" y="0"/>
                </a:lnTo>
                <a:lnTo>
                  <a:pt x="189781" y="112143"/>
                </a:lnTo>
                <a:lnTo>
                  <a:pt x="34506" y="155275"/>
                </a:lnTo>
                <a:lnTo>
                  <a:pt x="0" y="0"/>
                </a:lnTo>
                <a:close/>
              </a:path>
            </a:pathLst>
          </a:custGeom>
          <a:noFill/>
          <a:ln w="38100">
            <a:solidFill>
              <a:srgbClr val="FFFF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70AF4A0-C5B9-33CE-2F59-0DD4E8E742F3}"/>
              </a:ext>
            </a:extLst>
          </p:cNvPr>
          <p:cNvSpPr/>
          <p:nvPr/>
        </p:nvSpPr>
        <p:spPr>
          <a:xfrm>
            <a:off x="7323826" y="3157268"/>
            <a:ext cx="1207699" cy="603849"/>
          </a:xfrm>
          <a:custGeom>
            <a:avLst/>
            <a:gdLst>
              <a:gd name="connsiteX0" fmla="*/ 1224951 w 1224951"/>
              <a:gd name="connsiteY0" fmla="*/ 500332 h 603849"/>
              <a:gd name="connsiteX1" fmla="*/ 1224951 w 1224951"/>
              <a:gd name="connsiteY1" fmla="*/ 603849 h 603849"/>
              <a:gd name="connsiteX2" fmla="*/ 1130061 w 1224951"/>
              <a:gd name="connsiteY2" fmla="*/ 0 h 603849"/>
              <a:gd name="connsiteX3" fmla="*/ 1035170 w 1224951"/>
              <a:gd name="connsiteY3" fmla="*/ 34506 h 603849"/>
              <a:gd name="connsiteX4" fmla="*/ 1035170 w 1224951"/>
              <a:gd name="connsiteY4" fmla="*/ 198407 h 603849"/>
              <a:gd name="connsiteX5" fmla="*/ 0 w 1224951"/>
              <a:gd name="connsiteY5" fmla="*/ 396815 h 603849"/>
              <a:gd name="connsiteX6" fmla="*/ 34506 w 1224951"/>
              <a:gd name="connsiteY6" fmla="*/ 534838 h 603849"/>
              <a:gd name="connsiteX7" fmla="*/ 310551 w 1224951"/>
              <a:gd name="connsiteY7" fmla="*/ 500332 h 603849"/>
              <a:gd name="connsiteX8" fmla="*/ 362310 w 1224951"/>
              <a:gd name="connsiteY8" fmla="*/ 586596 h 603849"/>
              <a:gd name="connsiteX9" fmla="*/ 1086929 w 1224951"/>
              <a:gd name="connsiteY9" fmla="*/ 508958 h 603849"/>
              <a:gd name="connsiteX10" fmla="*/ 1224951 w 1224951"/>
              <a:gd name="connsiteY10" fmla="*/ 500332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951" h="603849">
                <a:moveTo>
                  <a:pt x="1224951" y="500332"/>
                </a:moveTo>
                <a:lnTo>
                  <a:pt x="1224951" y="603849"/>
                </a:lnTo>
                <a:lnTo>
                  <a:pt x="1130061" y="0"/>
                </a:lnTo>
                <a:lnTo>
                  <a:pt x="1035170" y="34506"/>
                </a:lnTo>
                <a:lnTo>
                  <a:pt x="1035170" y="198407"/>
                </a:lnTo>
                <a:lnTo>
                  <a:pt x="0" y="396815"/>
                </a:lnTo>
                <a:lnTo>
                  <a:pt x="34506" y="534838"/>
                </a:lnTo>
                <a:lnTo>
                  <a:pt x="310551" y="500332"/>
                </a:lnTo>
                <a:lnTo>
                  <a:pt x="362310" y="586596"/>
                </a:lnTo>
                <a:lnTo>
                  <a:pt x="1086929" y="508958"/>
                </a:lnTo>
                <a:lnTo>
                  <a:pt x="1224951" y="500332"/>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EC4E1A-997A-F3C6-A0B8-C66369C8D79B}"/>
              </a:ext>
            </a:extLst>
          </p:cNvPr>
          <p:cNvSpPr txBox="1"/>
          <p:nvPr/>
        </p:nvSpPr>
        <p:spPr>
          <a:xfrm>
            <a:off x="7273083" y="5705235"/>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Remaining Areas</a:t>
            </a:r>
          </a:p>
          <a:p>
            <a:r>
              <a:rPr lang="en-US" sz="1200" dirty="0">
                <a:solidFill>
                  <a:schemeClr val="accent2">
                    <a:lumMod val="10000"/>
                  </a:schemeClr>
                </a:solidFill>
                <a:latin typeface="Corbel" panose="020B0503020204020204" pitchFamily="34" charset="0"/>
              </a:rPr>
              <a:t>Keep as Mixed Use 3 (3 stories) not Mixed Use 4 as proposed by GPAC</a:t>
            </a:r>
          </a:p>
        </p:txBody>
      </p:sp>
      <p:cxnSp>
        <p:nvCxnSpPr>
          <p:cNvPr id="26" name="Straight Arrow Connector 25">
            <a:extLst>
              <a:ext uri="{FF2B5EF4-FFF2-40B4-BE49-F238E27FC236}">
                <a16:creationId xmlns:a16="http://schemas.microsoft.com/office/drawing/2014/main" id="{72486182-3AF0-82B7-29AA-015FB77C82AF}"/>
              </a:ext>
            </a:extLst>
          </p:cNvPr>
          <p:cNvCxnSpPr>
            <a:cxnSpLocks/>
          </p:cNvCxnSpPr>
          <p:nvPr/>
        </p:nvCxnSpPr>
        <p:spPr>
          <a:xfrm flipV="1">
            <a:off x="8741246" y="2984739"/>
            <a:ext cx="1471842" cy="2705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0C95669C-4429-2830-8974-B9AB39B7F1FE}"/>
              </a:ext>
            </a:extLst>
          </p:cNvPr>
          <p:cNvSpPr txBox="1"/>
          <p:nvPr/>
        </p:nvSpPr>
        <p:spPr>
          <a:xfrm>
            <a:off x="8039983" y="1462168"/>
            <a:ext cx="3001664" cy="830997"/>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Parcels across from PVM and “large” parcels on eastern side of area</a:t>
            </a:r>
          </a:p>
          <a:p>
            <a:r>
              <a:rPr lang="en-US" sz="1200" dirty="0">
                <a:solidFill>
                  <a:schemeClr val="accent2">
                    <a:lumMod val="10000"/>
                  </a:schemeClr>
                </a:solidFill>
                <a:latin typeface="Corbel" panose="020B0503020204020204" pitchFamily="34" charset="0"/>
              </a:rPr>
              <a:t>Support GPAC proposed change to Mixed Use 4 (4 stories) from Mixed Use 3 (3 stories)</a:t>
            </a:r>
          </a:p>
        </p:txBody>
      </p:sp>
      <p:cxnSp>
        <p:nvCxnSpPr>
          <p:cNvPr id="38" name="Straight Arrow Connector 37">
            <a:extLst>
              <a:ext uri="{FF2B5EF4-FFF2-40B4-BE49-F238E27FC236}">
                <a16:creationId xmlns:a16="http://schemas.microsoft.com/office/drawing/2014/main" id="{D306722C-CFAA-6CA4-4293-771C979ACBDC}"/>
              </a:ext>
            </a:extLst>
          </p:cNvPr>
          <p:cNvCxnSpPr>
            <a:cxnSpLocks/>
          </p:cNvCxnSpPr>
          <p:nvPr/>
        </p:nvCxnSpPr>
        <p:spPr>
          <a:xfrm flipH="1">
            <a:off x="8993037" y="2312694"/>
            <a:ext cx="500281" cy="853200"/>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4B21818F-6450-320A-C938-EA358792E6A5}"/>
              </a:ext>
            </a:extLst>
          </p:cNvPr>
          <p:cNvCxnSpPr>
            <a:cxnSpLocks/>
          </p:cNvCxnSpPr>
          <p:nvPr/>
        </p:nvCxnSpPr>
        <p:spPr>
          <a:xfrm>
            <a:off x="9503010" y="2311148"/>
            <a:ext cx="1780177" cy="37020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7" name="Content Placeholder 2">
            <a:extLst>
              <a:ext uri="{FF2B5EF4-FFF2-40B4-BE49-F238E27FC236}">
                <a16:creationId xmlns:a16="http://schemas.microsoft.com/office/drawing/2014/main" id="{6F5B0CA1-CAB3-1595-C6F5-CE59BE6ECC14}"/>
              </a:ext>
            </a:extLst>
          </p:cNvPr>
          <p:cNvSpPr>
            <a:spLocks noGrp="1"/>
          </p:cNvSpPr>
          <p:nvPr>
            <p:ph idx="1"/>
          </p:nvPr>
        </p:nvSpPr>
        <p:spPr>
          <a:xfrm>
            <a:off x="165103" y="2268746"/>
            <a:ext cx="3906565" cy="3204447"/>
          </a:xfrm>
        </p:spPr>
        <p:txBody>
          <a:bodyPr>
            <a:normAutofit/>
          </a:bodyPr>
          <a:lstStyle/>
          <a:p>
            <a:r>
              <a:rPr lang="en-US" sz="2400" dirty="0"/>
              <a:t>Planning Commission supported GPAC’s recommendation on Areas 1, 2 and 3.</a:t>
            </a:r>
          </a:p>
          <a:p>
            <a:r>
              <a:rPr lang="en-US" sz="2400" dirty="0"/>
              <a:t>Planning Commission recommended a modification to Area 4.</a:t>
            </a:r>
          </a:p>
        </p:txBody>
      </p:sp>
      <p:sp>
        <p:nvSpPr>
          <p:cNvPr id="48" name="Oval 47">
            <a:extLst>
              <a:ext uri="{FF2B5EF4-FFF2-40B4-BE49-F238E27FC236}">
                <a16:creationId xmlns:a16="http://schemas.microsoft.com/office/drawing/2014/main" id="{271196A1-918B-1548-2900-7473DB3E6511}"/>
              </a:ext>
            </a:extLst>
          </p:cNvPr>
          <p:cNvSpPr/>
          <p:nvPr/>
        </p:nvSpPr>
        <p:spPr>
          <a:xfrm>
            <a:off x="9890681" y="446558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49" name="Freeform: Shape 48">
            <a:extLst>
              <a:ext uri="{FF2B5EF4-FFF2-40B4-BE49-F238E27FC236}">
                <a16:creationId xmlns:a16="http://schemas.microsoft.com/office/drawing/2014/main" id="{8A7ABA9A-0D3B-8879-748F-065DF85EB0E9}"/>
              </a:ext>
            </a:extLst>
          </p:cNvPr>
          <p:cNvSpPr/>
          <p:nvPr/>
        </p:nvSpPr>
        <p:spPr>
          <a:xfrm>
            <a:off x="9898842" y="4827412"/>
            <a:ext cx="720873" cy="423597"/>
          </a:xfrm>
          <a:custGeom>
            <a:avLst/>
            <a:gdLst>
              <a:gd name="connsiteX0" fmla="*/ 0 w 552893"/>
              <a:gd name="connsiteY0" fmla="*/ 74428 h 340242"/>
              <a:gd name="connsiteX1" fmla="*/ 53163 w 552893"/>
              <a:gd name="connsiteY1" fmla="*/ 340242 h 340242"/>
              <a:gd name="connsiteX2" fmla="*/ 552893 w 552893"/>
              <a:gd name="connsiteY2" fmla="*/ 249865 h 340242"/>
              <a:gd name="connsiteX3" fmla="*/ 520995 w 552893"/>
              <a:gd name="connsiteY3" fmla="*/ 0 h 340242"/>
              <a:gd name="connsiteX4" fmla="*/ 0 w 552893"/>
              <a:gd name="connsiteY4" fmla="*/ 74428 h 34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93" h="340242">
                <a:moveTo>
                  <a:pt x="0" y="74428"/>
                </a:moveTo>
                <a:lnTo>
                  <a:pt x="53163" y="340242"/>
                </a:lnTo>
                <a:lnTo>
                  <a:pt x="552893" y="249865"/>
                </a:lnTo>
                <a:lnTo>
                  <a:pt x="520995" y="0"/>
                </a:lnTo>
                <a:lnTo>
                  <a:pt x="0" y="74428"/>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2D4A167B-2562-BA87-E0B4-A16195D4949B}"/>
              </a:ext>
            </a:extLst>
          </p:cNvPr>
          <p:cNvSpPr/>
          <p:nvPr/>
        </p:nvSpPr>
        <p:spPr>
          <a:xfrm>
            <a:off x="9768709" y="3985080"/>
            <a:ext cx="345706" cy="381159"/>
          </a:xfrm>
          <a:custGeom>
            <a:avLst/>
            <a:gdLst>
              <a:gd name="connsiteX0" fmla="*/ 42530 w 265814"/>
              <a:gd name="connsiteY0" fmla="*/ 313660 h 313660"/>
              <a:gd name="connsiteX1" fmla="*/ 265814 w 265814"/>
              <a:gd name="connsiteY1" fmla="*/ 265814 h 313660"/>
              <a:gd name="connsiteX2" fmla="*/ 217967 w 265814"/>
              <a:gd name="connsiteY2" fmla="*/ 0 h 313660"/>
              <a:gd name="connsiteX3" fmla="*/ 0 w 265814"/>
              <a:gd name="connsiteY3" fmla="*/ 42530 h 313660"/>
              <a:gd name="connsiteX4" fmla="*/ 42530 w 265814"/>
              <a:gd name="connsiteY4" fmla="*/ 313660 h 31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313660">
                <a:moveTo>
                  <a:pt x="42530" y="313660"/>
                </a:moveTo>
                <a:lnTo>
                  <a:pt x="265814" y="265814"/>
                </a:lnTo>
                <a:lnTo>
                  <a:pt x="217967" y="0"/>
                </a:lnTo>
                <a:lnTo>
                  <a:pt x="0" y="42530"/>
                </a:lnTo>
                <a:lnTo>
                  <a:pt x="42530" y="3136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80273E2-F38A-A1DC-B5FC-7F4935465F16}"/>
              </a:ext>
            </a:extLst>
          </p:cNvPr>
          <p:cNvSpPr/>
          <p:nvPr/>
        </p:nvSpPr>
        <p:spPr>
          <a:xfrm>
            <a:off x="5260064" y="1828800"/>
            <a:ext cx="2218099" cy="624689"/>
          </a:xfrm>
          <a:custGeom>
            <a:avLst/>
            <a:gdLst>
              <a:gd name="connsiteX0" fmla="*/ 27161 w 2218099"/>
              <a:gd name="connsiteY0" fmla="*/ 624689 h 624689"/>
              <a:gd name="connsiteX1" fmla="*/ 2218099 w 2218099"/>
              <a:gd name="connsiteY1" fmla="*/ 262550 h 624689"/>
              <a:gd name="connsiteX2" fmla="*/ 2199992 w 2218099"/>
              <a:gd name="connsiteY2" fmla="*/ 126749 h 624689"/>
              <a:gd name="connsiteX3" fmla="*/ 1783533 w 2218099"/>
              <a:gd name="connsiteY3" fmla="*/ 162962 h 624689"/>
              <a:gd name="connsiteX4" fmla="*/ 1738266 w 2218099"/>
              <a:gd name="connsiteY4" fmla="*/ 0 h 624689"/>
              <a:gd name="connsiteX5" fmla="*/ 1448555 w 2218099"/>
              <a:gd name="connsiteY5" fmla="*/ 54321 h 624689"/>
              <a:gd name="connsiteX6" fmla="*/ 1439501 w 2218099"/>
              <a:gd name="connsiteY6" fmla="*/ 90535 h 624689"/>
              <a:gd name="connsiteX7" fmla="*/ 1285592 w 2218099"/>
              <a:gd name="connsiteY7" fmla="*/ 126749 h 624689"/>
              <a:gd name="connsiteX8" fmla="*/ 1312753 w 2218099"/>
              <a:gd name="connsiteY8" fmla="*/ 289711 h 624689"/>
              <a:gd name="connsiteX9" fmla="*/ 0 w 2218099"/>
              <a:gd name="connsiteY9" fmla="*/ 497941 h 624689"/>
              <a:gd name="connsiteX10" fmla="*/ 27161 w 2218099"/>
              <a:gd name="connsiteY10" fmla="*/ 624689 h 6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8099" h="624689">
                <a:moveTo>
                  <a:pt x="27161" y="624689"/>
                </a:moveTo>
                <a:lnTo>
                  <a:pt x="2218099" y="262550"/>
                </a:lnTo>
                <a:lnTo>
                  <a:pt x="2199992" y="126749"/>
                </a:lnTo>
                <a:lnTo>
                  <a:pt x="1783533" y="162962"/>
                </a:lnTo>
                <a:lnTo>
                  <a:pt x="1738266" y="0"/>
                </a:lnTo>
                <a:lnTo>
                  <a:pt x="1448555" y="54321"/>
                </a:lnTo>
                <a:lnTo>
                  <a:pt x="1439501" y="90535"/>
                </a:lnTo>
                <a:lnTo>
                  <a:pt x="1285592" y="126749"/>
                </a:lnTo>
                <a:lnTo>
                  <a:pt x="1312753" y="289711"/>
                </a:lnTo>
                <a:lnTo>
                  <a:pt x="0" y="497941"/>
                </a:lnTo>
                <a:lnTo>
                  <a:pt x="27161" y="624689"/>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69C2F98-5D6E-BE56-5EAE-861485DA7D8A}"/>
              </a:ext>
            </a:extLst>
          </p:cNvPr>
          <p:cNvSpPr/>
          <p:nvPr/>
        </p:nvSpPr>
        <p:spPr>
          <a:xfrm>
            <a:off x="6799152" y="3576119"/>
            <a:ext cx="1828800" cy="1674891"/>
          </a:xfrm>
          <a:custGeom>
            <a:avLst/>
            <a:gdLst>
              <a:gd name="connsiteX0" fmla="*/ 0 w 1828800"/>
              <a:gd name="connsiteY0" fmla="*/ 126748 h 1674891"/>
              <a:gd name="connsiteX1" fmla="*/ 1828800 w 1828800"/>
              <a:gd name="connsiteY1" fmla="*/ 1674891 h 1674891"/>
              <a:gd name="connsiteX2" fmla="*/ 1810694 w 1828800"/>
              <a:gd name="connsiteY2" fmla="*/ 1358020 h 1674891"/>
              <a:gd name="connsiteX3" fmla="*/ 1665838 w 1828800"/>
              <a:gd name="connsiteY3" fmla="*/ 1376127 h 1674891"/>
              <a:gd name="connsiteX4" fmla="*/ 1638678 w 1828800"/>
              <a:gd name="connsiteY4" fmla="*/ 1222218 h 1674891"/>
              <a:gd name="connsiteX5" fmla="*/ 1466662 w 1828800"/>
              <a:gd name="connsiteY5" fmla="*/ 1240325 h 1674891"/>
              <a:gd name="connsiteX6" fmla="*/ 1421395 w 1828800"/>
              <a:gd name="connsiteY6" fmla="*/ 986828 h 1674891"/>
              <a:gd name="connsiteX7" fmla="*/ 1213165 w 1828800"/>
              <a:gd name="connsiteY7" fmla="*/ 1004934 h 1674891"/>
              <a:gd name="connsiteX8" fmla="*/ 1158844 w 1828800"/>
              <a:gd name="connsiteY8" fmla="*/ 597529 h 1674891"/>
              <a:gd name="connsiteX9" fmla="*/ 769545 w 1828800"/>
              <a:gd name="connsiteY9" fmla="*/ 669956 h 1674891"/>
              <a:gd name="connsiteX10" fmla="*/ 742385 w 1828800"/>
              <a:gd name="connsiteY10" fmla="*/ 506994 h 1674891"/>
              <a:gd name="connsiteX11" fmla="*/ 597529 w 1828800"/>
              <a:gd name="connsiteY11" fmla="*/ 497940 h 1674891"/>
              <a:gd name="connsiteX12" fmla="*/ 516048 w 1828800"/>
              <a:gd name="connsiteY12" fmla="*/ 0 h 1674891"/>
              <a:gd name="connsiteX13" fmla="*/ 0 w 1828800"/>
              <a:gd name="connsiteY13" fmla="*/ 126748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674891">
                <a:moveTo>
                  <a:pt x="0" y="126748"/>
                </a:moveTo>
                <a:lnTo>
                  <a:pt x="1828800" y="1674891"/>
                </a:lnTo>
                <a:lnTo>
                  <a:pt x="1810694" y="1358020"/>
                </a:lnTo>
                <a:lnTo>
                  <a:pt x="1665838" y="1376127"/>
                </a:lnTo>
                <a:lnTo>
                  <a:pt x="1638678" y="1222218"/>
                </a:lnTo>
                <a:lnTo>
                  <a:pt x="1466662" y="1240325"/>
                </a:lnTo>
                <a:lnTo>
                  <a:pt x="1421395" y="986828"/>
                </a:lnTo>
                <a:lnTo>
                  <a:pt x="1213165" y="1004934"/>
                </a:lnTo>
                <a:lnTo>
                  <a:pt x="1158844" y="597529"/>
                </a:lnTo>
                <a:lnTo>
                  <a:pt x="769545" y="669956"/>
                </a:lnTo>
                <a:lnTo>
                  <a:pt x="742385" y="506994"/>
                </a:lnTo>
                <a:lnTo>
                  <a:pt x="597529" y="497940"/>
                </a:lnTo>
                <a:lnTo>
                  <a:pt x="516048" y="0"/>
                </a:lnTo>
                <a:lnTo>
                  <a:pt x="0" y="126748"/>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D410036-5960-1AC8-70CD-3962DCF25A07}"/>
              </a:ext>
            </a:extLst>
          </p:cNvPr>
          <p:cNvSpPr/>
          <p:nvPr/>
        </p:nvSpPr>
        <p:spPr>
          <a:xfrm>
            <a:off x="6742174" y="188204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55" name="Oval 54">
            <a:extLst>
              <a:ext uri="{FF2B5EF4-FFF2-40B4-BE49-F238E27FC236}">
                <a16:creationId xmlns:a16="http://schemas.microsoft.com/office/drawing/2014/main" id="{EE49511C-96EC-1EFA-09D7-2B3DCD30C794}"/>
              </a:ext>
            </a:extLst>
          </p:cNvPr>
          <p:cNvSpPr/>
          <p:nvPr/>
        </p:nvSpPr>
        <p:spPr>
          <a:xfrm>
            <a:off x="7497778" y="400889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Tree>
    <p:extLst>
      <p:ext uri="{BB962C8B-B14F-4D97-AF65-F5344CB8AC3E}">
        <p14:creationId xmlns:p14="http://schemas.microsoft.com/office/powerpoint/2010/main" val="2114355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566AD-C7CC-949E-EBAA-0CD5D9E551FA}"/>
              </a:ext>
            </a:extLst>
          </p:cNvPr>
          <p:cNvSpPr/>
          <p:nvPr/>
        </p:nvSpPr>
        <p:spPr>
          <a:xfrm>
            <a:off x="0" y="5291196"/>
            <a:ext cx="12192000" cy="156680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A map of a city&#10;&#10;Description automatically generated with medium confidence">
            <a:extLst>
              <a:ext uri="{FF2B5EF4-FFF2-40B4-BE49-F238E27FC236}">
                <a16:creationId xmlns:a16="http://schemas.microsoft.com/office/drawing/2014/main" id="{21FECCF0-D51D-CD2B-FF34-3B79CBD89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1313" y="1190625"/>
            <a:ext cx="9078781" cy="4781549"/>
          </a:xfrm>
          <a:prstGeom prst="rect">
            <a:avLst/>
          </a:prstGeom>
        </p:spPr>
      </p:pic>
      <p:cxnSp>
        <p:nvCxnSpPr>
          <p:cNvPr id="24" name="Straight Arrow Connector 23">
            <a:extLst>
              <a:ext uri="{FF2B5EF4-FFF2-40B4-BE49-F238E27FC236}">
                <a16:creationId xmlns:a16="http://schemas.microsoft.com/office/drawing/2014/main" id="{7F8A7714-7110-24B0-3CAC-0E551EB24F93}"/>
              </a:ext>
            </a:extLst>
          </p:cNvPr>
          <p:cNvCxnSpPr>
            <a:cxnSpLocks/>
          </p:cNvCxnSpPr>
          <p:nvPr/>
        </p:nvCxnSpPr>
        <p:spPr>
          <a:xfrm flipH="1">
            <a:off x="4522059" y="2339064"/>
            <a:ext cx="708231" cy="156883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881B9315-8ACC-FBAE-5724-FD47FC8A8FAC}"/>
              </a:ext>
            </a:extLst>
          </p:cNvPr>
          <p:cNvCxnSpPr>
            <a:cxnSpLocks/>
          </p:cNvCxnSpPr>
          <p:nvPr/>
        </p:nvCxnSpPr>
        <p:spPr>
          <a:xfrm flipH="1" flipV="1">
            <a:off x="5230290" y="4495759"/>
            <a:ext cx="554978" cy="28966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74156"/>
            <a:ext cx="7408348" cy="479858"/>
          </a:xfrm>
          <a:solidFill>
            <a:schemeClr val="accent3"/>
          </a:solidFill>
        </p:spPr>
        <p:txBody>
          <a:bodyPr/>
          <a:lstStyle/>
          <a:p>
            <a:r>
              <a:rPr lang="en-US" dirty="0"/>
              <a:t>College Area – </a:t>
            </a:r>
            <a:r>
              <a:rPr lang="en-US" u="sng" dirty="0"/>
              <a:t>GPAC and Public</a:t>
            </a:r>
          </a:p>
        </p:txBody>
      </p:sp>
      <p:sp>
        <p:nvSpPr>
          <p:cNvPr id="12" name="Freeform: Shape 11">
            <a:extLst>
              <a:ext uri="{FF2B5EF4-FFF2-40B4-BE49-F238E27FC236}">
                <a16:creationId xmlns:a16="http://schemas.microsoft.com/office/drawing/2014/main" id="{9CFEAE2F-E469-443A-E8A6-621F8546D08F}"/>
              </a:ext>
            </a:extLst>
          </p:cNvPr>
          <p:cNvSpPr/>
          <p:nvPr/>
        </p:nvSpPr>
        <p:spPr>
          <a:xfrm>
            <a:off x="11010391" y="3190111"/>
            <a:ext cx="806450" cy="698500"/>
          </a:xfrm>
          <a:custGeom>
            <a:avLst/>
            <a:gdLst>
              <a:gd name="connsiteX0" fmla="*/ 0 w 806450"/>
              <a:gd name="connsiteY0" fmla="*/ 120650 h 698500"/>
              <a:gd name="connsiteX1" fmla="*/ 44450 w 806450"/>
              <a:gd name="connsiteY1" fmla="*/ 336550 h 698500"/>
              <a:gd name="connsiteX2" fmla="*/ 44450 w 806450"/>
              <a:gd name="connsiteY2" fmla="*/ 495300 h 698500"/>
              <a:gd name="connsiteX3" fmla="*/ 0 w 806450"/>
              <a:gd name="connsiteY3" fmla="*/ 698500 h 698500"/>
              <a:gd name="connsiteX4" fmla="*/ 0 w 806450"/>
              <a:gd name="connsiteY4" fmla="*/ 698500 h 698500"/>
              <a:gd name="connsiteX5" fmla="*/ 806450 w 806450"/>
              <a:gd name="connsiteY5" fmla="*/ 565150 h 698500"/>
              <a:gd name="connsiteX6" fmla="*/ 704850 w 806450"/>
              <a:gd name="connsiteY6" fmla="*/ 0 h 698500"/>
              <a:gd name="connsiteX7" fmla="*/ 0 w 806450"/>
              <a:gd name="connsiteY7" fmla="*/ 12065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450" h="698500">
                <a:moveTo>
                  <a:pt x="0" y="120650"/>
                </a:moveTo>
                <a:lnTo>
                  <a:pt x="44450" y="336550"/>
                </a:lnTo>
                <a:lnTo>
                  <a:pt x="44450" y="495300"/>
                </a:lnTo>
                <a:lnTo>
                  <a:pt x="0" y="698500"/>
                </a:lnTo>
                <a:lnTo>
                  <a:pt x="0" y="698500"/>
                </a:lnTo>
                <a:lnTo>
                  <a:pt x="806450" y="565150"/>
                </a:lnTo>
                <a:lnTo>
                  <a:pt x="704850" y="0"/>
                </a:lnTo>
                <a:lnTo>
                  <a:pt x="0" y="120650"/>
                </a:lnTo>
                <a:close/>
              </a:path>
            </a:pathLst>
          </a:custGeom>
          <a:noFill/>
          <a:ln w="50800" cap="rnd">
            <a:solidFill>
              <a:srgbClr val="FFFF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23FC623C-83D1-1344-689E-16106D8D69E6}"/>
              </a:ext>
            </a:extLst>
          </p:cNvPr>
          <p:cNvCxnSpPr>
            <a:cxnSpLocks/>
          </p:cNvCxnSpPr>
          <p:nvPr/>
        </p:nvCxnSpPr>
        <p:spPr>
          <a:xfrm flipV="1">
            <a:off x="11444404" y="3640103"/>
            <a:ext cx="206521" cy="62414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02C0592-0CBD-7698-CAD9-C6FCF7996CFE}"/>
              </a:ext>
            </a:extLst>
          </p:cNvPr>
          <p:cNvCxnSpPr>
            <a:cxnSpLocks/>
            <a:stCxn id="31" idx="2"/>
          </p:cNvCxnSpPr>
          <p:nvPr/>
        </p:nvCxnSpPr>
        <p:spPr>
          <a:xfrm flipH="1">
            <a:off x="8728315" y="2451971"/>
            <a:ext cx="264308" cy="91837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2" name="Oval 41">
            <a:extLst>
              <a:ext uri="{FF2B5EF4-FFF2-40B4-BE49-F238E27FC236}">
                <a16:creationId xmlns:a16="http://schemas.microsoft.com/office/drawing/2014/main" id="{A9CA83AD-42FF-DD3D-5C8A-91BCE45FF16C}"/>
              </a:ext>
            </a:extLst>
          </p:cNvPr>
          <p:cNvSpPr/>
          <p:nvPr/>
        </p:nvSpPr>
        <p:spPr>
          <a:xfrm>
            <a:off x="11326601" y="33687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35" name="TextBox 34">
            <a:extLst>
              <a:ext uri="{FF2B5EF4-FFF2-40B4-BE49-F238E27FC236}">
                <a16:creationId xmlns:a16="http://schemas.microsoft.com/office/drawing/2014/main" id="{180B8878-F268-BE74-354E-62880594C81D}"/>
              </a:ext>
            </a:extLst>
          </p:cNvPr>
          <p:cNvSpPr txBox="1"/>
          <p:nvPr/>
        </p:nvSpPr>
        <p:spPr>
          <a:xfrm>
            <a:off x="3925016" y="1877275"/>
            <a:ext cx="3082755" cy="646331"/>
          </a:xfrm>
          <a:prstGeom prst="rect">
            <a:avLst/>
          </a:prstGeom>
          <a:solidFill>
            <a:schemeClr val="accent1">
              <a:lumMod val="60000"/>
              <a:lumOff val="4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3. Area West of VCC</a:t>
            </a:r>
          </a:p>
          <a:p>
            <a:r>
              <a:rPr lang="en-US" sz="1200" dirty="0">
                <a:solidFill>
                  <a:srgbClr val="000000"/>
                </a:solidFill>
                <a:latin typeface="Corbel" panose="020B0503020204020204" pitchFamily="34" charset="0"/>
              </a:rPr>
              <a:t>Change to Mixed Use 5 (5 stories) from Mixed Use 3 (3 stories)</a:t>
            </a:r>
          </a:p>
        </p:txBody>
      </p:sp>
      <p:cxnSp>
        <p:nvCxnSpPr>
          <p:cNvPr id="56" name="Straight Arrow Connector 55">
            <a:extLst>
              <a:ext uri="{FF2B5EF4-FFF2-40B4-BE49-F238E27FC236}">
                <a16:creationId xmlns:a16="http://schemas.microsoft.com/office/drawing/2014/main" id="{1D08EBC2-924C-B060-BBBB-78A0A57B514D}"/>
              </a:ext>
            </a:extLst>
          </p:cNvPr>
          <p:cNvCxnSpPr>
            <a:cxnSpLocks/>
            <a:stCxn id="31" idx="2"/>
          </p:cNvCxnSpPr>
          <p:nvPr/>
        </p:nvCxnSpPr>
        <p:spPr>
          <a:xfrm flipH="1">
            <a:off x="7882279" y="2451971"/>
            <a:ext cx="1110344" cy="153860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8" name="Freeform: Shape 27">
            <a:extLst>
              <a:ext uri="{FF2B5EF4-FFF2-40B4-BE49-F238E27FC236}">
                <a16:creationId xmlns:a16="http://schemas.microsoft.com/office/drawing/2014/main" id="{3D267B46-4532-F314-D423-7D08D23AF697}"/>
              </a:ext>
            </a:extLst>
          </p:cNvPr>
          <p:cNvSpPr/>
          <p:nvPr/>
        </p:nvSpPr>
        <p:spPr>
          <a:xfrm>
            <a:off x="7754927" y="3849604"/>
            <a:ext cx="287383" cy="383177"/>
          </a:xfrm>
          <a:custGeom>
            <a:avLst/>
            <a:gdLst>
              <a:gd name="connsiteX0" fmla="*/ 0 w 287383"/>
              <a:gd name="connsiteY0" fmla="*/ 52251 h 383177"/>
              <a:gd name="connsiteX1" fmla="*/ 34835 w 287383"/>
              <a:gd name="connsiteY1" fmla="*/ 383177 h 383177"/>
              <a:gd name="connsiteX2" fmla="*/ 113212 w 287383"/>
              <a:gd name="connsiteY2" fmla="*/ 339634 h 383177"/>
              <a:gd name="connsiteX3" fmla="*/ 113212 w 287383"/>
              <a:gd name="connsiteY3" fmla="*/ 339634 h 383177"/>
              <a:gd name="connsiteX4" fmla="*/ 209006 w 287383"/>
              <a:gd name="connsiteY4" fmla="*/ 304800 h 383177"/>
              <a:gd name="connsiteX5" fmla="*/ 287383 w 287383"/>
              <a:gd name="connsiteY5" fmla="*/ 252548 h 383177"/>
              <a:gd name="connsiteX6" fmla="*/ 235132 w 287383"/>
              <a:gd name="connsiteY6" fmla="*/ 0 h 383177"/>
              <a:gd name="connsiteX7" fmla="*/ 0 w 287383"/>
              <a:gd name="connsiteY7" fmla="*/ 52251 h 38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83" h="383177">
                <a:moveTo>
                  <a:pt x="0" y="52251"/>
                </a:moveTo>
                <a:lnTo>
                  <a:pt x="34835" y="383177"/>
                </a:lnTo>
                <a:lnTo>
                  <a:pt x="113212" y="339634"/>
                </a:lnTo>
                <a:lnTo>
                  <a:pt x="113212" y="339634"/>
                </a:lnTo>
                <a:lnTo>
                  <a:pt x="209006" y="304800"/>
                </a:lnTo>
                <a:lnTo>
                  <a:pt x="287383" y="252548"/>
                </a:lnTo>
                <a:lnTo>
                  <a:pt x="235132" y="0"/>
                </a:lnTo>
                <a:lnTo>
                  <a:pt x="0" y="52251"/>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4BD696D-F304-1FF7-5769-4BA098535E02}"/>
              </a:ext>
            </a:extLst>
          </p:cNvPr>
          <p:cNvSpPr txBox="1"/>
          <p:nvPr/>
        </p:nvSpPr>
        <p:spPr>
          <a:xfrm>
            <a:off x="7626874" y="1620974"/>
            <a:ext cx="2731498" cy="830997"/>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2. Single Family Parcels on Telegraph and Day</a:t>
            </a:r>
            <a:br>
              <a:rPr lang="en-US" sz="1200" b="1" u="sng" dirty="0">
                <a:solidFill>
                  <a:srgbClr val="000000"/>
                </a:solidFill>
                <a:latin typeface="Corbel" panose="020B0503020204020204" pitchFamily="34" charset="0"/>
              </a:rPr>
            </a:br>
            <a:r>
              <a:rPr lang="en-US" sz="1200" dirty="0">
                <a:solidFill>
                  <a:srgbClr val="000000"/>
                </a:solidFill>
                <a:latin typeface="Corbel" panose="020B0503020204020204" pitchFamily="34" charset="0"/>
              </a:rPr>
              <a:t>Change to 3-story Multifamily from Neighborhood Low</a:t>
            </a:r>
          </a:p>
        </p:txBody>
      </p:sp>
      <p:sp>
        <p:nvSpPr>
          <p:cNvPr id="32" name="Oval 31">
            <a:extLst>
              <a:ext uri="{FF2B5EF4-FFF2-40B4-BE49-F238E27FC236}">
                <a16:creationId xmlns:a16="http://schemas.microsoft.com/office/drawing/2014/main" id="{7D1BC70F-39D9-1BAA-0CD2-1B147C805A97}"/>
              </a:ext>
            </a:extLst>
          </p:cNvPr>
          <p:cNvSpPr/>
          <p:nvPr/>
        </p:nvSpPr>
        <p:spPr>
          <a:xfrm>
            <a:off x="8123747" y="368436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2</a:t>
            </a:r>
          </a:p>
        </p:txBody>
      </p:sp>
      <p:sp>
        <p:nvSpPr>
          <p:cNvPr id="34" name="TextBox 33">
            <a:extLst>
              <a:ext uri="{FF2B5EF4-FFF2-40B4-BE49-F238E27FC236}">
                <a16:creationId xmlns:a16="http://schemas.microsoft.com/office/drawing/2014/main" id="{A80E3F50-D46B-5F09-09C0-0DF2FB492B36}"/>
              </a:ext>
            </a:extLst>
          </p:cNvPr>
          <p:cNvSpPr txBox="1"/>
          <p:nvPr/>
        </p:nvSpPr>
        <p:spPr>
          <a:xfrm>
            <a:off x="9228218" y="4264251"/>
            <a:ext cx="2731498" cy="646331"/>
          </a:xfrm>
          <a:prstGeom prst="rect">
            <a:avLst/>
          </a:prstGeom>
          <a:solidFill>
            <a:schemeClr val="bg2">
              <a:lumMod val="20000"/>
              <a:lumOff val="80000"/>
            </a:schemeClr>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1. Victoria Plaza Shopping Center</a:t>
            </a:r>
            <a:br>
              <a:rPr lang="en-US" sz="1200" b="1" u="sng" dirty="0">
                <a:solidFill>
                  <a:srgbClr val="000000"/>
                </a:solidFill>
                <a:latin typeface="Corbel" panose="020B0503020204020204" pitchFamily="34" charset="0"/>
              </a:rPr>
            </a:br>
            <a:r>
              <a:rPr lang="en-US" sz="1200" dirty="0">
                <a:solidFill>
                  <a:srgbClr val="000000"/>
                </a:solidFill>
                <a:latin typeface="Corbel" panose="020B0503020204020204" pitchFamily="34" charset="0"/>
              </a:rPr>
              <a:t>Change to Neighborhood Center (4 stories) from Mixed Use 6 (6 stories)</a:t>
            </a:r>
          </a:p>
        </p:txBody>
      </p:sp>
      <p:cxnSp>
        <p:nvCxnSpPr>
          <p:cNvPr id="37" name="Straight Arrow Connector 36">
            <a:extLst>
              <a:ext uri="{FF2B5EF4-FFF2-40B4-BE49-F238E27FC236}">
                <a16:creationId xmlns:a16="http://schemas.microsoft.com/office/drawing/2014/main" id="{A693EE13-922F-7E3E-ECDA-A8B55BA9836D}"/>
              </a:ext>
            </a:extLst>
          </p:cNvPr>
          <p:cNvCxnSpPr>
            <a:cxnSpLocks/>
            <a:stCxn id="31" idx="2"/>
          </p:cNvCxnSpPr>
          <p:nvPr/>
        </p:nvCxnSpPr>
        <p:spPr>
          <a:xfrm flipH="1">
            <a:off x="8076191" y="2451971"/>
            <a:ext cx="916432" cy="87499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4" name="Freeform: Shape 43">
            <a:extLst>
              <a:ext uri="{FF2B5EF4-FFF2-40B4-BE49-F238E27FC236}">
                <a16:creationId xmlns:a16="http://schemas.microsoft.com/office/drawing/2014/main" id="{26D16B3D-4E4B-2298-CC95-4108DA6EC323}"/>
              </a:ext>
            </a:extLst>
          </p:cNvPr>
          <p:cNvSpPr/>
          <p:nvPr/>
        </p:nvSpPr>
        <p:spPr>
          <a:xfrm>
            <a:off x="7787312" y="3179860"/>
            <a:ext cx="461555" cy="339635"/>
          </a:xfrm>
          <a:custGeom>
            <a:avLst/>
            <a:gdLst>
              <a:gd name="connsiteX0" fmla="*/ 26126 w 461555"/>
              <a:gd name="connsiteY0" fmla="*/ 339635 h 339635"/>
              <a:gd name="connsiteX1" fmla="*/ 461555 w 461555"/>
              <a:gd name="connsiteY1" fmla="*/ 296092 h 339635"/>
              <a:gd name="connsiteX2" fmla="*/ 435429 w 461555"/>
              <a:gd name="connsiteY2" fmla="*/ 0 h 339635"/>
              <a:gd name="connsiteX3" fmla="*/ 0 w 461555"/>
              <a:gd name="connsiteY3" fmla="*/ 69669 h 339635"/>
              <a:gd name="connsiteX4" fmla="*/ 26126 w 461555"/>
              <a:gd name="connsiteY4" fmla="*/ 339635 h 3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5" h="339635">
                <a:moveTo>
                  <a:pt x="26126" y="339635"/>
                </a:moveTo>
                <a:lnTo>
                  <a:pt x="461555" y="296092"/>
                </a:lnTo>
                <a:lnTo>
                  <a:pt x="435429" y="0"/>
                </a:lnTo>
                <a:lnTo>
                  <a:pt x="0" y="69669"/>
                </a:lnTo>
                <a:lnTo>
                  <a:pt x="26126" y="3396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2EE6E075-F42A-13C8-A60A-F81EF6150FDF}"/>
              </a:ext>
            </a:extLst>
          </p:cNvPr>
          <p:cNvSpPr/>
          <p:nvPr/>
        </p:nvSpPr>
        <p:spPr>
          <a:xfrm>
            <a:off x="8369970" y="3223403"/>
            <a:ext cx="600892" cy="478972"/>
          </a:xfrm>
          <a:custGeom>
            <a:avLst/>
            <a:gdLst>
              <a:gd name="connsiteX0" fmla="*/ 0 w 600892"/>
              <a:gd name="connsiteY0" fmla="*/ 313509 h 478972"/>
              <a:gd name="connsiteX1" fmla="*/ 26126 w 600892"/>
              <a:gd name="connsiteY1" fmla="*/ 478972 h 478972"/>
              <a:gd name="connsiteX2" fmla="*/ 600892 w 600892"/>
              <a:gd name="connsiteY2" fmla="*/ 383177 h 478972"/>
              <a:gd name="connsiteX3" fmla="*/ 592183 w 600892"/>
              <a:gd name="connsiteY3" fmla="*/ 339634 h 478972"/>
              <a:gd name="connsiteX4" fmla="*/ 574766 w 600892"/>
              <a:gd name="connsiteY4" fmla="*/ 252549 h 478972"/>
              <a:gd name="connsiteX5" fmla="*/ 574766 w 600892"/>
              <a:gd name="connsiteY5" fmla="*/ 148046 h 478972"/>
              <a:gd name="connsiteX6" fmla="*/ 574766 w 600892"/>
              <a:gd name="connsiteY6" fmla="*/ 148046 h 478972"/>
              <a:gd name="connsiteX7" fmla="*/ 487680 w 600892"/>
              <a:gd name="connsiteY7" fmla="*/ 113212 h 478972"/>
              <a:gd name="connsiteX8" fmla="*/ 339635 w 600892"/>
              <a:gd name="connsiteY8" fmla="*/ 139337 h 478972"/>
              <a:gd name="connsiteX9" fmla="*/ 322217 w 600892"/>
              <a:gd name="connsiteY9" fmla="*/ 0 h 478972"/>
              <a:gd name="connsiteX10" fmla="*/ 174172 w 600892"/>
              <a:gd name="connsiteY10" fmla="*/ 17417 h 478972"/>
              <a:gd name="connsiteX11" fmla="*/ 139337 w 600892"/>
              <a:gd name="connsiteY11" fmla="*/ 69669 h 478972"/>
              <a:gd name="connsiteX12" fmla="*/ 130629 w 600892"/>
              <a:gd name="connsiteY12" fmla="*/ 156754 h 478972"/>
              <a:gd name="connsiteX13" fmla="*/ 148046 w 600892"/>
              <a:gd name="connsiteY13" fmla="*/ 296092 h 478972"/>
              <a:gd name="connsiteX14" fmla="*/ 0 w 600892"/>
              <a:gd name="connsiteY14" fmla="*/ 313509 h 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892" h="478972">
                <a:moveTo>
                  <a:pt x="0" y="313509"/>
                </a:moveTo>
                <a:lnTo>
                  <a:pt x="26126" y="478972"/>
                </a:lnTo>
                <a:lnTo>
                  <a:pt x="600892" y="383177"/>
                </a:lnTo>
                <a:lnTo>
                  <a:pt x="592183" y="339634"/>
                </a:lnTo>
                <a:lnTo>
                  <a:pt x="574766" y="252549"/>
                </a:lnTo>
                <a:lnTo>
                  <a:pt x="574766" y="148046"/>
                </a:lnTo>
                <a:lnTo>
                  <a:pt x="574766" y="148046"/>
                </a:lnTo>
                <a:lnTo>
                  <a:pt x="487680" y="113212"/>
                </a:lnTo>
                <a:lnTo>
                  <a:pt x="339635" y="139337"/>
                </a:lnTo>
                <a:lnTo>
                  <a:pt x="322217" y="0"/>
                </a:lnTo>
                <a:lnTo>
                  <a:pt x="174172" y="17417"/>
                </a:lnTo>
                <a:lnTo>
                  <a:pt x="139337" y="69669"/>
                </a:lnTo>
                <a:lnTo>
                  <a:pt x="130629" y="156754"/>
                </a:lnTo>
                <a:lnTo>
                  <a:pt x="148046" y="296092"/>
                </a:lnTo>
                <a:lnTo>
                  <a:pt x="0" y="31350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B00EA00-D96A-1EB9-14C7-73FD6008E47A}"/>
              </a:ext>
            </a:extLst>
          </p:cNvPr>
          <p:cNvSpPr/>
          <p:nvPr/>
        </p:nvSpPr>
        <p:spPr>
          <a:xfrm>
            <a:off x="4467170" y="4293741"/>
            <a:ext cx="940525" cy="461554"/>
          </a:xfrm>
          <a:custGeom>
            <a:avLst/>
            <a:gdLst>
              <a:gd name="connsiteX0" fmla="*/ 888274 w 940525"/>
              <a:gd name="connsiteY0" fmla="*/ 0 h 461554"/>
              <a:gd name="connsiteX1" fmla="*/ 940525 w 940525"/>
              <a:gd name="connsiteY1" fmla="*/ 296091 h 461554"/>
              <a:gd name="connsiteX2" fmla="*/ 740228 w 940525"/>
              <a:gd name="connsiteY2" fmla="*/ 461554 h 461554"/>
              <a:gd name="connsiteX3" fmla="*/ 670560 w 940525"/>
              <a:gd name="connsiteY3" fmla="*/ 409303 h 461554"/>
              <a:gd name="connsiteX4" fmla="*/ 644434 w 940525"/>
              <a:gd name="connsiteY4" fmla="*/ 252549 h 461554"/>
              <a:gd name="connsiteX5" fmla="*/ 418011 w 940525"/>
              <a:gd name="connsiteY5" fmla="*/ 278674 h 461554"/>
              <a:gd name="connsiteX6" fmla="*/ 374468 w 940525"/>
              <a:gd name="connsiteY6" fmla="*/ 200297 h 461554"/>
              <a:gd name="connsiteX7" fmla="*/ 226422 w 940525"/>
              <a:gd name="connsiteY7" fmla="*/ 209006 h 461554"/>
              <a:gd name="connsiteX8" fmla="*/ 235131 w 940525"/>
              <a:gd name="connsiteY8" fmla="*/ 304800 h 461554"/>
              <a:gd name="connsiteX9" fmla="*/ 217714 w 940525"/>
              <a:gd name="connsiteY9" fmla="*/ 322217 h 461554"/>
              <a:gd name="connsiteX10" fmla="*/ 121920 w 940525"/>
              <a:gd name="connsiteY10" fmla="*/ 313509 h 461554"/>
              <a:gd name="connsiteX11" fmla="*/ 69668 w 940525"/>
              <a:gd name="connsiteY11" fmla="*/ 287383 h 461554"/>
              <a:gd name="connsiteX12" fmla="*/ 69668 w 940525"/>
              <a:gd name="connsiteY12" fmla="*/ 287383 h 461554"/>
              <a:gd name="connsiteX13" fmla="*/ 0 w 940525"/>
              <a:gd name="connsiteY13" fmla="*/ 252549 h 461554"/>
              <a:gd name="connsiteX14" fmla="*/ 8708 w 940525"/>
              <a:gd name="connsiteY14" fmla="*/ 156754 h 461554"/>
              <a:gd name="connsiteX15" fmla="*/ 888274 w 940525"/>
              <a:gd name="connsiteY15" fmla="*/ 0 h 46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525" h="461554">
                <a:moveTo>
                  <a:pt x="888274" y="0"/>
                </a:moveTo>
                <a:lnTo>
                  <a:pt x="940525" y="296091"/>
                </a:lnTo>
                <a:lnTo>
                  <a:pt x="740228" y="461554"/>
                </a:lnTo>
                <a:lnTo>
                  <a:pt x="670560" y="409303"/>
                </a:lnTo>
                <a:lnTo>
                  <a:pt x="644434" y="252549"/>
                </a:lnTo>
                <a:lnTo>
                  <a:pt x="418011" y="278674"/>
                </a:lnTo>
                <a:lnTo>
                  <a:pt x="374468" y="200297"/>
                </a:lnTo>
                <a:lnTo>
                  <a:pt x="226422" y="209006"/>
                </a:lnTo>
                <a:lnTo>
                  <a:pt x="235131" y="304800"/>
                </a:lnTo>
                <a:lnTo>
                  <a:pt x="217714" y="322217"/>
                </a:lnTo>
                <a:lnTo>
                  <a:pt x="121920" y="313509"/>
                </a:lnTo>
                <a:lnTo>
                  <a:pt x="69668" y="287383"/>
                </a:lnTo>
                <a:lnTo>
                  <a:pt x="69668" y="287383"/>
                </a:lnTo>
                <a:lnTo>
                  <a:pt x="0" y="252549"/>
                </a:lnTo>
                <a:lnTo>
                  <a:pt x="8708" y="156754"/>
                </a:lnTo>
                <a:lnTo>
                  <a:pt x="888274"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0A66082-B585-E209-8F34-AFED4AF92361}"/>
              </a:ext>
            </a:extLst>
          </p:cNvPr>
          <p:cNvSpPr/>
          <p:nvPr/>
        </p:nvSpPr>
        <p:spPr>
          <a:xfrm>
            <a:off x="5407638" y="426425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4</a:t>
            </a:r>
          </a:p>
        </p:txBody>
      </p:sp>
      <p:sp>
        <p:nvSpPr>
          <p:cNvPr id="65" name="TextBox 64">
            <a:extLst>
              <a:ext uri="{FF2B5EF4-FFF2-40B4-BE49-F238E27FC236}">
                <a16:creationId xmlns:a16="http://schemas.microsoft.com/office/drawing/2014/main" id="{8B3D2C8A-4E2E-4BAB-A8E3-E9E88E681E19}"/>
              </a:ext>
            </a:extLst>
          </p:cNvPr>
          <p:cNvSpPr txBox="1"/>
          <p:nvPr/>
        </p:nvSpPr>
        <p:spPr>
          <a:xfrm>
            <a:off x="5795225" y="4554591"/>
            <a:ext cx="2933089" cy="646331"/>
          </a:xfrm>
          <a:prstGeom prst="rect">
            <a:avLst/>
          </a:prstGeom>
          <a:solidFill>
            <a:srgbClr val="FFFF99"/>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4. Parcels on South Side of Telegraph</a:t>
            </a:r>
            <a:br>
              <a:rPr lang="en-US" sz="1200" b="1" u="sng" dirty="0">
                <a:solidFill>
                  <a:srgbClr val="000000"/>
                </a:solidFill>
                <a:latin typeface="Corbel" panose="020B0503020204020204" pitchFamily="34" charset="0"/>
              </a:rPr>
            </a:br>
            <a:r>
              <a:rPr lang="en-US" sz="1200" dirty="0">
                <a:solidFill>
                  <a:srgbClr val="000000"/>
                </a:solidFill>
                <a:latin typeface="Corbel" panose="020B0503020204020204" pitchFamily="34" charset="0"/>
              </a:rPr>
              <a:t>Change to Mixed Use 3 (3 stories) from 3 Story Multifamily and Neighborhood Low</a:t>
            </a:r>
          </a:p>
        </p:txBody>
      </p:sp>
      <p:sp>
        <p:nvSpPr>
          <p:cNvPr id="68" name="Freeform: Shape 67">
            <a:extLst>
              <a:ext uri="{FF2B5EF4-FFF2-40B4-BE49-F238E27FC236}">
                <a16:creationId xmlns:a16="http://schemas.microsoft.com/office/drawing/2014/main" id="{046D9C94-BE24-0A1C-084B-70E963FC7755}"/>
              </a:ext>
            </a:extLst>
          </p:cNvPr>
          <p:cNvSpPr/>
          <p:nvPr/>
        </p:nvSpPr>
        <p:spPr>
          <a:xfrm>
            <a:off x="4327016" y="3484660"/>
            <a:ext cx="539931" cy="862149"/>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31" h="862149">
                <a:moveTo>
                  <a:pt x="0" y="34835"/>
                </a:moveTo>
                <a:lnTo>
                  <a:pt x="148046" y="862149"/>
                </a:lnTo>
                <a:lnTo>
                  <a:pt x="539931" y="809897"/>
                </a:lnTo>
                <a:lnTo>
                  <a:pt x="505097" y="627017"/>
                </a:lnTo>
                <a:lnTo>
                  <a:pt x="339634" y="644435"/>
                </a:lnTo>
                <a:lnTo>
                  <a:pt x="235131" y="0"/>
                </a:lnTo>
                <a:lnTo>
                  <a:pt x="0" y="348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34AA863-26A6-97F5-6B23-44C29E97BA33}"/>
              </a:ext>
            </a:extLst>
          </p:cNvPr>
          <p:cNvSpPr/>
          <p:nvPr/>
        </p:nvSpPr>
        <p:spPr>
          <a:xfrm>
            <a:off x="4637324" y="355485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3</a:t>
            </a:r>
          </a:p>
        </p:txBody>
      </p:sp>
      <p:pic>
        <p:nvPicPr>
          <p:cNvPr id="25" name="Picture 24" descr="A picture containing text, screenshot, colorfulness, font&#10;&#10;Description automatically generated">
            <a:extLst>
              <a:ext uri="{FF2B5EF4-FFF2-40B4-BE49-F238E27FC236}">
                <a16:creationId xmlns:a16="http://schemas.microsoft.com/office/drawing/2014/main" id="{F027293A-E6D9-B3BA-97D7-931B0E161C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20" y="1424546"/>
            <a:ext cx="3561805" cy="4431113"/>
          </a:xfrm>
          <a:prstGeom prst="rect">
            <a:avLst/>
          </a:prstGeom>
          <a:ln>
            <a:solidFill>
              <a:srgbClr val="000000"/>
            </a:solidFill>
          </a:ln>
        </p:spPr>
      </p:pic>
    </p:spTree>
    <p:extLst>
      <p:ext uri="{BB962C8B-B14F-4D97-AF65-F5344CB8AC3E}">
        <p14:creationId xmlns:p14="http://schemas.microsoft.com/office/powerpoint/2010/main" val="8051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566AD-C7CC-949E-EBAA-0CD5D9E551FA}"/>
              </a:ext>
            </a:extLst>
          </p:cNvPr>
          <p:cNvSpPr/>
          <p:nvPr/>
        </p:nvSpPr>
        <p:spPr>
          <a:xfrm>
            <a:off x="0" y="5291196"/>
            <a:ext cx="12192000" cy="156680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5" name="Picture 14" descr="A map of a city&#10;&#10;Description automatically generated with medium confidence">
            <a:extLst>
              <a:ext uri="{FF2B5EF4-FFF2-40B4-BE49-F238E27FC236}">
                <a16:creationId xmlns:a16="http://schemas.microsoft.com/office/drawing/2014/main" id="{21FECCF0-D51D-CD2B-FF34-3B79CBD892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7600" y="1190625"/>
            <a:ext cx="8372494" cy="4781549"/>
          </a:xfrm>
          <a:prstGeom prst="rect">
            <a:avLst/>
          </a:prstGeom>
        </p:spPr>
      </p:pic>
      <p:cxnSp>
        <p:nvCxnSpPr>
          <p:cNvPr id="24" name="Straight Arrow Connector 23">
            <a:extLst>
              <a:ext uri="{FF2B5EF4-FFF2-40B4-BE49-F238E27FC236}">
                <a16:creationId xmlns:a16="http://schemas.microsoft.com/office/drawing/2014/main" id="{7F8A7714-7110-24B0-3CAC-0E551EB24F93}"/>
              </a:ext>
            </a:extLst>
          </p:cNvPr>
          <p:cNvCxnSpPr>
            <a:cxnSpLocks/>
          </p:cNvCxnSpPr>
          <p:nvPr/>
        </p:nvCxnSpPr>
        <p:spPr>
          <a:xfrm flipH="1">
            <a:off x="4522059" y="2339064"/>
            <a:ext cx="708231" cy="1568831"/>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74156"/>
            <a:ext cx="7408348" cy="479858"/>
          </a:xfrm>
          <a:solidFill>
            <a:schemeClr val="accent3"/>
          </a:solidFill>
        </p:spPr>
        <p:txBody>
          <a:bodyPr/>
          <a:lstStyle/>
          <a:p>
            <a:r>
              <a:rPr lang="en-US" dirty="0"/>
              <a:t>College Area – </a:t>
            </a:r>
            <a:r>
              <a:rPr lang="en-US" u="sng" dirty="0"/>
              <a:t>Planning Commission</a:t>
            </a:r>
          </a:p>
        </p:txBody>
      </p:sp>
      <p:sp>
        <p:nvSpPr>
          <p:cNvPr id="12" name="Freeform: Shape 11">
            <a:extLst>
              <a:ext uri="{FF2B5EF4-FFF2-40B4-BE49-F238E27FC236}">
                <a16:creationId xmlns:a16="http://schemas.microsoft.com/office/drawing/2014/main" id="{9CFEAE2F-E469-443A-E8A6-621F8546D08F}"/>
              </a:ext>
            </a:extLst>
          </p:cNvPr>
          <p:cNvSpPr/>
          <p:nvPr/>
        </p:nvSpPr>
        <p:spPr>
          <a:xfrm>
            <a:off x="11010391" y="3190111"/>
            <a:ext cx="806450" cy="698500"/>
          </a:xfrm>
          <a:custGeom>
            <a:avLst/>
            <a:gdLst>
              <a:gd name="connsiteX0" fmla="*/ 0 w 806450"/>
              <a:gd name="connsiteY0" fmla="*/ 120650 h 698500"/>
              <a:gd name="connsiteX1" fmla="*/ 44450 w 806450"/>
              <a:gd name="connsiteY1" fmla="*/ 336550 h 698500"/>
              <a:gd name="connsiteX2" fmla="*/ 44450 w 806450"/>
              <a:gd name="connsiteY2" fmla="*/ 495300 h 698500"/>
              <a:gd name="connsiteX3" fmla="*/ 0 w 806450"/>
              <a:gd name="connsiteY3" fmla="*/ 698500 h 698500"/>
              <a:gd name="connsiteX4" fmla="*/ 0 w 806450"/>
              <a:gd name="connsiteY4" fmla="*/ 698500 h 698500"/>
              <a:gd name="connsiteX5" fmla="*/ 806450 w 806450"/>
              <a:gd name="connsiteY5" fmla="*/ 565150 h 698500"/>
              <a:gd name="connsiteX6" fmla="*/ 704850 w 806450"/>
              <a:gd name="connsiteY6" fmla="*/ 0 h 698500"/>
              <a:gd name="connsiteX7" fmla="*/ 0 w 806450"/>
              <a:gd name="connsiteY7" fmla="*/ 12065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450" h="698500">
                <a:moveTo>
                  <a:pt x="0" y="120650"/>
                </a:moveTo>
                <a:lnTo>
                  <a:pt x="44450" y="336550"/>
                </a:lnTo>
                <a:lnTo>
                  <a:pt x="44450" y="495300"/>
                </a:lnTo>
                <a:lnTo>
                  <a:pt x="0" y="698500"/>
                </a:lnTo>
                <a:lnTo>
                  <a:pt x="0" y="698500"/>
                </a:lnTo>
                <a:lnTo>
                  <a:pt x="806450" y="565150"/>
                </a:lnTo>
                <a:lnTo>
                  <a:pt x="704850" y="0"/>
                </a:lnTo>
                <a:lnTo>
                  <a:pt x="0" y="120650"/>
                </a:lnTo>
                <a:close/>
              </a:path>
            </a:pathLst>
          </a:custGeom>
          <a:noFill/>
          <a:ln w="50800" cap="rnd">
            <a:solidFill>
              <a:srgbClr val="FFFF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9CA83AD-42FF-DD3D-5C8A-91BCE45FF16C}"/>
              </a:ext>
            </a:extLst>
          </p:cNvPr>
          <p:cNvSpPr/>
          <p:nvPr/>
        </p:nvSpPr>
        <p:spPr>
          <a:xfrm>
            <a:off x="11326601" y="33687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35" name="TextBox 34">
            <a:extLst>
              <a:ext uri="{FF2B5EF4-FFF2-40B4-BE49-F238E27FC236}">
                <a16:creationId xmlns:a16="http://schemas.microsoft.com/office/drawing/2014/main" id="{180B8878-F268-BE74-354E-62880594C81D}"/>
              </a:ext>
            </a:extLst>
          </p:cNvPr>
          <p:cNvSpPr txBox="1"/>
          <p:nvPr/>
        </p:nvSpPr>
        <p:spPr>
          <a:xfrm>
            <a:off x="3925016" y="1877275"/>
            <a:ext cx="3082755" cy="1015663"/>
          </a:xfrm>
          <a:prstGeom prst="rect">
            <a:avLst/>
          </a:prstGeom>
          <a:solidFill>
            <a:schemeClr val="bg1"/>
          </a:solidFill>
          <a:ln w="6350">
            <a:solidFill>
              <a:schemeClr val="accent2">
                <a:lumMod val="10000"/>
              </a:schemeClr>
            </a:solidFill>
          </a:ln>
        </p:spPr>
        <p:txBody>
          <a:bodyPr wrap="square" rtlCol="0">
            <a:spAutoFit/>
          </a:bodyPr>
          <a:lstStyle/>
          <a:p>
            <a:r>
              <a:rPr lang="en-US" sz="1200" b="1" u="sng" dirty="0">
                <a:solidFill>
                  <a:srgbClr val="000000"/>
                </a:solidFill>
                <a:latin typeface="Corbel" panose="020B0503020204020204" pitchFamily="34" charset="0"/>
              </a:rPr>
              <a:t>3. Area West of VCC</a:t>
            </a:r>
          </a:p>
          <a:p>
            <a:r>
              <a:rPr lang="en-US" sz="1200" dirty="0">
                <a:solidFill>
                  <a:srgbClr val="000000"/>
                </a:solidFill>
                <a:latin typeface="Corbel" panose="020B0503020204020204" pitchFamily="34" charset="0"/>
              </a:rPr>
              <a:t>Planning Commission voted to change this area to Mixed Use 4.</a:t>
            </a:r>
          </a:p>
          <a:p>
            <a:r>
              <a:rPr lang="en-US" sz="1200" i="1" dirty="0">
                <a:solidFill>
                  <a:srgbClr val="000000"/>
                </a:solidFill>
                <a:latin typeface="Corbel" panose="020B0503020204020204" pitchFamily="34" charset="0"/>
              </a:rPr>
              <a:t>(Note: existing is Mixed </a:t>
            </a:r>
            <a:r>
              <a:rPr lang="en-US" sz="1200" i="1">
                <a:solidFill>
                  <a:srgbClr val="000000"/>
                </a:solidFill>
                <a:latin typeface="Corbel" panose="020B0503020204020204" pitchFamily="34" charset="0"/>
              </a:rPr>
              <a:t>Use 3; </a:t>
            </a:r>
            <a:r>
              <a:rPr lang="en-US" sz="1200" i="1" dirty="0">
                <a:solidFill>
                  <a:srgbClr val="000000"/>
                </a:solidFill>
                <a:latin typeface="Corbel" panose="020B0503020204020204" pitchFamily="34" charset="0"/>
              </a:rPr>
              <a:t>GPAC proposed Mixed Use 5)</a:t>
            </a:r>
          </a:p>
        </p:txBody>
      </p:sp>
      <p:sp>
        <p:nvSpPr>
          <p:cNvPr id="28" name="Freeform: Shape 27">
            <a:extLst>
              <a:ext uri="{FF2B5EF4-FFF2-40B4-BE49-F238E27FC236}">
                <a16:creationId xmlns:a16="http://schemas.microsoft.com/office/drawing/2014/main" id="{3D267B46-4532-F314-D423-7D08D23AF697}"/>
              </a:ext>
            </a:extLst>
          </p:cNvPr>
          <p:cNvSpPr/>
          <p:nvPr/>
        </p:nvSpPr>
        <p:spPr>
          <a:xfrm>
            <a:off x="7754927" y="3849604"/>
            <a:ext cx="287383" cy="383177"/>
          </a:xfrm>
          <a:custGeom>
            <a:avLst/>
            <a:gdLst>
              <a:gd name="connsiteX0" fmla="*/ 0 w 287383"/>
              <a:gd name="connsiteY0" fmla="*/ 52251 h 383177"/>
              <a:gd name="connsiteX1" fmla="*/ 34835 w 287383"/>
              <a:gd name="connsiteY1" fmla="*/ 383177 h 383177"/>
              <a:gd name="connsiteX2" fmla="*/ 113212 w 287383"/>
              <a:gd name="connsiteY2" fmla="*/ 339634 h 383177"/>
              <a:gd name="connsiteX3" fmla="*/ 113212 w 287383"/>
              <a:gd name="connsiteY3" fmla="*/ 339634 h 383177"/>
              <a:gd name="connsiteX4" fmla="*/ 209006 w 287383"/>
              <a:gd name="connsiteY4" fmla="*/ 304800 h 383177"/>
              <a:gd name="connsiteX5" fmla="*/ 287383 w 287383"/>
              <a:gd name="connsiteY5" fmla="*/ 252548 h 383177"/>
              <a:gd name="connsiteX6" fmla="*/ 235132 w 287383"/>
              <a:gd name="connsiteY6" fmla="*/ 0 h 383177"/>
              <a:gd name="connsiteX7" fmla="*/ 0 w 287383"/>
              <a:gd name="connsiteY7" fmla="*/ 52251 h 38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383" h="383177">
                <a:moveTo>
                  <a:pt x="0" y="52251"/>
                </a:moveTo>
                <a:lnTo>
                  <a:pt x="34835" y="383177"/>
                </a:lnTo>
                <a:lnTo>
                  <a:pt x="113212" y="339634"/>
                </a:lnTo>
                <a:lnTo>
                  <a:pt x="113212" y="339634"/>
                </a:lnTo>
                <a:lnTo>
                  <a:pt x="209006" y="304800"/>
                </a:lnTo>
                <a:lnTo>
                  <a:pt x="287383" y="252548"/>
                </a:lnTo>
                <a:lnTo>
                  <a:pt x="235132" y="0"/>
                </a:lnTo>
                <a:lnTo>
                  <a:pt x="0" y="52251"/>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D1BC70F-39D9-1BAA-0CD2-1B147C805A97}"/>
              </a:ext>
            </a:extLst>
          </p:cNvPr>
          <p:cNvSpPr/>
          <p:nvPr/>
        </p:nvSpPr>
        <p:spPr>
          <a:xfrm>
            <a:off x="8123747" y="368436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2</a:t>
            </a:r>
          </a:p>
        </p:txBody>
      </p:sp>
      <p:sp>
        <p:nvSpPr>
          <p:cNvPr id="44" name="Freeform: Shape 43">
            <a:extLst>
              <a:ext uri="{FF2B5EF4-FFF2-40B4-BE49-F238E27FC236}">
                <a16:creationId xmlns:a16="http://schemas.microsoft.com/office/drawing/2014/main" id="{26D16B3D-4E4B-2298-CC95-4108DA6EC323}"/>
              </a:ext>
            </a:extLst>
          </p:cNvPr>
          <p:cNvSpPr/>
          <p:nvPr/>
        </p:nvSpPr>
        <p:spPr>
          <a:xfrm>
            <a:off x="7787312" y="3179860"/>
            <a:ext cx="461555" cy="339635"/>
          </a:xfrm>
          <a:custGeom>
            <a:avLst/>
            <a:gdLst>
              <a:gd name="connsiteX0" fmla="*/ 26126 w 461555"/>
              <a:gd name="connsiteY0" fmla="*/ 339635 h 339635"/>
              <a:gd name="connsiteX1" fmla="*/ 461555 w 461555"/>
              <a:gd name="connsiteY1" fmla="*/ 296092 h 339635"/>
              <a:gd name="connsiteX2" fmla="*/ 435429 w 461555"/>
              <a:gd name="connsiteY2" fmla="*/ 0 h 339635"/>
              <a:gd name="connsiteX3" fmla="*/ 0 w 461555"/>
              <a:gd name="connsiteY3" fmla="*/ 69669 h 339635"/>
              <a:gd name="connsiteX4" fmla="*/ 26126 w 461555"/>
              <a:gd name="connsiteY4" fmla="*/ 339635 h 33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5" h="339635">
                <a:moveTo>
                  <a:pt x="26126" y="339635"/>
                </a:moveTo>
                <a:lnTo>
                  <a:pt x="461555" y="296092"/>
                </a:lnTo>
                <a:lnTo>
                  <a:pt x="435429" y="0"/>
                </a:lnTo>
                <a:lnTo>
                  <a:pt x="0" y="69669"/>
                </a:lnTo>
                <a:lnTo>
                  <a:pt x="26126" y="3396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2EE6E075-F42A-13C8-A60A-F81EF6150FDF}"/>
              </a:ext>
            </a:extLst>
          </p:cNvPr>
          <p:cNvSpPr/>
          <p:nvPr/>
        </p:nvSpPr>
        <p:spPr>
          <a:xfrm>
            <a:off x="8369970" y="3223403"/>
            <a:ext cx="600892" cy="478972"/>
          </a:xfrm>
          <a:custGeom>
            <a:avLst/>
            <a:gdLst>
              <a:gd name="connsiteX0" fmla="*/ 0 w 600892"/>
              <a:gd name="connsiteY0" fmla="*/ 313509 h 478972"/>
              <a:gd name="connsiteX1" fmla="*/ 26126 w 600892"/>
              <a:gd name="connsiteY1" fmla="*/ 478972 h 478972"/>
              <a:gd name="connsiteX2" fmla="*/ 600892 w 600892"/>
              <a:gd name="connsiteY2" fmla="*/ 383177 h 478972"/>
              <a:gd name="connsiteX3" fmla="*/ 592183 w 600892"/>
              <a:gd name="connsiteY3" fmla="*/ 339634 h 478972"/>
              <a:gd name="connsiteX4" fmla="*/ 574766 w 600892"/>
              <a:gd name="connsiteY4" fmla="*/ 252549 h 478972"/>
              <a:gd name="connsiteX5" fmla="*/ 574766 w 600892"/>
              <a:gd name="connsiteY5" fmla="*/ 148046 h 478972"/>
              <a:gd name="connsiteX6" fmla="*/ 574766 w 600892"/>
              <a:gd name="connsiteY6" fmla="*/ 148046 h 478972"/>
              <a:gd name="connsiteX7" fmla="*/ 487680 w 600892"/>
              <a:gd name="connsiteY7" fmla="*/ 113212 h 478972"/>
              <a:gd name="connsiteX8" fmla="*/ 339635 w 600892"/>
              <a:gd name="connsiteY8" fmla="*/ 139337 h 478972"/>
              <a:gd name="connsiteX9" fmla="*/ 322217 w 600892"/>
              <a:gd name="connsiteY9" fmla="*/ 0 h 478972"/>
              <a:gd name="connsiteX10" fmla="*/ 174172 w 600892"/>
              <a:gd name="connsiteY10" fmla="*/ 17417 h 478972"/>
              <a:gd name="connsiteX11" fmla="*/ 139337 w 600892"/>
              <a:gd name="connsiteY11" fmla="*/ 69669 h 478972"/>
              <a:gd name="connsiteX12" fmla="*/ 130629 w 600892"/>
              <a:gd name="connsiteY12" fmla="*/ 156754 h 478972"/>
              <a:gd name="connsiteX13" fmla="*/ 148046 w 600892"/>
              <a:gd name="connsiteY13" fmla="*/ 296092 h 478972"/>
              <a:gd name="connsiteX14" fmla="*/ 0 w 600892"/>
              <a:gd name="connsiteY14" fmla="*/ 313509 h 47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892" h="478972">
                <a:moveTo>
                  <a:pt x="0" y="313509"/>
                </a:moveTo>
                <a:lnTo>
                  <a:pt x="26126" y="478972"/>
                </a:lnTo>
                <a:lnTo>
                  <a:pt x="600892" y="383177"/>
                </a:lnTo>
                <a:lnTo>
                  <a:pt x="592183" y="339634"/>
                </a:lnTo>
                <a:lnTo>
                  <a:pt x="574766" y="252549"/>
                </a:lnTo>
                <a:lnTo>
                  <a:pt x="574766" y="148046"/>
                </a:lnTo>
                <a:lnTo>
                  <a:pt x="574766" y="148046"/>
                </a:lnTo>
                <a:lnTo>
                  <a:pt x="487680" y="113212"/>
                </a:lnTo>
                <a:lnTo>
                  <a:pt x="339635" y="139337"/>
                </a:lnTo>
                <a:lnTo>
                  <a:pt x="322217" y="0"/>
                </a:lnTo>
                <a:lnTo>
                  <a:pt x="174172" y="17417"/>
                </a:lnTo>
                <a:lnTo>
                  <a:pt x="139337" y="69669"/>
                </a:lnTo>
                <a:lnTo>
                  <a:pt x="130629" y="156754"/>
                </a:lnTo>
                <a:lnTo>
                  <a:pt x="148046" y="296092"/>
                </a:lnTo>
                <a:lnTo>
                  <a:pt x="0" y="31350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B00EA00-D96A-1EB9-14C7-73FD6008E47A}"/>
              </a:ext>
            </a:extLst>
          </p:cNvPr>
          <p:cNvSpPr/>
          <p:nvPr/>
        </p:nvSpPr>
        <p:spPr>
          <a:xfrm>
            <a:off x="4467170" y="4293741"/>
            <a:ext cx="940525" cy="461554"/>
          </a:xfrm>
          <a:custGeom>
            <a:avLst/>
            <a:gdLst>
              <a:gd name="connsiteX0" fmla="*/ 888274 w 940525"/>
              <a:gd name="connsiteY0" fmla="*/ 0 h 461554"/>
              <a:gd name="connsiteX1" fmla="*/ 940525 w 940525"/>
              <a:gd name="connsiteY1" fmla="*/ 296091 h 461554"/>
              <a:gd name="connsiteX2" fmla="*/ 740228 w 940525"/>
              <a:gd name="connsiteY2" fmla="*/ 461554 h 461554"/>
              <a:gd name="connsiteX3" fmla="*/ 670560 w 940525"/>
              <a:gd name="connsiteY3" fmla="*/ 409303 h 461554"/>
              <a:gd name="connsiteX4" fmla="*/ 644434 w 940525"/>
              <a:gd name="connsiteY4" fmla="*/ 252549 h 461554"/>
              <a:gd name="connsiteX5" fmla="*/ 418011 w 940525"/>
              <a:gd name="connsiteY5" fmla="*/ 278674 h 461554"/>
              <a:gd name="connsiteX6" fmla="*/ 374468 w 940525"/>
              <a:gd name="connsiteY6" fmla="*/ 200297 h 461554"/>
              <a:gd name="connsiteX7" fmla="*/ 226422 w 940525"/>
              <a:gd name="connsiteY7" fmla="*/ 209006 h 461554"/>
              <a:gd name="connsiteX8" fmla="*/ 235131 w 940525"/>
              <a:gd name="connsiteY8" fmla="*/ 304800 h 461554"/>
              <a:gd name="connsiteX9" fmla="*/ 217714 w 940525"/>
              <a:gd name="connsiteY9" fmla="*/ 322217 h 461554"/>
              <a:gd name="connsiteX10" fmla="*/ 121920 w 940525"/>
              <a:gd name="connsiteY10" fmla="*/ 313509 h 461554"/>
              <a:gd name="connsiteX11" fmla="*/ 69668 w 940525"/>
              <a:gd name="connsiteY11" fmla="*/ 287383 h 461554"/>
              <a:gd name="connsiteX12" fmla="*/ 69668 w 940525"/>
              <a:gd name="connsiteY12" fmla="*/ 287383 h 461554"/>
              <a:gd name="connsiteX13" fmla="*/ 0 w 940525"/>
              <a:gd name="connsiteY13" fmla="*/ 252549 h 461554"/>
              <a:gd name="connsiteX14" fmla="*/ 8708 w 940525"/>
              <a:gd name="connsiteY14" fmla="*/ 156754 h 461554"/>
              <a:gd name="connsiteX15" fmla="*/ 888274 w 940525"/>
              <a:gd name="connsiteY15" fmla="*/ 0 h 46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525" h="461554">
                <a:moveTo>
                  <a:pt x="888274" y="0"/>
                </a:moveTo>
                <a:lnTo>
                  <a:pt x="940525" y="296091"/>
                </a:lnTo>
                <a:lnTo>
                  <a:pt x="740228" y="461554"/>
                </a:lnTo>
                <a:lnTo>
                  <a:pt x="670560" y="409303"/>
                </a:lnTo>
                <a:lnTo>
                  <a:pt x="644434" y="252549"/>
                </a:lnTo>
                <a:lnTo>
                  <a:pt x="418011" y="278674"/>
                </a:lnTo>
                <a:lnTo>
                  <a:pt x="374468" y="200297"/>
                </a:lnTo>
                <a:lnTo>
                  <a:pt x="226422" y="209006"/>
                </a:lnTo>
                <a:lnTo>
                  <a:pt x="235131" y="304800"/>
                </a:lnTo>
                <a:lnTo>
                  <a:pt x="217714" y="322217"/>
                </a:lnTo>
                <a:lnTo>
                  <a:pt x="121920" y="313509"/>
                </a:lnTo>
                <a:lnTo>
                  <a:pt x="69668" y="287383"/>
                </a:lnTo>
                <a:lnTo>
                  <a:pt x="69668" y="287383"/>
                </a:lnTo>
                <a:lnTo>
                  <a:pt x="0" y="252549"/>
                </a:lnTo>
                <a:lnTo>
                  <a:pt x="8708" y="156754"/>
                </a:lnTo>
                <a:lnTo>
                  <a:pt x="888274"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0A66082-B585-E209-8F34-AFED4AF92361}"/>
              </a:ext>
            </a:extLst>
          </p:cNvPr>
          <p:cNvSpPr/>
          <p:nvPr/>
        </p:nvSpPr>
        <p:spPr>
          <a:xfrm>
            <a:off x="5407638" y="426425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4</a:t>
            </a:r>
          </a:p>
        </p:txBody>
      </p:sp>
      <p:sp>
        <p:nvSpPr>
          <p:cNvPr id="68" name="Freeform: Shape 67">
            <a:extLst>
              <a:ext uri="{FF2B5EF4-FFF2-40B4-BE49-F238E27FC236}">
                <a16:creationId xmlns:a16="http://schemas.microsoft.com/office/drawing/2014/main" id="{046D9C94-BE24-0A1C-084B-70E963FC7755}"/>
              </a:ext>
            </a:extLst>
          </p:cNvPr>
          <p:cNvSpPr/>
          <p:nvPr/>
        </p:nvSpPr>
        <p:spPr>
          <a:xfrm>
            <a:off x="4327016" y="3484660"/>
            <a:ext cx="539931" cy="862149"/>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31" h="862149">
                <a:moveTo>
                  <a:pt x="0" y="34835"/>
                </a:moveTo>
                <a:lnTo>
                  <a:pt x="148046" y="862149"/>
                </a:lnTo>
                <a:lnTo>
                  <a:pt x="539931" y="809897"/>
                </a:lnTo>
                <a:lnTo>
                  <a:pt x="505097" y="627017"/>
                </a:lnTo>
                <a:lnTo>
                  <a:pt x="339634" y="644435"/>
                </a:lnTo>
                <a:lnTo>
                  <a:pt x="235131" y="0"/>
                </a:lnTo>
                <a:lnTo>
                  <a:pt x="0" y="348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34AA863-26A6-97F5-6B23-44C29E97BA33}"/>
              </a:ext>
            </a:extLst>
          </p:cNvPr>
          <p:cNvSpPr/>
          <p:nvPr/>
        </p:nvSpPr>
        <p:spPr>
          <a:xfrm>
            <a:off x="4637324" y="355485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3</a:t>
            </a:r>
          </a:p>
        </p:txBody>
      </p:sp>
      <p:sp>
        <p:nvSpPr>
          <p:cNvPr id="3" name="Content Placeholder 2">
            <a:extLst>
              <a:ext uri="{FF2B5EF4-FFF2-40B4-BE49-F238E27FC236}">
                <a16:creationId xmlns:a16="http://schemas.microsoft.com/office/drawing/2014/main" id="{2FEFA41C-9EBC-613D-C03C-720D737E047F}"/>
              </a:ext>
            </a:extLst>
          </p:cNvPr>
          <p:cNvSpPr txBox="1">
            <a:spLocks/>
          </p:cNvSpPr>
          <p:nvPr/>
        </p:nvSpPr>
        <p:spPr>
          <a:xfrm>
            <a:off x="165103" y="1337094"/>
            <a:ext cx="2950181" cy="4136099"/>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Planning Commission supported GPAC’s recommendation on Areas 1, 2 and 4.</a:t>
            </a:r>
          </a:p>
          <a:p>
            <a:r>
              <a:rPr lang="en-US" sz="2400" dirty="0"/>
              <a:t>Planning Commission recommended a modification to Area 3 (to Mixed Use 4)</a:t>
            </a:r>
          </a:p>
        </p:txBody>
      </p:sp>
    </p:spTree>
    <p:extLst>
      <p:ext uri="{BB962C8B-B14F-4D97-AF65-F5344CB8AC3E}">
        <p14:creationId xmlns:p14="http://schemas.microsoft.com/office/powerpoint/2010/main" val="1521737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2566AD-C7CC-949E-EBAA-0CD5D9E551FA}"/>
              </a:ext>
            </a:extLst>
          </p:cNvPr>
          <p:cNvSpPr/>
          <p:nvPr/>
        </p:nvSpPr>
        <p:spPr>
          <a:xfrm>
            <a:off x="0" y="5291196"/>
            <a:ext cx="12192000" cy="156680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57018" y="474156"/>
            <a:ext cx="2881521" cy="479858"/>
          </a:xfrm>
          <a:solidFill>
            <a:schemeClr val="accent3"/>
          </a:solidFill>
        </p:spPr>
        <p:txBody>
          <a:bodyPr/>
          <a:lstStyle/>
          <a:p>
            <a:r>
              <a:rPr lang="en-US" dirty="0"/>
              <a:t>College Area</a:t>
            </a:r>
          </a:p>
        </p:txBody>
      </p:sp>
      <p:grpSp>
        <p:nvGrpSpPr>
          <p:cNvPr id="5" name="Group 4">
            <a:extLst>
              <a:ext uri="{FF2B5EF4-FFF2-40B4-BE49-F238E27FC236}">
                <a16:creationId xmlns:a16="http://schemas.microsoft.com/office/drawing/2014/main" id="{5AD544B2-B7CF-487F-E1EE-9B4C96429C4B}"/>
              </a:ext>
            </a:extLst>
          </p:cNvPr>
          <p:cNvGrpSpPr/>
          <p:nvPr/>
        </p:nvGrpSpPr>
        <p:grpSpPr>
          <a:xfrm>
            <a:off x="5924353" y="1182538"/>
            <a:ext cx="5488981" cy="5201306"/>
            <a:chOff x="3038539" y="1269624"/>
            <a:chExt cx="5488981" cy="5201306"/>
          </a:xfrm>
        </p:grpSpPr>
        <p:pic>
          <p:nvPicPr>
            <p:cNvPr id="4" name="Picture 3" descr="Aerial view of a city&#10;&#10;Description automatically generated">
              <a:extLst>
                <a:ext uri="{FF2B5EF4-FFF2-40B4-BE49-F238E27FC236}">
                  <a16:creationId xmlns:a16="http://schemas.microsoft.com/office/drawing/2014/main" id="{65F3ACB1-A4DF-644D-38C2-C5ACC788D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8539" y="1269624"/>
              <a:ext cx="5488981" cy="5201306"/>
            </a:xfrm>
            <a:prstGeom prst="rect">
              <a:avLst/>
            </a:prstGeom>
          </p:spPr>
        </p:pic>
        <p:sp>
          <p:nvSpPr>
            <p:cNvPr id="68" name="Freeform: Shape 67">
              <a:extLst>
                <a:ext uri="{FF2B5EF4-FFF2-40B4-BE49-F238E27FC236}">
                  <a16:creationId xmlns:a16="http://schemas.microsoft.com/office/drawing/2014/main" id="{046D9C94-BE24-0A1C-084B-70E963FC7755}"/>
                </a:ext>
              </a:extLst>
            </p:cNvPr>
            <p:cNvSpPr/>
            <p:nvPr/>
          </p:nvSpPr>
          <p:spPr>
            <a:xfrm>
              <a:off x="4734051" y="2102487"/>
              <a:ext cx="2473173" cy="3917682"/>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 name="connsiteX0" fmla="*/ 0 w 539931"/>
                <a:gd name="connsiteY0" fmla="*/ 34835 h 862149"/>
                <a:gd name="connsiteX1" fmla="*/ 148046 w 539931"/>
                <a:gd name="connsiteY1" fmla="*/ 862149 h 862149"/>
                <a:gd name="connsiteX2" fmla="*/ 539931 w 539931"/>
                <a:gd name="connsiteY2" fmla="*/ 809897 h 862149"/>
                <a:gd name="connsiteX3" fmla="*/ 497598 w 539931"/>
                <a:gd name="connsiteY3" fmla="*/ 613602 h 862149"/>
                <a:gd name="connsiteX4" fmla="*/ 339634 w 539931"/>
                <a:gd name="connsiteY4" fmla="*/ 644435 h 862149"/>
                <a:gd name="connsiteX5" fmla="*/ 235131 w 539931"/>
                <a:gd name="connsiteY5" fmla="*/ 0 h 862149"/>
                <a:gd name="connsiteX6" fmla="*/ 0 w 539931"/>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9634 w 532432"/>
                <a:gd name="connsiteY4" fmla="*/ 644435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27632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28386 w 532432"/>
                <a:gd name="connsiteY4" fmla="*/ 642519 h 862149"/>
                <a:gd name="connsiteX5" fmla="*/ 227632 w 532432"/>
                <a:gd name="connsiteY5" fmla="*/ 0 h 862149"/>
                <a:gd name="connsiteX6" fmla="*/ 0 w 532432"/>
                <a:gd name="connsiteY6" fmla="*/ 34835 h 86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432" h="862149">
                  <a:moveTo>
                    <a:pt x="0" y="34835"/>
                  </a:moveTo>
                  <a:lnTo>
                    <a:pt x="148046" y="862149"/>
                  </a:lnTo>
                  <a:lnTo>
                    <a:pt x="532432" y="794565"/>
                  </a:lnTo>
                  <a:lnTo>
                    <a:pt x="497598" y="613602"/>
                  </a:lnTo>
                  <a:lnTo>
                    <a:pt x="328386" y="642519"/>
                  </a:lnTo>
                  <a:lnTo>
                    <a:pt x="227632" y="0"/>
                  </a:lnTo>
                  <a:lnTo>
                    <a:pt x="0" y="3483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BA8C869-34F4-3E61-AD9E-2E3E8E45DF5E}"/>
              </a:ext>
            </a:extLst>
          </p:cNvPr>
          <p:cNvGrpSpPr/>
          <p:nvPr/>
        </p:nvGrpSpPr>
        <p:grpSpPr>
          <a:xfrm>
            <a:off x="387152" y="1182538"/>
            <a:ext cx="5209562" cy="5201306"/>
            <a:chOff x="3173948" y="642257"/>
            <a:chExt cx="6020571" cy="5573485"/>
          </a:xfrm>
        </p:grpSpPr>
        <p:pic>
          <p:nvPicPr>
            <p:cNvPr id="6" name="Picture 5" descr="A map of a city&#10;&#10;Description automatically generated">
              <a:extLst>
                <a:ext uri="{FF2B5EF4-FFF2-40B4-BE49-F238E27FC236}">
                  <a16:creationId xmlns:a16="http://schemas.microsoft.com/office/drawing/2014/main" id="{A3F7AC30-6824-86B6-1800-F302987114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3948" y="642257"/>
              <a:ext cx="6020571" cy="5573485"/>
            </a:xfrm>
            <a:prstGeom prst="rect">
              <a:avLst/>
            </a:prstGeom>
          </p:spPr>
        </p:pic>
        <p:sp>
          <p:nvSpPr>
            <p:cNvPr id="7" name="Freeform: Shape 6">
              <a:extLst>
                <a:ext uri="{FF2B5EF4-FFF2-40B4-BE49-F238E27FC236}">
                  <a16:creationId xmlns:a16="http://schemas.microsoft.com/office/drawing/2014/main" id="{AFA8FACE-8432-77FF-B6CC-AFDD759E8183}"/>
                </a:ext>
              </a:extLst>
            </p:cNvPr>
            <p:cNvSpPr/>
            <p:nvPr/>
          </p:nvSpPr>
          <p:spPr>
            <a:xfrm>
              <a:off x="5318697" y="1794679"/>
              <a:ext cx="1880496" cy="2933885"/>
            </a:xfrm>
            <a:custGeom>
              <a:avLst/>
              <a:gdLst>
                <a:gd name="connsiteX0" fmla="*/ 0 w 539931"/>
                <a:gd name="connsiteY0" fmla="*/ 34835 h 862149"/>
                <a:gd name="connsiteX1" fmla="*/ 148046 w 539931"/>
                <a:gd name="connsiteY1" fmla="*/ 862149 h 862149"/>
                <a:gd name="connsiteX2" fmla="*/ 539931 w 539931"/>
                <a:gd name="connsiteY2" fmla="*/ 809897 h 862149"/>
                <a:gd name="connsiteX3" fmla="*/ 505097 w 539931"/>
                <a:gd name="connsiteY3" fmla="*/ 627017 h 862149"/>
                <a:gd name="connsiteX4" fmla="*/ 339634 w 539931"/>
                <a:gd name="connsiteY4" fmla="*/ 644435 h 862149"/>
                <a:gd name="connsiteX5" fmla="*/ 235131 w 539931"/>
                <a:gd name="connsiteY5" fmla="*/ 0 h 862149"/>
                <a:gd name="connsiteX6" fmla="*/ 0 w 539931"/>
                <a:gd name="connsiteY6" fmla="*/ 34835 h 862149"/>
                <a:gd name="connsiteX0" fmla="*/ 0 w 539931"/>
                <a:gd name="connsiteY0" fmla="*/ 34835 h 862149"/>
                <a:gd name="connsiteX1" fmla="*/ 148046 w 539931"/>
                <a:gd name="connsiteY1" fmla="*/ 862149 h 862149"/>
                <a:gd name="connsiteX2" fmla="*/ 539931 w 539931"/>
                <a:gd name="connsiteY2" fmla="*/ 809897 h 862149"/>
                <a:gd name="connsiteX3" fmla="*/ 497598 w 539931"/>
                <a:gd name="connsiteY3" fmla="*/ 613602 h 862149"/>
                <a:gd name="connsiteX4" fmla="*/ 339634 w 539931"/>
                <a:gd name="connsiteY4" fmla="*/ 644435 h 862149"/>
                <a:gd name="connsiteX5" fmla="*/ 235131 w 539931"/>
                <a:gd name="connsiteY5" fmla="*/ 0 h 862149"/>
                <a:gd name="connsiteX6" fmla="*/ 0 w 539931"/>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9634 w 532432"/>
                <a:gd name="connsiteY4" fmla="*/ 644435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35131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32135 w 532432"/>
                <a:gd name="connsiteY4" fmla="*/ 642519 h 862149"/>
                <a:gd name="connsiteX5" fmla="*/ 227632 w 532432"/>
                <a:gd name="connsiteY5" fmla="*/ 0 h 862149"/>
                <a:gd name="connsiteX6" fmla="*/ 0 w 532432"/>
                <a:gd name="connsiteY6" fmla="*/ 34835 h 862149"/>
                <a:gd name="connsiteX0" fmla="*/ 0 w 532432"/>
                <a:gd name="connsiteY0" fmla="*/ 34835 h 862149"/>
                <a:gd name="connsiteX1" fmla="*/ 148046 w 532432"/>
                <a:gd name="connsiteY1" fmla="*/ 862149 h 862149"/>
                <a:gd name="connsiteX2" fmla="*/ 532432 w 532432"/>
                <a:gd name="connsiteY2" fmla="*/ 794565 h 862149"/>
                <a:gd name="connsiteX3" fmla="*/ 497598 w 532432"/>
                <a:gd name="connsiteY3" fmla="*/ 613602 h 862149"/>
                <a:gd name="connsiteX4" fmla="*/ 328386 w 532432"/>
                <a:gd name="connsiteY4" fmla="*/ 642519 h 862149"/>
                <a:gd name="connsiteX5" fmla="*/ 227632 w 532432"/>
                <a:gd name="connsiteY5" fmla="*/ 0 h 862149"/>
                <a:gd name="connsiteX6" fmla="*/ 0 w 532432"/>
                <a:gd name="connsiteY6" fmla="*/ 34835 h 862149"/>
                <a:gd name="connsiteX0" fmla="*/ 0 w 528650"/>
                <a:gd name="connsiteY0" fmla="*/ 7627 h 862149"/>
                <a:gd name="connsiteX1" fmla="*/ 144264 w 528650"/>
                <a:gd name="connsiteY1" fmla="*/ 862149 h 862149"/>
                <a:gd name="connsiteX2" fmla="*/ 528650 w 528650"/>
                <a:gd name="connsiteY2" fmla="*/ 794565 h 862149"/>
                <a:gd name="connsiteX3" fmla="*/ 493816 w 528650"/>
                <a:gd name="connsiteY3" fmla="*/ 613602 h 862149"/>
                <a:gd name="connsiteX4" fmla="*/ 324604 w 528650"/>
                <a:gd name="connsiteY4" fmla="*/ 642519 h 862149"/>
                <a:gd name="connsiteX5" fmla="*/ 223850 w 528650"/>
                <a:gd name="connsiteY5" fmla="*/ 0 h 862149"/>
                <a:gd name="connsiteX6" fmla="*/ 0 w 528650"/>
                <a:gd name="connsiteY6" fmla="*/ 7627 h 862149"/>
                <a:gd name="connsiteX0" fmla="*/ 0 w 528650"/>
                <a:gd name="connsiteY0" fmla="*/ 39020 h 893542"/>
                <a:gd name="connsiteX1" fmla="*/ 144264 w 528650"/>
                <a:gd name="connsiteY1" fmla="*/ 893542 h 893542"/>
                <a:gd name="connsiteX2" fmla="*/ 528650 w 528650"/>
                <a:gd name="connsiteY2" fmla="*/ 825958 h 893542"/>
                <a:gd name="connsiteX3" fmla="*/ 493816 w 528650"/>
                <a:gd name="connsiteY3" fmla="*/ 644995 h 893542"/>
                <a:gd name="connsiteX4" fmla="*/ 324604 w 528650"/>
                <a:gd name="connsiteY4" fmla="*/ 673912 h 893542"/>
                <a:gd name="connsiteX5" fmla="*/ 203050 w 528650"/>
                <a:gd name="connsiteY5" fmla="*/ 0 h 893542"/>
                <a:gd name="connsiteX6" fmla="*/ 0 w 528650"/>
                <a:gd name="connsiteY6" fmla="*/ 39020 h 893542"/>
                <a:gd name="connsiteX0" fmla="*/ 0 w 528650"/>
                <a:gd name="connsiteY0" fmla="*/ 43206 h 897728"/>
                <a:gd name="connsiteX1" fmla="*/ 144264 w 528650"/>
                <a:gd name="connsiteY1" fmla="*/ 897728 h 897728"/>
                <a:gd name="connsiteX2" fmla="*/ 528650 w 528650"/>
                <a:gd name="connsiteY2" fmla="*/ 830144 h 897728"/>
                <a:gd name="connsiteX3" fmla="*/ 493816 w 528650"/>
                <a:gd name="connsiteY3" fmla="*/ 649181 h 897728"/>
                <a:gd name="connsiteX4" fmla="*/ 324604 w 528650"/>
                <a:gd name="connsiteY4" fmla="*/ 678098 h 897728"/>
                <a:gd name="connsiteX5" fmla="*/ 212505 w 528650"/>
                <a:gd name="connsiteY5" fmla="*/ 0 h 897728"/>
                <a:gd name="connsiteX6" fmla="*/ 0 w 528650"/>
                <a:gd name="connsiteY6" fmla="*/ 43206 h 897728"/>
                <a:gd name="connsiteX0" fmla="*/ 0 w 528650"/>
                <a:gd name="connsiteY0" fmla="*/ 45299 h 899821"/>
                <a:gd name="connsiteX1" fmla="*/ 144264 w 528650"/>
                <a:gd name="connsiteY1" fmla="*/ 899821 h 899821"/>
                <a:gd name="connsiteX2" fmla="*/ 528650 w 528650"/>
                <a:gd name="connsiteY2" fmla="*/ 832237 h 899821"/>
                <a:gd name="connsiteX3" fmla="*/ 493816 w 528650"/>
                <a:gd name="connsiteY3" fmla="*/ 651274 h 899821"/>
                <a:gd name="connsiteX4" fmla="*/ 324604 w 528650"/>
                <a:gd name="connsiteY4" fmla="*/ 680191 h 899821"/>
                <a:gd name="connsiteX5" fmla="*/ 216286 w 528650"/>
                <a:gd name="connsiteY5" fmla="*/ 0 h 899821"/>
                <a:gd name="connsiteX6" fmla="*/ 0 w 528650"/>
                <a:gd name="connsiteY6" fmla="*/ 45299 h 899821"/>
                <a:gd name="connsiteX0" fmla="*/ 0 w 513523"/>
                <a:gd name="connsiteY0" fmla="*/ 45299 h 899821"/>
                <a:gd name="connsiteX1" fmla="*/ 144264 w 513523"/>
                <a:gd name="connsiteY1" fmla="*/ 899821 h 899821"/>
                <a:gd name="connsiteX2" fmla="*/ 513523 w 513523"/>
                <a:gd name="connsiteY2" fmla="*/ 830144 h 899821"/>
                <a:gd name="connsiteX3" fmla="*/ 493816 w 513523"/>
                <a:gd name="connsiteY3" fmla="*/ 651274 h 899821"/>
                <a:gd name="connsiteX4" fmla="*/ 324604 w 513523"/>
                <a:gd name="connsiteY4" fmla="*/ 680191 h 899821"/>
                <a:gd name="connsiteX5" fmla="*/ 216286 w 513523"/>
                <a:gd name="connsiteY5" fmla="*/ 0 h 899821"/>
                <a:gd name="connsiteX6" fmla="*/ 0 w 513523"/>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93816 w 521086"/>
                <a:gd name="connsiteY3" fmla="*/ 651274 h 899821"/>
                <a:gd name="connsiteX4" fmla="*/ 324604 w 521086"/>
                <a:gd name="connsiteY4" fmla="*/ 680191 h 899821"/>
                <a:gd name="connsiteX5" fmla="*/ 216286 w 521086"/>
                <a:gd name="connsiteY5" fmla="*/ 0 h 899821"/>
                <a:gd name="connsiteX6" fmla="*/ 0 w 521086"/>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84361 w 521086"/>
                <a:gd name="connsiteY3" fmla="*/ 640810 h 899821"/>
                <a:gd name="connsiteX4" fmla="*/ 324604 w 521086"/>
                <a:gd name="connsiteY4" fmla="*/ 680191 h 899821"/>
                <a:gd name="connsiteX5" fmla="*/ 216286 w 521086"/>
                <a:gd name="connsiteY5" fmla="*/ 0 h 899821"/>
                <a:gd name="connsiteX6" fmla="*/ 0 w 521086"/>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84361 w 521086"/>
                <a:gd name="connsiteY3" fmla="*/ 640810 h 899821"/>
                <a:gd name="connsiteX4" fmla="*/ 322713 w 521086"/>
                <a:gd name="connsiteY4" fmla="*/ 663448 h 899821"/>
                <a:gd name="connsiteX5" fmla="*/ 216286 w 521086"/>
                <a:gd name="connsiteY5" fmla="*/ 0 h 899821"/>
                <a:gd name="connsiteX6" fmla="*/ 0 w 521086"/>
                <a:gd name="connsiteY6" fmla="*/ 45299 h 899821"/>
                <a:gd name="connsiteX0" fmla="*/ 0 w 521086"/>
                <a:gd name="connsiteY0" fmla="*/ 45299 h 899821"/>
                <a:gd name="connsiteX1" fmla="*/ 144264 w 521086"/>
                <a:gd name="connsiteY1" fmla="*/ 899821 h 899821"/>
                <a:gd name="connsiteX2" fmla="*/ 521086 w 521086"/>
                <a:gd name="connsiteY2" fmla="*/ 823866 h 899821"/>
                <a:gd name="connsiteX3" fmla="*/ 484361 w 521086"/>
                <a:gd name="connsiteY3" fmla="*/ 640810 h 899821"/>
                <a:gd name="connsiteX4" fmla="*/ 322713 w 521086"/>
                <a:gd name="connsiteY4" fmla="*/ 669726 h 899821"/>
                <a:gd name="connsiteX5" fmla="*/ 216286 w 521086"/>
                <a:gd name="connsiteY5" fmla="*/ 0 h 899821"/>
                <a:gd name="connsiteX6" fmla="*/ 0 w 521086"/>
                <a:gd name="connsiteY6" fmla="*/ 45299 h 8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086" h="899821">
                  <a:moveTo>
                    <a:pt x="0" y="45299"/>
                  </a:moveTo>
                  <a:lnTo>
                    <a:pt x="144264" y="899821"/>
                  </a:lnTo>
                  <a:lnTo>
                    <a:pt x="521086" y="823866"/>
                  </a:lnTo>
                  <a:lnTo>
                    <a:pt x="484361" y="640810"/>
                  </a:lnTo>
                  <a:lnTo>
                    <a:pt x="322713" y="669726"/>
                  </a:lnTo>
                  <a:lnTo>
                    <a:pt x="216286" y="0"/>
                  </a:lnTo>
                  <a:lnTo>
                    <a:pt x="0" y="4529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8733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C1824-5CD5-EB75-9EA0-4128C3208BB5}"/>
              </a:ext>
            </a:extLst>
          </p:cNvPr>
          <p:cNvSpPr/>
          <p:nvPr/>
        </p:nvSpPr>
        <p:spPr>
          <a:xfrm>
            <a:off x="-142875" y="5319666"/>
            <a:ext cx="13668375" cy="153833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descr="A picture containing text, screenshot, map, diagram&#10;&#10;Description automatically generated">
            <a:extLst>
              <a:ext uri="{FF2B5EF4-FFF2-40B4-BE49-F238E27FC236}">
                <a16:creationId xmlns:a16="http://schemas.microsoft.com/office/drawing/2014/main" id="{A85C9610-76B0-D543-57AD-DAEA150E29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45789" y="358253"/>
            <a:ext cx="7968325" cy="5680236"/>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3" y="474156"/>
            <a:ext cx="3453358" cy="554544"/>
          </a:xfrm>
          <a:solidFill>
            <a:schemeClr val="accent3"/>
          </a:solidFill>
        </p:spPr>
        <p:txBody>
          <a:bodyPr anchor="t"/>
          <a:lstStyle/>
          <a:p>
            <a:r>
              <a:rPr lang="en-US" dirty="0"/>
              <a:t>Johnson – </a:t>
            </a:r>
            <a:r>
              <a:rPr lang="en-US" u="sng" dirty="0"/>
              <a:t>GPAC and Public</a:t>
            </a:r>
          </a:p>
        </p:txBody>
      </p:sp>
      <p:sp>
        <p:nvSpPr>
          <p:cNvPr id="19" name="Freeform: Shape 18">
            <a:extLst>
              <a:ext uri="{FF2B5EF4-FFF2-40B4-BE49-F238E27FC236}">
                <a16:creationId xmlns:a16="http://schemas.microsoft.com/office/drawing/2014/main" id="{0ED07D72-6B6A-B4FE-DA68-A799737EFB5E}"/>
              </a:ext>
            </a:extLst>
          </p:cNvPr>
          <p:cNvSpPr/>
          <p:nvPr/>
        </p:nvSpPr>
        <p:spPr>
          <a:xfrm>
            <a:off x="5625547" y="1790703"/>
            <a:ext cx="1661459" cy="1129553"/>
          </a:xfrm>
          <a:custGeom>
            <a:avLst/>
            <a:gdLst>
              <a:gd name="connsiteX0" fmla="*/ 0 w 1661459"/>
              <a:gd name="connsiteY0" fmla="*/ 280894 h 1129553"/>
              <a:gd name="connsiteX1" fmla="*/ 1482165 w 1661459"/>
              <a:gd name="connsiteY1" fmla="*/ 1129553 h 1129553"/>
              <a:gd name="connsiteX2" fmla="*/ 1428377 w 1661459"/>
              <a:gd name="connsiteY2" fmla="*/ 914400 h 1129553"/>
              <a:gd name="connsiteX3" fmla="*/ 1404471 w 1661459"/>
              <a:gd name="connsiteY3" fmla="*/ 645459 h 1129553"/>
              <a:gd name="connsiteX4" fmla="*/ 1404471 w 1661459"/>
              <a:gd name="connsiteY4" fmla="*/ 484094 h 1129553"/>
              <a:gd name="connsiteX5" fmla="*/ 1452283 w 1661459"/>
              <a:gd name="connsiteY5" fmla="*/ 310776 h 1129553"/>
              <a:gd name="connsiteX6" fmla="*/ 1524000 w 1661459"/>
              <a:gd name="connsiteY6" fmla="*/ 167341 h 1129553"/>
              <a:gd name="connsiteX7" fmla="*/ 1589742 w 1661459"/>
              <a:gd name="connsiteY7" fmla="*/ 65741 h 1129553"/>
              <a:gd name="connsiteX8" fmla="*/ 1661459 w 1661459"/>
              <a:gd name="connsiteY8" fmla="*/ 0 h 1129553"/>
              <a:gd name="connsiteX9" fmla="*/ 0 w 1661459"/>
              <a:gd name="connsiteY9" fmla="*/ 280894 h 11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459" h="1129553">
                <a:moveTo>
                  <a:pt x="0" y="280894"/>
                </a:moveTo>
                <a:lnTo>
                  <a:pt x="1482165" y="1129553"/>
                </a:lnTo>
                <a:lnTo>
                  <a:pt x="1428377" y="914400"/>
                </a:lnTo>
                <a:lnTo>
                  <a:pt x="1404471" y="645459"/>
                </a:lnTo>
                <a:lnTo>
                  <a:pt x="1404471" y="484094"/>
                </a:lnTo>
                <a:lnTo>
                  <a:pt x="1452283" y="310776"/>
                </a:lnTo>
                <a:lnTo>
                  <a:pt x="1524000" y="167341"/>
                </a:lnTo>
                <a:lnTo>
                  <a:pt x="1589742" y="65741"/>
                </a:lnTo>
                <a:lnTo>
                  <a:pt x="1661459" y="0"/>
                </a:lnTo>
                <a:lnTo>
                  <a:pt x="0" y="280894"/>
                </a:lnTo>
                <a:close/>
              </a:path>
            </a:pathLst>
          </a:custGeom>
          <a:noFill/>
          <a:ln w="50800" cap="rnd">
            <a:solidFill>
              <a:schemeClr val="accent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85687E1-7431-B6A6-7BF2-5EB1939BCFEB}"/>
              </a:ext>
            </a:extLst>
          </p:cNvPr>
          <p:cNvSpPr txBox="1"/>
          <p:nvPr/>
        </p:nvSpPr>
        <p:spPr>
          <a:xfrm>
            <a:off x="4808906" y="3910926"/>
            <a:ext cx="2919071" cy="830997"/>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2. General Industrial parcels South of the Metrolink Station</a:t>
            </a:r>
          </a:p>
          <a:p>
            <a:r>
              <a:rPr lang="en-US" sz="1200" dirty="0">
                <a:solidFill>
                  <a:schemeClr val="accent2">
                    <a:lumMod val="10000"/>
                  </a:schemeClr>
                </a:solidFill>
                <a:latin typeface="Corbel" panose="020B0503020204020204" pitchFamily="34" charset="0"/>
              </a:rPr>
              <a:t>Change to Mixed Use 4 (4 stories) from General Industrial</a:t>
            </a:r>
          </a:p>
        </p:txBody>
      </p:sp>
      <p:pic>
        <p:nvPicPr>
          <p:cNvPr id="35" name="Graphic 34" descr="Train with solid fill">
            <a:extLst>
              <a:ext uri="{FF2B5EF4-FFF2-40B4-BE49-F238E27FC236}">
                <a16:creationId xmlns:a16="http://schemas.microsoft.com/office/drawing/2014/main" id="{C535E740-ADA5-9696-4928-8F2B62A1C2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39954" y="1674121"/>
            <a:ext cx="415138" cy="415138"/>
          </a:xfrm>
          <a:prstGeom prst="rect">
            <a:avLst/>
          </a:prstGeom>
        </p:spPr>
      </p:pic>
      <p:sp>
        <p:nvSpPr>
          <p:cNvPr id="36" name="TextBox 35">
            <a:extLst>
              <a:ext uri="{FF2B5EF4-FFF2-40B4-BE49-F238E27FC236}">
                <a16:creationId xmlns:a16="http://schemas.microsoft.com/office/drawing/2014/main" id="{89C46DA7-F57D-3792-BCD1-138F70054380}"/>
              </a:ext>
            </a:extLst>
          </p:cNvPr>
          <p:cNvSpPr txBox="1"/>
          <p:nvPr/>
        </p:nvSpPr>
        <p:spPr>
          <a:xfrm>
            <a:off x="6589473" y="1502857"/>
            <a:ext cx="833883" cy="307777"/>
          </a:xfrm>
          <a:prstGeom prst="rect">
            <a:avLst/>
          </a:prstGeom>
          <a:noFill/>
        </p:spPr>
        <p:txBody>
          <a:bodyPr wrap="none" rtlCol="0">
            <a:spAutoFit/>
          </a:bodyPr>
          <a:lstStyle/>
          <a:p>
            <a:r>
              <a:rPr lang="en-US" sz="700" dirty="0">
                <a:solidFill>
                  <a:srgbClr val="000000"/>
                </a:solidFill>
                <a:latin typeface="Corbel" panose="020B0503020204020204" pitchFamily="34" charset="0"/>
              </a:rPr>
              <a:t>East Ventura </a:t>
            </a:r>
          </a:p>
          <a:p>
            <a:r>
              <a:rPr lang="en-US" sz="700" dirty="0">
                <a:solidFill>
                  <a:srgbClr val="000000"/>
                </a:solidFill>
                <a:latin typeface="Corbel" panose="020B0503020204020204" pitchFamily="34" charset="0"/>
              </a:rPr>
              <a:t>Metrolink Station</a:t>
            </a:r>
          </a:p>
        </p:txBody>
      </p:sp>
      <p:cxnSp>
        <p:nvCxnSpPr>
          <p:cNvPr id="42" name="Straight Arrow Connector 41">
            <a:extLst>
              <a:ext uri="{FF2B5EF4-FFF2-40B4-BE49-F238E27FC236}">
                <a16:creationId xmlns:a16="http://schemas.microsoft.com/office/drawing/2014/main" id="{7989E1E7-6107-6627-B793-B94AB058BEC5}"/>
              </a:ext>
            </a:extLst>
          </p:cNvPr>
          <p:cNvCxnSpPr>
            <a:cxnSpLocks/>
            <a:stCxn id="32" idx="0"/>
          </p:cNvCxnSpPr>
          <p:nvPr/>
        </p:nvCxnSpPr>
        <p:spPr>
          <a:xfrm flipV="1">
            <a:off x="6268442" y="2506622"/>
            <a:ext cx="394483" cy="140430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78E1F32D-4677-6BE3-9B26-DA5914938870}"/>
              </a:ext>
            </a:extLst>
          </p:cNvPr>
          <p:cNvCxnSpPr>
            <a:cxnSpLocks/>
          </p:cNvCxnSpPr>
          <p:nvPr/>
        </p:nvCxnSpPr>
        <p:spPr>
          <a:xfrm flipH="1">
            <a:off x="4749009" y="1148217"/>
            <a:ext cx="645849" cy="313780"/>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4" name="Freeform: Shape 43">
            <a:extLst>
              <a:ext uri="{FF2B5EF4-FFF2-40B4-BE49-F238E27FC236}">
                <a16:creationId xmlns:a16="http://schemas.microsoft.com/office/drawing/2014/main" id="{5F5BCD17-465E-78B6-3BD9-43EB7ECA9514}"/>
              </a:ext>
            </a:extLst>
          </p:cNvPr>
          <p:cNvSpPr/>
          <p:nvPr/>
        </p:nvSpPr>
        <p:spPr>
          <a:xfrm>
            <a:off x="4345663" y="1219253"/>
            <a:ext cx="875438" cy="571450"/>
          </a:xfrm>
          <a:custGeom>
            <a:avLst/>
            <a:gdLst>
              <a:gd name="connsiteX0" fmla="*/ 796954 w 796954"/>
              <a:gd name="connsiteY0" fmla="*/ 612396 h 612396"/>
              <a:gd name="connsiteX1" fmla="*/ 679508 w 796954"/>
              <a:gd name="connsiteY1" fmla="*/ 0 h 612396"/>
              <a:gd name="connsiteX2" fmla="*/ 0 w 796954"/>
              <a:gd name="connsiteY2" fmla="*/ 83890 h 612396"/>
              <a:gd name="connsiteX3" fmla="*/ 352337 w 796954"/>
              <a:gd name="connsiteY3" fmla="*/ 377505 h 612396"/>
              <a:gd name="connsiteX4" fmla="*/ 796954 w 796954"/>
              <a:gd name="connsiteY4" fmla="*/ 612396 h 612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54" h="612396">
                <a:moveTo>
                  <a:pt x="796954" y="612396"/>
                </a:moveTo>
                <a:lnTo>
                  <a:pt x="679508" y="0"/>
                </a:lnTo>
                <a:lnTo>
                  <a:pt x="0" y="83890"/>
                </a:lnTo>
                <a:lnTo>
                  <a:pt x="352337" y="377505"/>
                </a:lnTo>
                <a:lnTo>
                  <a:pt x="796954" y="612396"/>
                </a:ln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65635BF-1DAE-CCD5-A565-58AA85CBA948}"/>
              </a:ext>
            </a:extLst>
          </p:cNvPr>
          <p:cNvSpPr/>
          <p:nvPr/>
        </p:nvSpPr>
        <p:spPr>
          <a:xfrm>
            <a:off x="9931557" y="4106035"/>
            <a:ext cx="371475" cy="704850"/>
          </a:xfrm>
          <a:custGeom>
            <a:avLst/>
            <a:gdLst>
              <a:gd name="connsiteX0" fmla="*/ 76200 w 371475"/>
              <a:gd name="connsiteY0" fmla="*/ 581025 h 704850"/>
              <a:gd name="connsiteX1" fmla="*/ 47625 w 371475"/>
              <a:gd name="connsiteY1" fmla="*/ 323850 h 704850"/>
              <a:gd name="connsiteX2" fmla="*/ 47625 w 371475"/>
              <a:gd name="connsiteY2" fmla="*/ 209550 h 704850"/>
              <a:gd name="connsiteX3" fmla="*/ 0 w 371475"/>
              <a:gd name="connsiteY3" fmla="*/ 152400 h 704850"/>
              <a:gd name="connsiteX4" fmla="*/ 171450 w 371475"/>
              <a:gd name="connsiteY4" fmla="*/ 0 h 704850"/>
              <a:gd name="connsiteX5" fmla="*/ 276225 w 371475"/>
              <a:gd name="connsiteY5" fmla="*/ 104775 h 704850"/>
              <a:gd name="connsiteX6" fmla="*/ 352425 w 371475"/>
              <a:gd name="connsiteY6" fmla="*/ 352425 h 704850"/>
              <a:gd name="connsiteX7" fmla="*/ 361950 w 371475"/>
              <a:gd name="connsiteY7" fmla="*/ 390525 h 704850"/>
              <a:gd name="connsiteX8" fmla="*/ 371475 w 371475"/>
              <a:gd name="connsiteY8" fmla="*/ 514350 h 704850"/>
              <a:gd name="connsiteX9" fmla="*/ 371475 w 371475"/>
              <a:gd name="connsiteY9" fmla="*/ 514350 h 704850"/>
              <a:gd name="connsiteX10" fmla="*/ 361950 w 371475"/>
              <a:gd name="connsiteY10" fmla="*/ 704850 h 704850"/>
              <a:gd name="connsiteX11" fmla="*/ 76200 w 371475"/>
              <a:gd name="connsiteY11" fmla="*/ 5810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704850">
                <a:moveTo>
                  <a:pt x="76200" y="581025"/>
                </a:moveTo>
                <a:lnTo>
                  <a:pt x="47625" y="323850"/>
                </a:lnTo>
                <a:lnTo>
                  <a:pt x="47625" y="209550"/>
                </a:lnTo>
                <a:lnTo>
                  <a:pt x="0" y="152400"/>
                </a:lnTo>
                <a:lnTo>
                  <a:pt x="171450" y="0"/>
                </a:lnTo>
                <a:lnTo>
                  <a:pt x="276225" y="104775"/>
                </a:lnTo>
                <a:lnTo>
                  <a:pt x="352425" y="352425"/>
                </a:lnTo>
                <a:lnTo>
                  <a:pt x="361950" y="390525"/>
                </a:lnTo>
                <a:lnTo>
                  <a:pt x="371475" y="514350"/>
                </a:lnTo>
                <a:lnTo>
                  <a:pt x="371475" y="514350"/>
                </a:lnTo>
                <a:lnTo>
                  <a:pt x="361950" y="704850"/>
                </a:lnTo>
                <a:lnTo>
                  <a:pt x="76200" y="58102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B6F14F49-3ED5-AAF3-7ECE-BA972464990C}"/>
              </a:ext>
            </a:extLst>
          </p:cNvPr>
          <p:cNvCxnSpPr>
            <a:cxnSpLocks/>
            <a:stCxn id="14" idx="2"/>
          </p:cNvCxnSpPr>
          <p:nvPr/>
        </p:nvCxnSpPr>
        <p:spPr>
          <a:xfrm flipH="1">
            <a:off x="10136236" y="1961137"/>
            <a:ext cx="480827" cy="24654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Oval 4">
            <a:extLst>
              <a:ext uri="{FF2B5EF4-FFF2-40B4-BE49-F238E27FC236}">
                <a16:creationId xmlns:a16="http://schemas.microsoft.com/office/drawing/2014/main" id="{6B334A33-5091-AF66-BFD2-1696DE6DF826}"/>
              </a:ext>
            </a:extLst>
          </p:cNvPr>
          <p:cNvSpPr/>
          <p:nvPr/>
        </p:nvSpPr>
        <p:spPr>
          <a:xfrm>
            <a:off x="9450449" y="239286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10" name="Oval 9">
            <a:extLst>
              <a:ext uri="{FF2B5EF4-FFF2-40B4-BE49-F238E27FC236}">
                <a16:creationId xmlns:a16="http://schemas.microsoft.com/office/drawing/2014/main" id="{648D33B5-637C-B215-CB38-0F481C3DFA33}"/>
              </a:ext>
            </a:extLst>
          </p:cNvPr>
          <p:cNvSpPr/>
          <p:nvPr/>
        </p:nvSpPr>
        <p:spPr>
          <a:xfrm>
            <a:off x="10267614" y="4193810"/>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25" name="Oval 24">
            <a:extLst>
              <a:ext uri="{FF2B5EF4-FFF2-40B4-BE49-F238E27FC236}">
                <a16:creationId xmlns:a16="http://schemas.microsoft.com/office/drawing/2014/main" id="{0C5FAB91-EF0B-DBCE-3400-AF87A563D81B}"/>
              </a:ext>
            </a:extLst>
          </p:cNvPr>
          <p:cNvSpPr/>
          <p:nvPr/>
        </p:nvSpPr>
        <p:spPr>
          <a:xfrm>
            <a:off x="6608131" y="202345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
        <p:nvSpPr>
          <p:cNvPr id="31" name="Oval 30">
            <a:extLst>
              <a:ext uri="{FF2B5EF4-FFF2-40B4-BE49-F238E27FC236}">
                <a16:creationId xmlns:a16="http://schemas.microsoft.com/office/drawing/2014/main" id="{72A75C13-F0EF-CA93-45E1-6FB6046CAC6C}"/>
              </a:ext>
            </a:extLst>
          </p:cNvPr>
          <p:cNvSpPr/>
          <p:nvPr/>
        </p:nvSpPr>
        <p:spPr>
          <a:xfrm>
            <a:off x="4749009" y="79640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14" name="TextBox 13">
            <a:extLst>
              <a:ext uri="{FF2B5EF4-FFF2-40B4-BE49-F238E27FC236}">
                <a16:creationId xmlns:a16="http://schemas.microsoft.com/office/drawing/2014/main" id="{F74DFD0F-F871-2F00-CCE7-DE691ED3278C}"/>
              </a:ext>
            </a:extLst>
          </p:cNvPr>
          <p:cNvSpPr txBox="1"/>
          <p:nvPr/>
        </p:nvSpPr>
        <p:spPr>
          <a:xfrm>
            <a:off x="9237229" y="1314806"/>
            <a:ext cx="2759667"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pPr marL="228600" indent="-228600">
              <a:buAutoNum type="arabicPeriod"/>
            </a:pPr>
            <a:r>
              <a:rPr lang="en-US" sz="1200" b="1" dirty="0">
                <a:solidFill>
                  <a:schemeClr val="accent2">
                    <a:lumMod val="10000"/>
                  </a:schemeClr>
                </a:solidFill>
                <a:latin typeface="Corbel" panose="020B0503020204020204" pitchFamily="34" charset="0"/>
              </a:rPr>
              <a:t>Johnson Drive</a:t>
            </a:r>
          </a:p>
          <a:p>
            <a:r>
              <a:rPr lang="en-US" sz="1200" dirty="0">
                <a:solidFill>
                  <a:schemeClr val="accent2">
                    <a:lumMod val="10000"/>
                  </a:schemeClr>
                </a:solidFill>
                <a:latin typeface="Corbel" panose="020B0503020204020204" pitchFamily="34" charset="0"/>
              </a:rPr>
              <a:t>Change to Mixed Use 4 (4 stories) from Commercial</a:t>
            </a:r>
          </a:p>
        </p:txBody>
      </p:sp>
      <p:sp>
        <p:nvSpPr>
          <p:cNvPr id="34" name="TextBox 33">
            <a:extLst>
              <a:ext uri="{FF2B5EF4-FFF2-40B4-BE49-F238E27FC236}">
                <a16:creationId xmlns:a16="http://schemas.microsoft.com/office/drawing/2014/main" id="{4E4B7015-5C18-DA45-D607-0CD76D4E705A}"/>
              </a:ext>
            </a:extLst>
          </p:cNvPr>
          <p:cNvSpPr txBox="1"/>
          <p:nvPr/>
        </p:nvSpPr>
        <p:spPr>
          <a:xfrm>
            <a:off x="5375112" y="819511"/>
            <a:ext cx="2731569" cy="646331"/>
          </a:xfrm>
          <a:prstGeom prst="rect">
            <a:avLst/>
          </a:prstGeom>
          <a:solidFill>
            <a:schemeClr val="accent1">
              <a:lumMod val="60000"/>
              <a:lumOff val="4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3. Commercial parcels East of 101</a:t>
            </a:r>
          </a:p>
          <a:p>
            <a:r>
              <a:rPr lang="en-US" sz="1200" dirty="0">
                <a:solidFill>
                  <a:schemeClr val="accent2">
                    <a:lumMod val="10000"/>
                  </a:schemeClr>
                </a:solidFill>
                <a:latin typeface="Corbel" panose="020B0503020204020204" pitchFamily="34" charset="0"/>
              </a:rPr>
              <a:t>Change to Mixed Use 3 (3 stories) from Commercial</a:t>
            </a:r>
          </a:p>
        </p:txBody>
      </p:sp>
      <p:sp>
        <p:nvSpPr>
          <p:cNvPr id="24" name="Freeform: Shape 23">
            <a:extLst>
              <a:ext uri="{FF2B5EF4-FFF2-40B4-BE49-F238E27FC236}">
                <a16:creationId xmlns:a16="http://schemas.microsoft.com/office/drawing/2014/main" id="{69FFAB76-D18E-8492-68C5-42E49F2ACC65}"/>
              </a:ext>
            </a:extLst>
          </p:cNvPr>
          <p:cNvSpPr/>
          <p:nvPr/>
        </p:nvSpPr>
        <p:spPr>
          <a:xfrm>
            <a:off x="9099568" y="2258841"/>
            <a:ext cx="998375" cy="933061"/>
          </a:xfrm>
          <a:custGeom>
            <a:avLst/>
            <a:gdLst>
              <a:gd name="connsiteX0" fmla="*/ 737118 w 998375"/>
              <a:gd name="connsiteY0" fmla="*/ 933061 h 933061"/>
              <a:gd name="connsiteX1" fmla="*/ 998375 w 998375"/>
              <a:gd name="connsiteY1" fmla="*/ 783771 h 933061"/>
              <a:gd name="connsiteX2" fmla="*/ 737118 w 998375"/>
              <a:gd name="connsiteY2" fmla="*/ 0 h 933061"/>
              <a:gd name="connsiteX3" fmla="*/ 0 w 998375"/>
              <a:gd name="connsiteY3" fmla="*/ 195943 h 933061"/>
              <a:gd name="connsiteX4" fmla="*/ 65314 w 998375"/>
              <a:gd name="connsiteY4" fmla="*/ 494522 h 933061"/>
              <a:gd name="connsiteX5" fmla="*/ 158620 w 998375"/>
              <a:gd name="connsiteY5" fmla="*/ 746449 h 933061"/>
              <a:gd name="connsiteX6" fmla="*/ 233265 w 998375"/>
              <a:gd name="connsiteY6" fmla="*/ 662473 h 933061"/>
              <a:gd name="connsiteX7" fmla="*/ 289249 w 998375"/>
              <a:gd name="connsiteY7" fmla="*/ 578498 h 933061"/>
              <a:gd name="connsiteX8" fmla="*/ 457200 w 998375"/>
              <a:gd name="connsiteY8" fmla="*/ 531845 h 933061"/>
              <a:gd name="connsiteX9" fmla="*/ 531845 w 998375"/>
              <a:gd name="connsiteY9" fmla="*/ 485192 h 933061"/>
              <a:gd name="connsiteX10" fmla="*/ 737118 w 998375"/>
              <a:gd name="connsiteY10" fmla="*/ 933061 h 9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375" h="933061">
                <a:moveTo>
                  <a:pt x="737118" y="933061"/>
                </a:moveTo>
                <a:lnTo>
                  <a:pt x="998375" y="783771"/>
                </a:lnTo>
                <a:lnTo>
                  <a:pt x="737118" y="0"/>
                </a:lnTo>
                <a:lnTo>
                  <a:pt x="0" y="195943"/>
                </a:lnTo>
                <a:lnTo>
                  <a:pt x="65314" y="494522"/>
                </a:lnTo>
                <a:lnTo>
                  <a:pt x="158620" y="746449"/>
                </a:lnTo>
                <a:lnTo>
                  <a:pt x="233265" y="662473"/>
                </a:lnTo>
                <a:lnTo>
                  <a:pt x="289249" y="578498"/>
                </a:lnTo>
                <a:lnTo>
                  <a:pt x="457200" y="531845"/>
                </a:lnTo>
                <a:lnTo>
                  <a:pt x="531845" y="485192"/>
                </a:lnTo>
                <a:lnTo>
                  <a:pt x="737118" y="93306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DA9CDD84-F0A5-0227-5E98-9284AC409488}"/>
              </a:ext>
            </a:extLst>
          </p:cNvPr>
          <p:cNvCxnSpPr>
            <a:cxnSpLocks/>
            <a:stCxn id="14" idx="2"/>
          </p:cNvCxnSpPr>
          <p:nvPr/>
        </p:nvCxnSpPr>
        <p:spPr>
          <a:xfrm flipH="1">
            <a:off x="9860793" y="1961137"/>
            <a:ext cx="756270" cy="71462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pic>
        <p:nvPicPr>
          <p:cNvPr id="22" name="Picture 21" descr="A picture containing text, screenshot, colorfulness, font&#10;&#10;Description automatically generated">
            <a:extLst>
              <a:ext uri="{FF2B5EF4-FFF2-40B4-BE49-F238E27FC236}">
                <a16:creationId xmlns:a16="http://schemas.microsoft.com/office/drawing/2014/main" id="{A92E24D5-DABC-CCFB-0F2F-8E2092A075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736" y="1795165"/>
            <a:ext cx="4514850" cy="4927912"/>
          </a:xfrm>
          <a:prstGeom prst="rect">
            <a:avLst/>
          </a:prstGeom>
          <a:ln>
            <a:solidFill>
              <a:srgbClr val="000000"/>
            </a:solidFill>
          </a:ln>
        </p:spPr>
      </p:pic>
    </p:spTree>
    <p:extLst>
      <p:ext uri="{BB962C8B-B14F-4D97-AF65-F5344CB8AC3E}">
        <p14:creationId xmlns:p14="http://schemas.microsoft.com/office/powerpoint/2010/main" val="3751438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CC1824-5CD5-EB75-9EA0-4128C3208BB5}"/>
              </a:ext>
            </a:extLst>
          </p:cNvPr>
          <p:cNvSpPr/>
          <p:nvPr/>
        </p:nvSpPr>
        <p:spPr>
          <a:xfrm>
            <a:off x="-142875" y="5319666"/>
            <a:ext cx="13668375" cy="1538333"/>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descr="A picture containing text, screenshot, map, diagram&#10;&#10;Description automatically generated">
            <a:extLst>
              <a:ext uri="{FF2B5EF4-FFF2-40B4-BE49-F238E27FC236}">
                <a16:creationId xmlns:a16="http://schemas.microsoft.com/office/drawing/2014/main" id="{A85C9610-76B0-D543-57AD-DAEA150E298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037162" y="358253"/>
            <a:ext cx="7976953" cy="5680236"/>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2" y="474156"/>
            <a:ext cx="3794423" cy="554544"/>
          </a:xfrm>
          <a:noFill/>
        </p:spPr>
        <p:txBody>
          <a:bodyPr anchor="t"/>
          <a:lstStyle/>
          <a:p>
            <a:r>
              <a:rPr lang="en-US" dirty="0"/>
              <a:t>Johnson – </a:t>
            </a:r>
            <a:br>
              <a:rPr lang="en-US" dirty="0"/>
            </a:br>
            <a:r>
              <a:rPr lang="en-US" sz="3000" u="sng" dirty="0"/>
              <a:t>Planning Commission</a:t>
            </a:r>
          </a:p>
        </p:txBody>
      </p:sp>
      <p:sp>
        <p:nvSpPr>
          <p:cNvPr id="32" name="TextBox 31">
            <a:extLst>
              <a:ext uri="{FF2B5EF4-FFF2-40B4-BE49-F238E27FC236}">
                <a16:creationId xmlns:a16="http://schemas.microsoft.com/office/drawing/2014/main" id="{E85687E1-7431-B6A6-7BF2-5EB1939BCFEB}"/>
              </a:ext>
            </a:extLst>
          </p:cNvPr>
          <p:cNvSpPr txBox="1"/>
          <p:nvPr/>
        </p:nvSpPr>
        <p:spPr>
          <a:xfrm>
            <a:off x="5389838" y="3907767"/>
            <a:ext cx="2919071" cy="461665"/>
          </a:xfrm>
          <a:prstGeom prst="rect">
            <a:avLst/>
          </a:prstGeom>
          <a:solidFill>
            <a:schemeClr val="bg1"/>
          </a:solidFill>
          <a:ln>
            <a:solidFill>
              <a:schemeClr val="accent2">
                <a:lumMod val="10000"/>
              </a:schemeClr>
            </a:solidFill>
          </a:ln>
        </p:spPr>
        <p:txBody>
          <a:bodyPr wrap="square" lIns="91440" tIns="45720" rIns="91440" bIns="45720" rtlCol="0" anchor="t">
            <a:spAutoFit/>
          </a:bodyPr>
          <a:lstStyle/>
          <a:p>
            <a:r>
              <a:rPr lang="en-US" sz="1200" b="1" u="sng" dirty="0">
                <a:solidFill>
                  <a:schemeClr val="accent2">
                    <a:lumMod val="10000"/>
                  </a:schemeClr>
                </a:solidFill>
                <a:latin typeface="Corbel"/>
              </a:rPr>
              <a:t>2. East side of Area 2</a:t>
            </a:r>
          </a:p>
          <a:p>
            <a:r>
              <a:rPr lang="en-US" sz="1200" dirty="0">
                <a:solidFill>
                  <a:schemeClr val="accent2">
                    <a:lumMod val="10000"/>
                  </a:schemeClr>
                </a:solidFill>
                <a:latin typeface="Corbel" panose="020B0503020204020204" pitchFamily="34" charset="0"/>
              </a:rPr>
              <a:t>Change to Light Industrial/Flex – 3 stories</a:t>
            </a:r>
          </a:p>
        </p:txBody>
      </p:sp>
      <p:sp>
        <p:nvSpPr>
          <p:cNvPr id="36" name="TextBox 35">
            <a:extLst>
              <a:ext uri="{FF2B5EF4-FFF2-40B4-BE49-F238E27FC236}">
                <a16:creationId xmlns:a16="http://schemas.microsoft.com/office/drawing/2014/main" id="{89C46DA7-F57D-3792-BCD1-138F70054380}"/>
              </a:ext>
            </a:extLst>
          </p:cNvPr>
          <p:cNvSpPr txBox="1"/>
          <p:nvPr/>
        </p:nvSpPr>
        <p:spPr>
          <a:xfrm>
            <a:off x="6589473" y="1502857"/>
            <a:ext cx="833883" cy="307777"/>
          </a:xfrm>
          <a:prstGeom prst="rect">
            <a:avLst/>
          </a:prstGeom>
          <a:noFill/>
        </p:spPr>
        <p:txBody>
          <a:bodyPr wrap="none" rtlCol="0">
            <a:spAutoFit/>
          </a:bodyPr>
          <a:lstStyle/>
          <a:p>
            <a:r>
              <a:rPr lang="en-US" sz="700" dirty="0">
                <a:solidFill>
                  <a:srgbClr val="000000"/>
                </a:solidFill>
                <a:latin typeface="Corbel" panose="020B0503020204020204" pitchFamily="34" charset="0"/>
              </a:rPr>
              <a:t>East Ventura </a:t>
            </a:r>
          </a:p>
          <a:p>
            <a:r>
              <a:rPr lang="en-US" sz="700" dirty="0">
                <a:solidFill>
                  <a:srgbClr val="000000"/>
                </a:solidFill>
                <a:latin typeface="Corbel" panose="020B0503020204020204" pitchFamily="34" charset="0"/>
              </a:rPr>
              <a:t>Metrolink Station</a:t>
            </a:r>
          </a:p>
        </p:txBody>
      </p:sp>
      <p:cxnSp>
        <p:nvCxnSpPr>
          <p:cNvPr id="42" name="Straight Arrow Connector 41">
            <a:extLst>
              <a:ext uri="{FF2B5EF4-FFF2-40B4-BE49-F238E27FC236}">
                <a16:creationId xmlns:a16="http://schemas.microsoft.com/office/drawing/2014/main" id="{7989E1E7-6107-6627-B793-B94AB058BEC5}"/>
              </a:ext>
            </a:extLst>
          </p:cNvPr>
          <p:cNvCxnSpPr>
            <a:cxnSpLocks/>
            <a:stCxn id="32" idx="0"/>
          </p:cNvCxnSpPr>
          <p:nvPr/>
        </p:nvCxnSpPr>
        <p:spPr>
          <a:xfrm flipV="1">
            <a:off x="6849374" y="2470340"/>
            <a:ext cx="0" cy="1437427"/>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4" name="Freeform: Shape 43">
            <a:extLst>
              <a:ext uri="{FF2B5EF4-FFF2-40B4-BE49-F238E27FC236}">
                <a16:creationId xmlns:a16="http://schemas.microsoft.com/office/drawing/2014/main" id="{5F5BCD17-465E-78B6-3BD9-43EB7ECA9514}"/>
              </a:ext>
            </a:extLst>
          </p:cNvPr>
          <p:cNvSpPr/>
          <p:nvPr/>
        </p:nvSpPr>
        <p:spPr>
          <a:xfrm>
            <a:off x="4345663" y="1219253"/>
            <a:ext cx="875438" cy="571450"/>
          </a:xfrm>
          <a:custGeom>
            <a:avLst/>
            <a:gdLst>
              <a:gd name="connsiteX0" fmla="*/ 796954 w 796954"/>
              <a:gd name="connsiteY0" fmla="*/ 612396 h 612396"/>
              <a:gd name="connsiteX1" fmla="*/ 679508 w 796954"/>
              <a:gd name="connsiteY1" fmla="*/ 0 h 612396"/>
              <a:gd name="connsiteX2" fmla="*/ 0 w 796954"/>
              <a:gd name="connsiteY2" fmla="*/ 83890 h 612396"/>
              <a:gd name="connsiteX3" fmla="*/ 352337 w 796954"/>
              <a:gd name="connsiteY3" fmla="*/ 377505 h 612396"/>
              <a:gd name="connsiteX4" fmla="*/ 796954 w 796954"/>
              <a:gd name="connsiteY4" fmla="*/ 612396 h 612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54" h="612396">
                <a:moveTo>
                  <a:pt x="796954" y="612396"/>
                </a:moveTo>
                <a:lnTo>
                  <a:pt x="679508" y="0"/>
                </a:lnTo>
                <a:lnTo>
                  <a:pt x="0" y="83890"/>
                </a:lnTo>
                <a:lnTo>
                  <a:pt x="352337" y="377505"/>
                </a:lnTo>
                <a:lnTo>
                  <a:pt x="796954" y="612396"/>
                </a:ln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65635BF-1DAE-CCD5-A565-58AA85CBA948}"/>
              </a:ext>
            </a:extLst>
          </p:cNvPr>
          <p:cNvSpPr/>
          <p:nvPr/>
        </p:nvSpPr>
        <p:spPr>
          <a:xfrm>
            <a:off x="9931557" y="4106035"/>
            <a:ext cx="371475" cy="704850"/>
          </a:xfrm>
          <a:custGeom>
            <a:avLst/>
            <a:gdLst>
              <a:gd name="connsiteX0" fmla="*/ 76200 w 371475"/>
              <a:gd name="connsiteY0" fmla="*/ 581025 h 704850"/>
              <a:gd name="connsiteX1" fmla="*/ 47625 w 371475"/>
              <a:gd name="connsiteY1" fmla="*/ 323850 h 704850"/>
              <a:gd name="connsiteX2" fmla="*/ 47625 w 371475"/>
              <a:gd name="connsiteY2" fmla="*/ 209550 h 704850"/>
              <a:gd name="connsiteX3" fmla="*/ 0 w 371475"/>
              <a:gd name="connsiteY3" fmla="*/ 152400 h 704850"/>
              <a:gd name="connsiteX4" fmla="*/ 171450 w 371475"/>
              <a:gd name="connsiteY4" fmla="*/ 0 h 704850"/>
              <a:gd name="connsiteX5" fmla="*/ 276225 w 371475"/>
              <a:gd name="connsiteY5" fmla="*/ 104775 h 704850"/>
              <a:gd name="connsiteX6" fmla="*/ 352425 w 371475"/>
              <a:gd name="connsiteY6" fmla="*/ 352425 h 704850"/>
              <a:gd name="connsiteX7" fmla="*/ 361950 w 371475"/>
              <a:gd name="connsiteY7" fmla="*/ 390525 h 704850"/>
              <a:gd name="connsiteX8" fmla="*/ 371475 w 371475"/>
              <a:gd name="connsiteY8" fmla="*/ 514350 h 704850"/>
              <a:gd name="connsiteX9" fmla="*/ 371475 w 371475"/>
              <a:gd name="connsiteY9" fmla="*/ 514350 h 704850"/>
              <a:gd name="connsiteX10" fmla="*/ 361950 w 371475"/>
              <a:gd name="connsiteY10" fmla="*/ 704850 h 704850"/>
              <a:gd name="connsiteX11" fmla="*/ 76200 w 371475"/>
              <a:gd name="connsiteY11" fmla="*/ 58102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475" h="704850">
                <a:moveTo>
                  <a:pt x="76200" y="581025"/>
                </a:moveTo>
                <a:lnTo>
                  <a:pt x="47625" y="323850"/>
                </a:lnTo>
                <a:lnTo>
                  <a:pt x="47625" y="209550"/>
                </a:lnTo>
                <a:lnTo>
                  <a:pt x="0" y="152400"/>
                </a:lnTo>
                <a:lnTo>
                  <a:pt x="171450" y="0"/>
                </a:lnTo>
                <a:lnTo>
                  <a:pt x="276225" y="104775"/>
                </a:lnTo>
                <a:lnTo>
                  <a:pt x="352425" y="352425"/>
                </a:lnTo>
                <a:lnTo>
                  <a:pt x="361950" y="390525"/>
                </a:lnTo>
                <a:lnTo>
                  <a:pt x="371475" y="514350"/>
                </a:lnTo>
                <a:lnTo>
                  <a:pt x="371475" y="514350"/>
                </a:lnTo>
                <a:lnTo>
                  <a:pt x="361950" y="704850"/>
                </a:lnTo>
                <a:lnTo>
                  <a:pt x="76200" y="581025"/>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B334A33-5091-AF66-BFD2-1696DE6DF826}"/>
              </a:ext>
            </a:extLst>
          </p:cNvPr>
          <p:cNvSpPr/>
          <p:nvPr/>
        </p:nvSpPr>
        <p:spPr>
          <a:xfrm>
            <a:off x="9450449" y="239286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10" name="Oval 9">
            <a:extLst>
              <a:ext uri="{FF2B5EF4-FFF2-40B4-BE49-F238E27FC236}">
                <a16:creationId xmlns:a16="http://schemas.microsoft.com/office/drawing/2014/main" id="{648D33B5-637C-B215-CB38-0F481C3DFA33}"/>
              </a:ext>
            </a:extLst>
          </p:cNvPr>
          <p:cNvSpPr/>
          <p:nvPr/>
        </p:nvSpPr>
        <p:spPr>
          <a:xfrm>
            <a:off x="10267614" y="4193810"/>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25" name="Oval 24">
            <a:extLst>
              <a:ext uri="{FF2B5EF4-FFF2-40B4-BE49-F238E27FC236}">
                <a16:creationId xmlns:a16="http://schemas.microsoft.com/office/drawing/2014/main" id="{0C5FAB91-EF0B-DBCE-3400-AF87A563D81B}"/>
              </a:ext>
            </a:extLst>
          </p:cNvPr>
          <p:cNvSpPr/>
          <p:nvPr/>
        </p:nvSpPr>
        <p:spPr>
          <a:xfrm>
            <a:off x="5943600" y="2463369"/>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
        <p:nvSpPr>
          <p:cNvPr id="31" name="Oval 30">
            <a:extLst>
              <a:ext uri="{FF2B5EF4-FFF2-40B4-BE49-F238E27FC236}">
                <a16:creationId xmlns:a16="http://schemas.microsoft.com/office/drawing/2014/main" id="{72A75C13-F0EF-CA93-45E1-6FB6046CAC6C}"/>
              </a:ext>
            </a:extLst>
          </p:cNvPr>
          <p:cNvSpPr/>
          <p:nvPr/>
        </p:nvSpPr>
        <p:spPr>
          <a:xfrm>
            <a:off x="4749009" y="796404"/>
            <a:ext cx="304799" cy="31376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24" name="Freeform: Shape 23">
            <a:extLst>
              <a:ext uri="{FF2B5EF4-FFF2-40B4-BE49-F238E27FC236}">
                <a16:creationId xmlns:a16="http://schemas.microsoft.com/office/drawing/2014/main" id="{69FFAB76-D18E-8492-68C5-42E49F2ACC65}"/>
              </a:ext>
            </a:extLst>
          </p:cNvPr>
          <p:cNvSpPr/>
          <p:nvPr/>
        </p:nvSpPr>
        <p:spPr>
          <a:xfrm>
            <a:off x="9099568" y="2258841"/>
            <a:ext cx="998375" cy="933061"/>
          </a:xfrm>
          <a:custGeom>
            <a:avLst/>
            <a:gdLst>
              <a:gd name="connsiteX0" fmla="*/ 737118 w 998375"/>
              <a:gd name="connsiteY0" fmla="*/ 933061 h 933061"/>
              <a:gd name="connsiteX1" fmla="*/ 998375 w 998375"/>
              <a:gd name="connsiteY1" fmla="*/ 783771 h 933061"/>
              <a:gd name="connsiteX2" fmla="*/ 737118 w 998375"/>
              <a:gd name="connsiteY2" fmla="*/ 0 h 933061"/>
              <a:gd name="connsiteX3" fmla="*/ 0 w 998375"/>
              <a:gd name="connsiteY3" fmla="*/ 195943 h 933061"/>
              <a:gd name="connsiteX4" fmla="*/ 65314 w 998375"/>
              <a:gd name="connsiteY4" fmla="*/ 494522 h 933061"/>
              <a:gd name="connsiteX5" fmla="*/ 158620 w 998375"/>
              <a:gd name="connsiteY5" fmla="*/ 746449 h 933061"/>
              <a:gd name="connsiteX6" fmla="*/ 233265 w 998375"/>
              <a:gd name="connsiteY6" fmla="*/ 662473 h 933061"/>
              <a:gd name="connsiteX7" fmla="*/ 289249 w 998375"/>
              <a:gd name="connsiteY7" fmla="*/ 578498 h 933061"/>
              <a:gd name="connsiteX8" fmla="*/ 457200 w 998375"/>
              <a:gd name="connsiteY8" fmla="*/ 531845 h 933061"/>
              <a:gd name="connsiteX9" fmla="*/ 531845 w 998375"/>
              <a:gd name="connsiteY9" fmla="*/ 485192 h 933061"/>
              <a:gd name="connsiteX10" fmla="*/ 737118 w 998375"/>
              <a:gd name="connsiteY10" fmla="*/ 933061 h 93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375" h="933061">
                <a:moveTo>
                  <a:pt x="737118" y="933061"/>
                </a:moveTo>
                <a:lnTo>
                  <a:pt x="998375" y="783771"/>
                </a:lnTo>
                <a:lnTo>
                  <a:pt x="737118" y="0"/>
                </a:lnTo>
                <a:lnTo>
                  <a:pt x="0" y="195943"/>
                </a:lnTo>
                <a:lnTo>
                  <a:pt x="65314" y="494522"/>
                </a:lnTo>
                <a:lnTo>
                  <a:pt x="158620" y="746449"/>
                </a:lnTo>
                <a:lnTo>
                  <a:pt x="233265" y="662473"/>
                </a:lnTo>
                <a:lnTo>
                  <a:pt x="289249" y="578498"/>
                </a:lnTo>
                <a:lnTo>
                  <a:pt x="457200" y="531845"/>
                </a:lnTo>
                <a:lnTo>
                  <a:pt x="531845" y="485192"/>
                </a:lnTo>
                <a:lnTo>
                  <a:pt x="737118" y="93306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7CBA18-4B5D-03DB-844F-2A69523E0432}"/>
              </a:ext>
            </a:extLst>
          </p:cNvPr>
          <p:cNvSpPr txBox="1">
            <a:spLocks/>
          </p:cNvSpPr>
          <p:nvPr/>
        </p:nvSpPr>
        <p:spPr>
          <a:xfrm>
            <a:off x="165103" y="1790703"/>
            <a:ext cx="2950181" cy="4920648"/>
          </a:xfrm>
          <a:prstGeom prst="rect">
            <a:avLst/>
          </a:prstGeom>
        </p:spPr>
        <p:txBody>
          <a:bodyPr>
            <a:normAutofit fontScale="92500"/>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Planning Commission supported GPAC’s recommendation on Areas 1 and 3.</a:t>
            </a:r>
          </a:p>
          <a:p>
            <a:r>
              <a:rPr lang="en-US" sz="2400" dirty="0"/>
              <a:t>Planning Commission recommended a modification to Area 2 and added a change north of the Metrolink Station</a:t>
            </a:r>
          </a:p>
          <a:p>
            <a:r>
              <a:rPr lang="en-US" sz="2400" dirty="0"/>
              <a:t>Planning Commission recommended a Specific Plan for the area</a:t>
            </a:r>
          </a:p>
        </p:txBody>
      </p:sp>
      <p:sp>
        <p:nvSpPr>
          <p:cNvPr id="6" name="Freeform: Shape 5">
            <a:extLst>
              <a:ext uri="{FF2B5EF4-FFF2-40B4-BE49-F238E27FC236}">
                <a16:creationId xmlns:a16="http://schemas.microsoft.com/office/drawing/2014/main" id="{194198CB-B4DD-5F83-8566-8592CBA117A7}"/>
              </a:ext>
            </a:extLst>
          </p:cNvPr>
          <p:cNvSpPr/>
          <p:nvPr/>
        </p:nvSpPr>
        <p:spPr>
          <a:xfrm>
            <a:off x="6538823" y="1828800"/>
            <a:ext cx="759124" cy="1121434"/>
          </a:xfrm>
          <a:custGeom>
            <a:avLst/>
            <a:gdLst>
              <a:gd name="connsiteX0" fmla="*/ 293298 w 759124"/>
              <a:gd name="connsiteY0" fmla="*/ 60385 h 1121434"/>
              <a:gd name="connsiteX1" fmla="*/ 370935 w 759124"/>
              <a:gd name="connsiteY1" fmla="*/ 414068 h 1121434"/>
              <a:gd name="connsiteX2" fmla="*/ 60385 w 759124"/>
              <a:gd name="connsiteY2" fmla="*/ 483079 h 1121434"/>
              <a:gd name="connsiteX3" fmla="*/ 0 w 759124"/>
              <a:gd name="connsiteY3" fmla="*/ 750498 h 1121434"/>
              <a:gd name="connsiteX4" fmla="*/ 569343 w 759124"/>
              <a:gd name="connsiteY4" fmla="*/ 1121434 h 1121434"/>
              <a:gd name="connsiteX5" fmla="*/ 517585 w 759124"/>
              <a:gd name="connsiteY5" fmla="*/ 871268 h 1121434"/>
              <a:gd name="connsiteX6" fmla="*/ 483079 w 759124"/>
              <a:gd name="connsiteY6" fmla="*/ 655608 h 1121434"/>
              <a:gd name="connsiteX7" fmla="*/ 483079 w 759124"/>
              <a:gd name="connsiteY7" fmla="*/ 517585 h 1121434"/>
              <a:gd name="connsiteX8" fmla="*/ 534837 w 759124"/>
              <a:gd name="connsiteY8" fmla="*/ 353683 h 1121434"/>
              <a:gd name="connsiteX9" fmla="*/ 595222 w 759124"/>
              <a:gd name="connsiteY9" fmla="*/ 198408 h 1121434"/>
              <a:gd name="connsiteX10" fmla="*/ 655607 w 759124"/>
              <a:gd name="connsiteY10" fmla="*/ 112143 h 1121434"/>
              <a:gd name="connsiteX11" fmla="*/ 733245 w 759124"/>
              <a:gd name="connsiteY11" fmla="*/ 34506 h 1121434"/>
              <a:gd name="connsiteX12" fmla="*/ 759124 w 759124"/>
              <a:gd name="connsiteY12" fmla="*/ 0 h 1121434"/>
              <a:gd name="connsiteX13" fmla="*/ 293298 w 759124"/>
              <a:gd name="connsiteY13" fmla="*/ 60385 h 1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9124" h="1121434">
                <a:moveTo>
                  <a:pt x="293298" y="60385"/>
                </a:moveTo>
                <a:lnTo>
                  <a:pt x="370935" y="414068"/>
                </a:lnTo>
                <a:lnTo>
                  <a:pt x="60385" y="483079"/>
                </a:lnTo>
                <a:lnTo>
                  <a:pt x="0" y="750498"/>
                </a:lnTo>
                <a:lnTo>
                  <a:pt x="569343" y="1121434"/>
                </a:lnTo>
                <a:lnTo>
                  <a:pt x="517585" y="871268"/>
                </a:lnTo>
                <a:lnTo>
                  <a:pt x="483079" y="655608"/>
                </a:lnTo>
                <a:lnTo>
                  <a:pt x="483079" y="517585"/>
                </a:lnTo>
                <a:lnTo>
                  <a:pt x="534837" y="353683"/>
                </a:lnTo>
                <a:lnTo>
                  <a:pt x="595222" y="198408"/>
                </a:lnTo>
                <a:lnTo>
                  <a:pt x="655607" y="112143"/>
                </a:lnTo>
                <a:lnTo>
                  <a:pt x="733245" y="34506"/>
                </a:lnTo>
                <a:lnTo>
                  <a:pt x="759124" y="0"/>
                </a:lnTo>
                <a:lnTo>
                  <a:pt x="293298" y="60385"/>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861664D-FD00-8AFC-E7F6-55BFE7E7A418}"/>
              </a:ext>
            </a:extLst>
          </p:cNvPr>
          <p:cNvSpPr/>
          <p:nvPr/>
        </p:nvSpPr>
        <p:spPr>
          <a:xfrm>
            <a:off x="5667555" y="1932317"/>
            <a:ext cx="1181819" cy="621102"/>
          </a:xfrm>
          <a:custGeom>
            <a:avLst/>
            <a:gdLst>
              <a:gd name="connsiteX0" fmla="*/ 0 w 1181819"/>
              <a:gd name="connsiteY0" fmla="*/ 163902 h 621102"/>
              <a:gd name="connsiteX1" fmla="*/ 1130060 w 1181819"/>
              <a:gd name="connsiteY1" fmla="*/ 0 h 621102"/>
              <a:gd name="connsiteX2" fmla="*/ 1181819 w 1181819"/>
              <a:gd name="connsiteY2" fmla="*/ 276045 h 621102"/>
              <a:gd name="connsiteX3" fmla="*/ 931653 w 1181819"/>
              <a:gd name="connsiteY3" fmla="*/ 336430 h 621102"/>
              <a:gd name="connsiteX4" fmla="*/ 819509 w 1181819"/>
              <a:gd name="connsiteY4" fmla="*/ 621102 h 621102"/>
              <a:gd name="connsiteX5" fmla="*/ 0 w 1181819"/>
              <a:gd name="connsiteY5" fmla="*/ 163902 h 62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819" h="621102">
                <a:moveTo>
                  <a:pt x="0" y="163902"/>
                </a:moveTo>
                <a:lnTo>
                  <a:pt x="1130060" y="0"/>
                </a:lnTo>
                <a:lnTo>
                  <a:pt x="1181819" y="276045"/>
                </a:lnTo>
                <a:lnTo>
                  <a:pt x="931653" y="336430"/>
                </a:lnTo>
                <a:lnTo>
                  <a:pt x="819509" y="621102"/>
                </a:lnTo>
                <a:lnTo>
                  <a:pt x="0" y="163902"/>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Train with solid fill">
            <a:extLst>
              <a:ext uri="{FF2B5EF4-FFF2-40B4-BE49-F238E27FC236}">
                <a16:creationId xmlns:a16="http://schemas.microsoft.com/office/drawing/2014/main" id="{C535E740-ADA5-9696-4928-8F2B62A1C2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39954" y="1674121"/>
            <a:ext cx="415138" cy="415138"/>
          </a:xfrm>
          <a:prstGeom prst="rect">
            <a:avLst/>
          </a:prstGeom>
        </p:spPr>
      </p:pic>
      <p:sp>
        <p:nvSpPr>
          <p:cNvPr id="13" name="TextBox 12">
            <a:extLst>
              <a:ext uri="{FF2B5EF4-FFF2-40B4-BE49-F238E27FC236}">
                <a16:creationId xmlns:a16="http://schemas.microsoft.com/office/drawing/2014/main" id="{8EF8D746-34BD-020B-E156-8901C48E8828}"/>
              </a:ext>
            </a:extLst>
          </p:cNvPr>
          <p:cNvSpPr txBox="1"/>
          <p:nvPr/>
        </p:nvSpPr>
        <p:spPr>
          <a:xfrm>
            <a:off x="4166558" y="3062200"/>
            <a:ext cx="2527540" cy="461665"/>
          </a:xfrm>
          <a:prstGeom prst="rect">
            <a:avLst/>
          </a:prstGeom>
          <a:solidFill>
            <a:schemeClr val="bg1"/>
          </a:solidFill>
          <a:ln>
            <a:solidFill>
              <a:schemeClr val="accent2">
                <a:lumMod val="10000"/>
              </a:schemeClr>
            </a:solidFill>
          </a:ln>
        </p:spPr>
        <p:txBody>
          <a:bodyPr wrap="square" lIns="91440" tIns="45720" rIns="91440" bIns="45720" rtlCol="0" anchor="t">
            <a:spAutoFit/>
          </a:bodyPr>
          <a:lstStyle/>
          <a:p>
            <a:r>
              <a:rPr lang="en-US" sz="1200" b="1" u="sng" dirty="0">
                <a:solidFill>
                  <a:schemeClr val="accent2">
                    <a:lumMod val="10000"/>
                  </a:schemeClr>
                </a:solidFill>
                <a:latin typeface="Corbel"/>
              </a:rPr>
              <a:t>2. West side of Area 2</a:t>
            </a:r>
          </a:p>
          <a:p>
            <a:r>
              <a:rPr lang="en-US" sz="1200" dirty="0">
                <a:solidFill>
                  <a:schemeClr val="accent2">
                    <a:lumMod val="10000"/>
                  </a:schemeClr>
                </a:solidFill>
                <a:latin typeface="Corbel" panose="020B0503020204020204" pitchFamily="34" charset="0"/>
              </a:rPr>
              <a:t>Change to Mixed Use 3 (3 stories)</a:t>
            </a:r>
          </a:p>
        </p:txBody>
      </p:sp>
      <p:cxnSp>
        <p:nvCxnSpPr>
          <p:cNvPr id="15" name="Straight Arrow Connector 14">
            <a:extLst>
              <a:ext uri="{FF2B5EF4-FFF2-40B4-BE49-F238E27FC236}">
                <a16:creationId xmlns:a16="http://schemas.microsoft.com/office/drawing/2014/main" id="{83F58940-6BA2-565B-CD08-A9DE256EC965}"/>
              </a:ext>
            </a:extLst>
          </p:cNvPr>
          <p:cNvCxnSpPr>
            <a:cxnSpLocks/>
            <a:stCxn id="13" idx="0"/>
          </p:cNvCxnSpPr>
          <p:nvPr/>
        </p:nvCxnSpPr>
        <p:spPr>
          <a:xfrm flipV="1">
            <a:off x="5430328" y="2242868"/>
            <a:ext cx="909626" cy="8193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8" name="Freeform: Shape 17">
            <a:extLst>
              <a:ext uri="{FF2B5EF4-FFF2-40B4-BE49-F238E27FC236}">
                <a16:creationId xmlns:a16="http://schemas.microsoft.com/office/drawing/2014/main" id="{48352B5E-1DD2-C111-334C-FC2BED8DC5EB}"/>
              </a:ext>
            </a:extLst>
          </p:cNvPr>
          <p:cNvSpPr/>
          <p:nvPr/>
        </p:nvSpPr>
        <p:spPr>
          <a:xfrm>
            <a:off x="5253487" y="1492370"/>
            <a:ext cx="1112807" cy="431321"/>
          </a:xfrm>
          <a:custGeom>
            <a:avLst/>
            <a:gdLst>
              <a:gd name="connsiteX0" fmla="*/ 0 w 1112807"/>
              <a:gd name="connsiteY0" fmla="*/ 69011 h 431321"/>
              <a:gd name="connsiteX1" fmla="*/ 77638 w 1112807"/>
              <a:gd name="connsiteY1" fmla="*/ 422694 h 431321"/>
              <a:gd name="connsiteX2" fmla="*/ 491705 w 1112807"/>
              <a:gd name="connsiteY2" fmla="*/ 379562 h 431321"/>
              <a:gd name="connsiteX3" fmla="*/ 577970 w 1112807"/>
              <a:gd name="connsiteY3" fmla="*/ 431321 h 431321"/>
              <a:gd name="connsiteX4" fmla="*/ 1112807 w 1112807"/>
              <a:gd name="connsiteY4" fmla="*/ 362309 h 431321"/>
              <a:gd name="connsiteX5" fmla="*/ 1035170 w 1112807"/>
              <a:gd name="connsiteY5" fmla="*/ 301924 h 431321"/>
              <a:gd name="connsiteX6" fmla="*/ 1035170 w 1112807"/>
              <a:gd name="connsiteY6" fmla="*/ 258792 h 431321"/>
              <a:gd name="connsiteX7" fmla="*/ 1026543 w 1112807"/>
              <a:gd name="connsiteY7" fmla="*/ 146649 h 431321"/>
              <a:gd name="connsiteX8" fmla="*/ 1017917 w 1112807"/>
              <a:gd name="connsiteY8" fmla="*/ 103517 h 431321"/>
              <a:gd name="connsiteX9" fmla="*/ 871268 w 1112807"/>
              <a:gd name="connsiteY9" fmla="*/ 129396 h 431321"/>
              <a:gd name="connsiteX10" fmla="*/ 862641 w 1112807"/>
              <a:gd name="connsiteY10" fmla="*/ 51758 h 431321"/>
              <a:gd name="connsiteX11" fmla="*/ 448573 w 1112807"/>
              <a:gd name="connsiteY11" fmla="*/ 112143 h 431321"/>
              <a:gd name="connsiteX12" fmla="*/ 448573 w 1112807"/>
              <a:gd name="connsiteY12" fmla="*/ 207034 h 431321"/>
              <a:gd name="connsiteX13" fmla="*/ 353683 w 1112807"/>
              <a:gd name="connsiteY13" fmla="*/ 215660 h 431321"/>
              <a:gd name="connsiteX14" fmla="*/ 319177 w 1112807"/>
              <a:gd name="connsiteY14" fmla="*/ 0 h 431321"/>
              <a:gd name="connsiteX15" fmla="*/ 0 w 1112807"/>
              <a:gd name="connsiteY15" fmla="*/ 69011 h 4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2807" h="431321">
                <a:moveTo>
                  <a:pt x="0" y="69011"/>
                </a:moveTo>
                <a:lnTo>
                  <a:pt x="77638" y="422694"/>
                </a:lnTo>
                <a:lnTo>
                  <a:pt x="491705" y="379562"/>
                </a:lnTo>
                <a:lnTo>
                  <a:pt x="577970" y="431321"/>
                </a:lnTo>
                <a:lnTo>
                  <a:pt x="1112807" y="362309"/>
                </a:lnTo>
                <a:lnTo>
                  <a:pt x="1035170" y="301924"/>
                </a:lnTo>
                <a:lnTo>
                  <a:pt x="1035170" y="258792"/>
                </a:lnTo>
                <a:lnTo>
                  <a:pt x="1026543" y="146649"/>
                </a:lnTo>
                <a:lnTo>
                  <a:pt x="1017917" y="103517"/>
                </a:lnTo>
                <a:lnTo>
                  <a:pt x="871268" y="129396"/>
                </a:lnTo>
                <a:lnTo>
                  <a:pt x="862641" y="51758"/>
                </a:lnTo>
                <a:lnTo>
                  <a:pt x="448573" y="112143"/>
                </a:lnTo>
                <a:lnTo>
                  <a:pt x="448573" y="207034"/>
                </a:lnTo>
                <a:lnTo>
                  <a:pt x="353683" y="215660"/>
                </a:lnTo>
                <a:lnTo>
                  <a:pt x="319177" y="0"/>
                </a:lnTo>
                <a:lnTo>
                  <a:pt x="0" y="6901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16EA64D-E758-9FE3-5207-4AE70FF893FA}"/>
              </a:ext>
            </a:extLst>
          </p:cNvPr>
          <p:cNvSpPr txBox="1"/>
          <p:nvPr/>
        </p:nvSpPr>
        <p:spPr>
          <a:xfrm>
            <a:off x="5614890" y="678352"/>
            <a:ext cx="2919071" cy="461665"/>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Non-residential parcels north of station</a:t>
            </a:r>
          </a:p>
          <a:p>
            <a:r>
              <a:rPr lang="en-US" sz="1200" dirty="0">
                <a:solidFill>
                  <a:schemeClr val="accent2">
                    <a:lumMod val="10000"/>
                  </a:schemeClr>
                </a:solidFill>
                <a:latin typeface="Corbel" panose="020B0503020204020204" pitchFamily="34" charset="0"/>
              </a:rPr>
              <a:t>Change to Mixed Use 3 (3 stories)</a:t>
            </a:r>
          </a:p>
        </p:txBody>
      </p:sp>
      <p:cxnSp>
        <p:nvCxnSpPr>
          <p:cNvPr id="26" name="Straight Arrow Connector 25">
            <a:extLst>
              <a:ext uri="{FF2B5EF4-FFF2-40B4-BE49-F238E27FC236}">
                <a16:creationId xmlns:a16="http://schemas.microsoft.com/office/drawing/2014/main" id="{0C3E2F0D-99E1-1C08-C491-9C3D80AE6A44}"/>
              </a:ext>
            </a:extLst>
          </p:cNvPr>
          <p:cNvCxnSpPr>
            <a:cxnSpLocks/>
            <a:stCxn id="21" idx="2"/>
          </p:cNvCxnSpPr>
          <p:nvPr/>
        </p:nvCxnSpPr>
        <p:spPr>
          <a:xfrm flipH="1">
            <a:off x="5885141" y="1140017"/>
            <a:ext cx="1189285" cy="62535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4967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CD41-5509-C2EC-F298-5C1CBFB44A0D}"/>
              </a:ext>
            </a:extLst>
          </p:cNvPr>
          <p:cNvSpPr>
            <a:spLocks noGrp="1"/>
          </p:cNvSpPr>
          <p:nvPr>
            <p:ph type="title"/>
          </p:nvPr>
        </p:nvSpPr>
        <p:spPr/>
        <p:txBody>
          <a:bodyPr/>
          <a:lstStyle/>
          <a:p>
            <a:r>
              <a:rPr lang="en-US" dirty="0"/>
              <a:t>Citywide Policy Questions - </a:t>
            </a:r>
            <a:r>
              <a:rPr lang="en-US" u="sng" dirty="0"/>
              <a:t>GPAC and Public</a:t>
            </a:r>
          </a:p>
        </p:txBody>
      </p:sp>
      <p:sp>
        <p:nvSpPr>
          <p:cNvPr id="3" name="Content Placeholder 2">
            <a:extLst>
              <a:ext uri="{FF2B5EF4-FFF2-40B4-BE49-F238E27FC236}">
                <a16:creationId xmlns:a16="http://schemas.microsoft.com/office/drawing/2014/main" id="{EDA9F5E5-F7A5-6917-7633-84465B301588}"/>
              </a:ext>
            </a:extLst>
          </p:cNvPr>
          <p:cNvSpPr>
            <a:spLocks noGrp="1"/>
          </p:cNvSpPr>
          <p:nvPr>
            <p:ph idx="1"/>
          </p:nvPr>
        </p:nvSpPr>
        <p:spPr>
          <a:xfrm>
            <a:off x="165103" y="1121856"/>
            <a:ext cx="11703623" cy="5120682"/>
          </a:xfrm>
        </p:spPr>
        <p:txBody>
          <a:bodyPr>
            <a:normAutofit fontScale="85000" lnSpcReduction="10000"/>
          </a:bodyPr>
          <a:lstStyle/>
          <a:p>
            <a:pPr marL="342900" marR="0" lvl="0" indent="-342900">
              <a:lnSpc>
                <a:spcPct val="107000"/>
              </a:lnSpc>
              <a:spcBef>
                <a:spcPts val="0"/>
              </a:spcBef>
              <a:spcAft>
                <a:spcPts val="600"/>
              </a:spcAft>
              <a:buFont typeface="Symbol" panose="05050102010706020507" pitchFamily="18" charset="2"/>
              <a:buChar char=""/>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14.</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Require new development to “taper down” building heights (i.e., reduce building heights) when the project is immediately adjacent to single family homes.</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90.30% of respondents agreed with this proposed policy.</a:t>
            </a:r>
            <a:endParaRPr lang="en-US" sz="1700" b="1" dirty="0">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15</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Improve design quality of new multifamily and mixed use buildings to create more pedestrian-oriented buildings that are reflective of Ventura’s character and identity. This includes landscaping, appropriate ground-floor setbacks, and architectural style and details that enhance the City’s visual appearance.</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93.51% of respondents agreed with this proposed policy. </a:t>
            </a:r>
            <a:endParaRPr lang="en-US" sz="1700" b="1" dirty="0">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16.</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Support the regional agricultural economy by promoting farmworker housing, allowing packing and processing facilities in employment and agricultural areas, and working with the County to implement policies to balance the preservation of agriculture with potential health impacts in adjacent residential areas.</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83.02% of respondents agreed with this proposed policy</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a:t>
            </a:r>
            <a:endParaRPr lang="en-US" sz="1700" dirty="0">
              <a:effectLst/>
              <a:latin typeface="Corbel" panose="020B0503020204020204" pitchFamily="34" charset="0"/>
              <a:ea typeface="Calibri" panose="020F0502020204030204" pitchFamily="34" charset="0"/>
              <a:cs typeface="Open Sans" panose="020B06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17.</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Take steps to expand the number and diversity of employment uses throughout Ventura to enhance the job-housing balance.</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66.75% of respondents agreed with this proposed policy.</a:t>
            </a:r>
            <a:endParaRPr lang="en-US" sz="1700" b="1" dirty="0">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18.</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Preserve historic buildings and promote “adaptive reuse” of buildings(i.e., renovating the buildings to allow different uses).</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90.40% of respondents agreed with this proposed policy</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Question 19.</a:t>
            </a:r>
            <a:r>
              <a:rPr lang="en-US" sz="1700"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 Conduct a study on the Westside to identify if the area has a disproportionate pollution burden and, if so, the sources of the pollution.</a:t>
            </a:r>
            <a:endParaRPr lang="en-US" sz="1700" dirty="0">
              <a:effectLst/>
              <a:latin typeface="Corbel" panose="020B0503020204020204" pitchFamily="34" charset="0"/>
              <a:ea typeface="Calibri" panose="020F0502020204030204" pitchFamily="34" charset="0"/>
              <a:cs typeface="Open Sans Light" panose="020B0306030504020204" pitchFamily="34" charset="0"/>
            </a:endParaRPr>
          </a:p>
          <a:p>
            <a:pPr marL="742950" marR="0" lvl="1" indent="-285750">
              <a:lnSpc>
                <a:spcPct val="107000"/>
              </a:lnSpc>
              <a:spcBef>
                <a:spcPts val="0"/>
              </a:spcBef>
              <a:spcAft>
                <a:spcPts val="600"/>
              </a:spcAft>
              <a:buFont typeface="Courier New" panose="02070309020205020404" pitchFamily="49" charset="0"/>
              <a:buChar char="o"/>
            </a:pPr>
            <a:r>
              <a:rPr lang="en-US" sz="1700" b="1" dirty="0">
                <a:solidFill>
                  <a:srgbClr val="000000"/>
                </a:solidFill>
                <a:effectLst/>
                <a:latin typeface="Corbel" panose="020B0503020204020204" pitchFamily="34" charset="0"/>
                <a:ea typeface="Calibri" panose="020F0502020204030204" pitchFamily="34" charset="0"/>
                <a:cs typeface="Open Sans Light" panose="020B0306030504020204" pitchFamily="34" charset="0"/>
              </a:rPr>
              <a:t>76.21% of respondents agreed with this proposed policy.</a:t>
            </a:r>
            <a:endParaRPr lang="en-US" sz="1700" b="1" dirty="0">
              <a:effectLst/>
              <a:latin typeface="Corbel" panose="020B0503020204020204" pitchFamily="34" charset="0"/>
              <a:ea typeface="Calibri" panose="020F0502020204030204" pitchFamily="34" charset="0"/>
              <a:cs typeface="Open Sans Light" panose="020B0306030504020204" pitchFamily="34" charset="0"/>
            </a:endParaRPr>
          </a:p>
        </p:txBody>
      </p:sp>
    </p:spTree>
    <p:extLst>
      <p:ext uri="{BB962C8B-B14F-4D97-AF65-F5344CB8AC3E}">
        <p14:creationId xmlns:p14="http://schemas.microsoft.com/office/powerpoint/2010/main" val="298228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02F1-615B-B7F4-5E0E-7FCF7DC924CF}"/>
              </a:ext>
            </a:extLst>
          </p:cNvPr>
          <p:cNvSpPr>
            <a:spLocks noGrp="1"/>
          </p:cNvSpPr>
          <p:nvPr>
            <p:ph type="title"/>
          </p:nvPr>
        </p:nvSpPr>
        <p:spPr/>
        <p:txBody>
          <a:bodyPr/>
          <a:lstStyle/>
          <a:p>
            <a:r>
              <a:rPr lang="en-US" dirty="0"/>
              <a:t>Other Areas</a:t>
            </a:r>
          </a:p>
        </p:txBody>
      </p:sp>
      <p:sp>
        <p:nvSpPr>
          <p:cNvPr id="3" name="Content Placeholder 2">
            <a:extLst>
              <a:ext uri="{FF2B5EF4-FFF2-40B4-BE49-F238E27FC236}">
                <a16:creationId xmlns:a16="http://schemas.microsoft.com/office/drawing/2014/main" id="{F1C3C197-FDFC-C327-77E4-29BA295CB89B}"/>
              </a:ext>
            </a:extLst>
          </p:cNvPr>
          <p:cNvSpPr>
            <a:spLocks noGrp="1"/>
          </p:cNvSpPr>
          <p:nvPr>
            <p:ph idx="1"/>
          </p:nvPr>
        </p:nvSpPr>
        <p:spPr/>
        <p:txBody>
          <a:bodyPr/>
          <a:lstStyle/>
          <a:p>
            <a:r>
              <a:rPr lang="en-US" dirty="0"/>
              <a:t>Citywide</a:t>
            </a:r>
          </a:p>
          <a:p>
            <a:pPr lvl="1"/>
            <a:r>
              <a:rPr lang="en-US" dirty="0"/>
              <a:t>Maintain “Base” designations</a:t>
            </a:r>
          </a:p>
          <a:p>
            <a:pPr lvl="1"/>
            <a:r>
              <a:rPr lang="en-US" dirty="0"/>
              <a:t>Minor changes will occur for consistency and to address potential mistakes and align existing land uses</a:t>
            </a:r>
          </a:p>
          <a:p>
            <a:r>
              <a:rPr lang="en-US" dirty="0"/>
              <a:t>Harbor</a:t>
            </a:r>
          </a:p>
          <a:p>
            <a:pPr lvl="1"/>
            <a:r>
              <a:rPr lang="en-US" dirty="0"/>
              <a:t>Port Commission recommended changes to parcels and draft land use designation</a:t>
            </a:r>
          </a:p>
          <a:p>
            <a:r>
              <a:rPr lang="en-US" dirty="0"/>
              <a:t>County Areas</a:t>
            </a:r>
          </a:p>
          <a:p>
            <a:pPr lvl="1"/>
            <a:r>
              <a:rPr lang="en-US" dirty="0"/>
              <a:t>North Avenue – maintain parallel designations to County</a:t>
            </a:r>
          </a:p>
          <a:p>
            <a:pPr lvl="1"/>
            <a:r>
              <a:rPr lang="en-US" dirty="0"/>
              <a:t>Saticoy – maintain parallel designations to County</a:t>
            </a:r>
          </a:p>
          <a:p>
            <a:endParaRPr lang="en-US" dirty="0"/>
          </a:p>
        </p:txBody>
      </p:sp>
    </p:spTree>
    <p:extLst>
      <p:ext uri="{BB962C8B-B14F-4D97-AF65-F5344CB8AC3E}">
        <p14:creationId xmlns:p14="http://schemas.microsoft.com/office/powerpoint/2010/main" val="19384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95C7DF-DFB3-498B-AC52-9FA70AD7D849}"/>
              </a:ext>
            </a:extLst>
          </p:cNvPr>
          <p:cNvSpPr/>
          <p:nvPr/>
        </p:nvSpPr>
        <p:spPr>
          <a:xfrm rot="18865171">
            <a:off x="4705691" y="1001662"/>
            <a:ext cx="2313987" cy="4529295"/>
          </a:xfrm>
          <a:prstGeom prst="roundRect">
            <a:avLst/>
          </a:prstGeom>
          <a:solidFill>
            <a:srgbClr val="FCDFDE">
              <a:alpha val="60000"/>
            </a:srgb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9019F1-A15E-44A1-B555-8A5BD6B1E2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3851" y="954014"/>
            <a:ext cx="10714942" cy="5334358"/>
          </a:xfrm>
          <a:prstGeom prst="rect">
            <a:avLst/>
          </a:prstGeom>
        </p:spPr>
      </p:pic>
      <p:sp>
        <p:nvSpPr>
          <p:cNvPr id="2" name="Title 1">
            <a:extLst>
              <a:ext uri="{FF2B5EF4-FFF2-40B4-BE49-F238E27FC236}">
                <a16:creationId xmlns:a16="http://schemas.microsoft.com/office/drawing/2014/main" id="{C62E85F1-7453-4E14-A1A1-2467A34B7386}"/>
              </a:ext>
            </a:extLst>
          </p:cNvPr>
          <p:cNvSpPr>
            <a:spLocks noGrp="1"/>
          </p:cNvSpPr>
          <p:nvPr>
            <p:ph type="title"/>
          </p:nvPr>
        </p:nvSpPr>
        <p:spPr/>
        <p:txBody>
          <a:bodyPr/>
          <a:lstStyle/>
          <a:p>
            <a:r>
              <a:rPr lang="en-US" dirty="0"/>
              <a:t>General Plan Update Process</a:t>
            </a:r>
          </a:p>
        </p:txBody>
      </p:sp>
      <p:sp>
        <p:nvSpPr>
          <p:cNvPr id="4" name="TextBox 3">
            <a:extLst>
              <a:ext uri="{FF2B5EF4-FFF2-40B4-BE49-F238E27FC236}">
                <a16:creationId xmlns:a16="http://schemas.microsoft.com/office/drawing/2014/main" id="{F07D9949-4D15-BAA2-7BC1-0CBCB5EAEAEB}"/>
              </a:ext>
            </a:extLst>
          </p:cNvPr>
          <p:cNvSpPr txBox="1"/>
          <p:nvPr/>
        </p:nvSpPr>
        <p:spPr>
          <a:xfrm>
            <a:off x="2119256" y="4947876"/>
            <a:ext cx="2775473" cy="523220"/>
          </a:xfrm>
          <a:prstGeom prst="rect">
            <a:avLst/>
          </a:prstGeom>
          <a:noFill/>
        </p:spPr>
        <p:txBody>
          <a:bodyPr wrap="square" rtlCol="0">
            <a:spAutoFit/>
          </a:bodyPr>
          <a:lstStyle/>
          <a:p>
            <a:pPr algn="ctr"/>
            <a:r>
              <a:rPr lang="en-US" sz="1400" b="1" i="1" dirty="0"/>
              <a:t>Endorsed by City Council on March 28, 2022</a:t>
            </a:r>
          </a:p>
        </p:txBody>
      </p:sp>
      <p:sp>
        <p:nvSpPr>
          <p:cNvPr id="6" name="TextBox 5">
            <a:extLst>
              <a:ext uri="{FF2B5EF4-FFF2-40B4-BE49-F238E27FC236}">
                <a16:creationId xmlns:a16="http://schemas.microsoft.com/office/drawing/2014/main" id="{8144745F-9F9B-196E-B089-5DC61CF70902}"/>
              </a:ext>
            </a:extLst>
          </p:cNvPr>
          <p:cNvSpPr txBox="1"/>
          <p:nvPr/>
        </p:nvSpPr>
        <p:spPr>
          <a:xfrm>
            <a:off x="318304" y="6273478"/>
            <a:ext cx="301686" cy="338554"/>
          </a:xfrm>
          <a:prstGeom prst="rect">
            <a:avLst/>
          </a:prstGeom>
          <a:noFill/>
        </p:spPr>
        <p:txBody>
          <a:bodyPr wrap="none" rtlCol="0">
            <a:spAutoFit/>
          </a:bodyPr>
          <a:lstStyle/>
          <a:p>
            <a:r>
              <a:rPr lang="en-US" sz="1600" b="1" dirty="0"/>
              <a:t>5</a:t>
            </a:r>
          </a:p>
        </p:txBody>
      </p:sp>
    </p:spTree>
    <p:extLst>
      <p:ext uri="{BB962C8B-B14F-4D97-AF65-F5344CB8AC3E}">
        <p14:creationId xmlns:p14="http://schemas.microsoft.com/office/powerpoint/2010/main" val="137008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A471-E96E-D173-8A85-08733CA18256}"/>
              </a:ext>
            </a:extLst>
          </p:cNvPr>
          <p:cNvSpPr>
            <a:spLocks noGrp="1"/>
          </p:cNvSpPr>
          <p:nvPr>
            <p:ph type="ctrTitle"/>
          </p:nvPr>
        </p:nvSpPr>
        <p:spPr/>
        <p:txBody>
          <a:bodyPr/>
          <a:lstStyle/>
          <a:p>
            <a:r>
              <a:rPr lang="en-US" dirty="0"/>
              <a:t>Conclusions/Results</a:t>
            </a:r>
          </a:p>
        </p:txBody>
      </p:sp>
      <p:sp>
        <p:nvSpPr>
          <p:cNvPr id="3" name="Subtitle 2">
            <a:extLst>
              <a:ext uri="{FF2B5EF4-FFF2-40B4-BE49-F238E27FC236}">
                <a16:creationId xmlns:a16="http://schemas.microsoft.com/office/drawing/2014/main" id="{77353FFC-AA25-3F75-C1A0-B900396238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8659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B6F1-C1AE-1BBF-C4E6-93B568F53B52}"/>
              </a:ext>
            </a:extLst>
          </p:cNvPr>
          <p:cNvSpPr>
            <a:spLocks noGrp="1"/>
          </p:cNvSpPr>
          <p:nvPr>
            <p:ph type="title"/>
          </p:nvPr>
        </p:nvSpPr>
        <p:spPr>
          <a:xfrm>
            <a:off x="165104" y="474156"/>
            <a:ext cx="3240248" cy="479858"/>
          </a:xfrm>
        </p:spPr>
        <p:txBody>
          <a:bodyPr anchor="t"/>
          <a:lstStyle/>
          <a:p>
            <a:r>
              <a:rPr lang="en-US" dirty="0"/>
              <a:t>6-story Buildings – Base</a:t>
            </a:r>
          </a:p>
        </p:txBody>
      </p:sp>
      <p:pic>
        <p:nvPicPr>
          <p:cNvPr id="10" name="Content Placeholder 9" descr="A map of a city&#10;&#10;Description automatically generated">
            <a:extLst>
              <a:ext uri="{FF2B5EF4-FFF2-40B4-BE49-F238E27FC236}">
                <a16:creationId xmlns:a16="http://schemas.microsoft.com/office/drawing/2014/main" id="{0594DB16-CE08-9AB6-6C47-FF774D6C95A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16938" y="0"/>
            <a:ext cx="8875062" cy="6858000"/>
          </a:xfrm>
        </p:spPr>
      </p:pic>
    </p:spTree>
    <p:extLst>
      <p:ext uri="{BB962C8B-B14F-4D97-AF65-F5344CB8AC3E}">
        <p14:creationId xmlns:p14="http://schemas.microsoft.com/office/powerpoint/2010/main" val="23235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1CBD730D-B4F3-E027-F694-275C992047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3" name="Content Placeholder 2">
            <a:extLst>
              <a:ext uri="{FF2B5EF4-FFF2-40B4-BE49-F238E27FC236}">
                <a16:creationId xmlns:a16="http://schemas.microsoft.com/office/drawing/2014/main" id="{74887E42-AF61-B0AD-8DCF-ECB6F1B0DD75}"/>
              </a:ext>
            </a:extLst>
          </p:cNvPr>
          <p:cNvSpPr>
            <a:spLocks noGrp="1"/>
          </p:cNvSpPr>
          <p:nvPr>
            <p:ph idx="1"/>
          </p:nvPr>
        </p:nvSpPr>
        <p:spPr>
          <a:xfrm>
            <a:off x="165104" y="2092568"/>
            <a:ext cx="3151838" cy="3380625"/>
          </a:xfrm>
        </p:spPr>
        <p:txBody>
          <a:bodyPr/>
          <a:lstStyle/>
          <a:p>
            <a:endParaRPr lang="en-US" dirty="0"/>
          </a:p>
        </p:txBody>
      </p:sp>
      <p:sp>
        <p:nvSpPr>
          <p:cNvPr id="2" name="Title 1">
            <a:extLst>
              <a:ext uri="{FF2B5EF4-FFF2-40B4-BE49-F238E27FC236}">
                <a16:creationId xmlns:a16="http://schemas.microsoft.com/office/drawing/2014/main" id="{AE48B6F1-C1AE-1BBF-C4E6-93B568F53B52}"/>
              </a:ext>
            </a:extLst>
          </p:cNvPr>
          <p:cNvSpPr>
            <a:spLocks noGrp="1"/>
          </p:cNvSpPr>
          <p:nvPr>
            <p:ph type="title"/>
          </p:nvPr>
        </p:nvSpPr>
        <p:spPr>
          <a:xfrm>
            <a:off x="165104" y="474156"/>
            <a:ext cx="3422158" cy="479858"/>
          </a:xfrm>
        </p:spPr>
        <p:txBody>
          <a:bodyPr anchor="t"/>
          <a:lstStyle/>
          <a:p>
            <a:r>
              <a:rPr lang="en-US" dirty="0"/>
              <a:t>6-story Buildings – GPAC Proposed</a:t>
            </a:r>
          </a:p>
        </p:txBody>
      </p:sp>
    </p:spTree>
    <p:extLst>
      <p:ext uri="{BB962C8B-B14F-4D97-AF65-F5344CB8AC3E}">
        <p14:creationId xmlns:p14="http://schemas.microsoft.com/office/powerpoint/2010/main" val="3808415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96BCB-372C-CF19-C71E-6E84EE96456F}"/>
              </a:ext>
            </a:extLst>
          </p:cNvPr>
          <p:cNvSpPr>
            <a:spLocks noGrp="1"/>
          </p:cNvSpPr>
          <p:nvPr>
            <p:ph idx="1"/>
          </p:nvPr>
        </p:nvSpPr>
        <p:spPr>
          <a:xfrm>
            <a:off x="165103" y="2162908"/>
            <a:ext cx="3255105" cy="3310286"/>
          </a:xfrm>
        </p:spPr>
        <p:txBody>
          <a:bodyPr/>
          <a:lstStyle/>
          <a:p>
            <a:endParaRPr lang="en-US" dirty="0"/>
          </a:p>
        </p:txBody>
      </p:sp>
      <p:pic>
        <p:nvPicPr>
          <p:cNvPr id="4" name="Picture 3">
            <a:extLst>
              <a:ext uri="{FF2B5EF4-FFF2-40B4-BE49-F238E27FC236}">
                <a16:creationId xmlns:a16="http://schemas.microsoft.com/office/drawing/2014/main" id="{001D3795-0750-B34E-ADB0-2A9975033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5D2FA78D-71A0-E024-1B77-E8260E0A2B85}"/>
              </a:ext>
            </a:extLst>
          </p:cNvPr>
          <p:cNvSpPr>
            <a:spLocks noGrp="1"/>
          </p:cNvSpPr>
          <p:nvPr>
            <p:ph type="title"/>
          </p:nvPr>
        </p:nvSpPr>
        <p:spPr>
          <a:xfrm>
            <a:off x="165104" y="474156"/>
            <a:ext cx="3151837" cy="479858"/>
          </a:xfrm>
        </p:spPr>
        <p:txBody>
          <a:bodyPr anchor="t"/>
          <a:lstStyle/>
          <a:p>
            <a:r>
              <a:rPr lang="en-US" dirty="0"/>
              <a:t>Change in 6 Story Building Heights</a:t>
            </a:r>
          </a:p>
        </p:txBody>
      </p:sp>
    </p:spTree>
    <p:extLst>
      <p:ext uri="{BB962C8B-B14F-4D97-AF65-F5344CB8AC3E}">
        <p14:creationId xmlns:p14="http://schemas.microsoft.com/office/powerpoint/2010/main" val="354350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a city&#10;&#10;Description automatically generated">
            <a:extLst>
              <a:ext uri="{FF2B5EF4-FFF2-40B4-BE49-F238E27FC236}">
                <a16:creationId xmlns:a16="http://schemas.microsoft.com/office/drawing/2014/main" id="{7ABE14FF-9941-8DB1-ECED-519049CAE87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01054" y="1122363"/>
            <a:ext cx="5631142" cy="4351337"/>
          </a:xfrm>
        </p:spPr>
      </p:pic>
      <p:pic>
        <p:nvPicPr>
          <p:cNvPr id="9" name="Picture 8" descr="A map of a city&#10;&#10;Description automatically generated">
            <a:extLst>
              <a:ext uri="{FF2B5EF4-FFF2-40B4-BE49-F238E27FC236}">
                <a16:creationId xmlns:a16="http://schemas.microsoft.com/office/drawing/2014/main" id="{E1FD80E1-0987-C9B4-D0DD-A50165381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649CA1B4-4865-A7BE-3CBA-0C10CCE760D7}"/>
              </a:ext>
            </a:extLst>
          </p:cNvPr>
          <p:cNvSpPr>
            <a:spLocks noGrp="1"/>
          </p:cNvSpPr>
          <p:nvPr>
            <p:ph type="title"/>
          </p:nvPr>
        </p:nvSpPr>
        <p:spPr>
          <a:xfrm>
            <a:off x="165104" y="474156"/>
            <a:ext cx="3123219" cy="479858"/>
          </a:xfrm>
        </p:spPr>
        <p:txBody>
          <a:bodyPr anchor="t"/>
          <a:lstStyle/>
          <a:p>
            <a:r>
              <a:rPr lang="en-US" dirty="0"/>
              <a:t>Change in Building Heights Proposed by GPAC</a:t>
            </a:r>
          </a:p>
        </p:txBody>
      </p:sp>
    </p:spTree>
    <p:extLst>
      <p:ext uri="{BB962C8B-B14F-4D97-AF65-F5344CB8AC3E}">
        <p14:creationId xmlns:p14="http://schemas.microsoft.com/office/powerpoint/2010/main" val="2616596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C4456DD3-FCD1-A7ED-4239-6F18B7F90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FD2EBEDD-0DD4-CEC2-3511-AA092D186FD0}"/>
              </a:ext>
            </a:extLst>
          </p:cNvPr>
          <p:cNvSpPr>
            <a:spLocks noGrp="1"/>
          </p:cNvSpPr>
          <p:nvPr>
            <p:ph type="title"/>
          </p:nvPr>
        </p:nvSpPr>
        <p:spPr>
          <a:xfrm>
            <a:off x="165104" y="474156"/>
            <a:ext cx="3272688" cy="479858"/>
          </a:xfrm>
        </p:spPr>
        <p:txBody>
          <a:bodyPr anchor="t"/>
          <a:lstStyle/>
          <a:p>
            <a:r>
              <a:rPr lang="en-US" dirty="0"/>
              <a:t>Land Use Designation Changes Proposed by GPAC</a:t>
            </a:r>
          </a:p>
        </p:txBody>
      </p:sp>
      <p:sp>
        <p:nvSpPr>
          <p:cNvPr id="5" name="Rectangle: Rounded Corners 4">
            <a:extLst>
              <a:ext uri="{FF2B5EF4-FFF2-40B4-BE49-F238E27FC236}">
                <a16:creationId xmlns:a16="http://schemas.microsoft.com/office/drawing/2014/main" id="{A3FDEDF8-9FD4-ED35-AE04-627CB0DE31DE}"/>
              </a:ext>
            </a:extLst>
          </p:cNvPr>
          <p:cNvSpPr/>
          <p:nvPr/>
        </p:nvSpPr>
        <p:spPr>
          <a:xfrm rot="6587593">
            <a:off x="6571198" y="2858717"/>
            <a:ext cx="268361" cy="347644"/>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B1DA3A6-D8A2-EA37-1CA7-AD0BDC57D0BB}"/>
              </a:ext>
            </a:extLst>
          </p:cNvPr>
          <p:cNvSpPr/>
          <p:nvPr/>
        </p:nvSpPr>
        <p:spPr>
          <a:xfrm rot="4960662">
            <a:off x="7282190" y="2839527"/>
            <a:ext cx="238570" cy="595530"/>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2DCFBDE-0488-65F8-AC3A-E91CCCE6787C}"/>
              </a:ext>
            </a:extLst>
          </p:cNvPr>
          <p:cNvSpPr/>
          <p:nvPr/>
        </p:nvSpPr>
        <p:spPr>
          <a:xfrm rot="10084777">
            <a:off x="7740814" y="2896477"/>
            <a:ext cx="108537" cy="206663"/>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B2F5E07-02E0-2E79-985B-72A6FB7AA797}"/>
              </a:ext>
            </a:extLst>
          </p:cNvPr>
          <p:cNvSpPr/>
          <p:nvPr/>
        </p:nvSpPr>
        <p:spPr>
          <a:xfrm rot="7164582">
            <a:off x="9112096" y="4167842"/>
            <a:ext cx="232957" cy="313441"/>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B3FCE366-DD0A-1F93-A7FC-A92868B8E70D}"/>
              </a:ext>
            </a:extLst>
          </p:cNvPr>
          <p:cNvSpPr txBox="1">
            <a:spLocks/>
          </p:cNvSpPr>
          <p:nvPr/>
        </p:nvSpPr>
        <p:spPr>
          <a:xfrm>
            <a:off x="165103" y="3217653"/>
            <a:ext cx="2950181" cy="2053087"/>
          </a:xfrm>
          <a:prstGeom prst="rect">
            <a:avLst/>
          </a:prstGeom>
        </p:spPr>
        <p:txBody>
          <a:bodyPr>
            <a:normAutofit/>
          </a:bodyPr>
          <a:lstStyle>
            <a:lvl1pPr marL="228596" indent="-228596" algn="l" defTabSz="914384" rtl="0" eaLnBrk="1" latinLnBrk="0" hangingPunct="1">
              <a:lnSpc>
                <a:spcPct val="90000"/>
              </a:lnSpc>
              <a:spcBef>
                <a:spcPts val="1000"/>
              </a:spcBef>
              <a:buFont typeface="Arial" panose="020B0604020202020204" pitchFamily="34" charset="0"/>
              <a:buChar char="•"/>
              <a:defRPr sz="2800" b="0" kern="1200">
                <a:solidFill>
                  <a:schemeClr val="accent2">
                    <a:lumMod val="25000"/>
                  </a:schemeClr>
                </a:solidFill>
                <a:latin typeface="Corbel" panose="020B0503020204020204" pitchFamily="34" charset="0"/>
                <a:ea typeface="+mn-ea"/>
                <a:cs typeface="+mn-cs"/>
              </a:defRPr>
            </a:lvl1pPr>
            <a:lvl2pPr marL="685788" indent="-228596" algn="l" defTabSz="914384" rtl="0" eaLnBrk="1" latinLnBrk="0" hangingPunct="1">
              <a:lnSpc>
                <a:spcPct val="90000"/>
              </a:lnSpc>
              <a:spcBef>
                <a:spcPts val="500"/>
              </a:spcBef>
              <a:buFont typeface="Arial" panose="020B0604020202020204" pitchFamily="34" charset="0"/>
              <a:buChar char="•"/>
              <a:defRPr sz="2400" b="0" kern="1200">
                <a:solidFill>
                  <a:schemeClr val="accent2">
                    <a:lumMod val="25000"/>
                  </a:schemeClr>
                </a:solidFill>
                <a:latin typeface="Corbel" panose="020B0503020204020204" pitchFamily="34" charset="0"/>
                <a:ea typeface="+mn-ea"/>
                <a:cs typeface="+mn-cs"/>
              </a:defRPr>
            </a:lvl2pPr>
            <a:lvl3pPr marL="1142980" indent="-228596" algn="l" defTabSz="914384" rtl="0" eaLnBrk="1" latinLnBrk="0" hangingPunct="1">
              <a:lnSpc>
                <a:spcPct val="90000"/>
              </a:lnSpc>
              <a:spcBef>
                <a:spcPts val="500"/>
              </a:spcBef>
              <a:buFont typeface="Arial" panose="020B0604020202020204" pitchFamily="34" charset="0"/>
              <a:buChar char="•"/>
              <a:defRPr sz="2000" b="0" kern="1200">
                <a:solidFill>
                  <a:schemeClr val="accent2">
                    <a:lumMod val="25000"/>
                  </a:schemeClr>
                </a:solidFill>
                <a:latin typeface="Corbel" panose="020B0503020204020204" pitchFamily="34" charset="0"/>
                <a:ea typeface="+mn-ea"/>
                <a:cs typeface="+mn-cs"/>
              </a:defRPr>
            </a:lvl3pPr>
            <a:lvl4pPr marL="1600172"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4pPr>
            <a:lvl5pPr marL="2057364" indent="-228596" algn="l" defTabSz="914384" rtl="0" eaLnBrk="1" latinLnBrk="0" hangingPunct="1">
              <a:lnSpc>
                <a:spcPct val="90000"/>
              </a:lnSpc>
              <a:spcBef>
                <a:spcPts val="500"/>
              </a:spcBef>
              <a:buFont typeface="Arial" panose="020B0604020202020204" pitchFamily="34" charset="0"/>
              <a:buChar char="•"/>
              <a:defRPr sz="1800" b="0" kern="1200">
                <a:solidFill>
                  <a:schemeClr val="accent2">
                    <a:lumMod val="25000"/>
                  </a:schemeClr>
                </a:solidFill>
                <a:latin typeface="Corbel" panose="020B0503020204020204" pitchFamily="34" charset="0"/>
                <a:ea typeface="+mn-ea"/>
                <a:cs typeface="+mn-cs"/>
              </a:defRPr>
            </a:lvl5pPr>
            <a:lvl6pPr marL="2514556"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8"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0"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2" indent="-228596" algn="l" defTabSz="91438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t>(Note: The areas outlined in yellow represent changes proposed by the Planning Commission)</a:t>
            </a:r>
          </a:p>
        </p:txBody>
      </p:sp>
    </p:spTree>
    <p:extLst>
      <p:ext uri="{BB962C8B-B14F-4D97-AF65-F5344CB8AC3E}">
        <p14:creationId xmlns:p14="http://schemas.microsoft.com/office/powerpoint/2010/main" val="2423072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4B0296-5D50-455D-D2F7-9007671CFA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941" y="0"/>
            <a:ext cx="8875059" cy="6858000"/>
          </a:xfrm>
          <a:prstGeom prst="rect">
            <a:avLst/>
          </a:prstGeom>
        </p:spPr>
      </p:pic>
      <p:sp>
        <p:nvSpPr>
          <p:cNvPr id="2" name="Title 1">
            <a:extLst>
              <a:ext uri="{FF2B5EF4-FFF2-40B4-BE49-F238E27FC236}">
                <a16:creationId xmlns:a16="http://schemas.microsoft.com/office/drawing/2014/main" id="{F20BE15D-3703-D2C1-01C3-ACE85EAE339B}"/>
              </a:ext>
            </a:extLst>
          </p:cNvPr>
          <p:cNvSpPr>
            <a:spLocks noGrp="1"/>
          </p:cNvSpPr>
          <p:nvPr>
            <p:ph type="title"/>
          </p:nvPr>
        </p:nvSpPr>
        <p:spPr>
          <a:xfrm>
            <a:off x="165104" y="474156"/>
            <a:ext cx="3307858" cy="479858"/>
          </a:xfrm>
        </p:spPr>
        <p:txBody>
          <a:bodyPr anchor="t"/>
          <a:lstStyle/>
          <a:p>
            <a:r>
              <a:rPr lang="en-US" dirty="0"/>
              <a:t>Density Changes from Base Proposed by GPAC</a:t>
            </a:r>
          </a:p>
        </p:txBody>
      </p:sp>
    </p:spTree>
    <p:extLst>
      <p:ext uri="{BB962C8B-B14F-4D97-AF65-F5344CB8AC3E}">
        <p14:creationId xmlns:p14="http://schemas.microsoft.com/office/powerpoint/2010/main" val="3032132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52B2-A323-2E03-5B17-EC12E96F2EF1}"/>
              </a:ext>
            </a:extLst>
          </p:cNvPr>
          <p:cNvSpPr>
            <a:spLocks noGrp="1"/>
          </p:cNvSpPr>
          <p:nvPr>
            <p:ph type="title"/>
          </p:nvPr>
        </p:nvSpPr>
        <p:spPr/>
        <p:txBody>
          <a:bodyPr/>
          <a:lstStyle/>
          <a:p>
            <a:r>
              <a:rPr lang="en-US">
                <a:latin typeface="Corbel"/>
              </a:rPr>
              <a:t>Facts about GPAC Preferred Land Use Map</a:t>
            </a:r>
            <a:endParaRPr lang="en-US" dirty="0"/>
          </a:p>
        </p:txBody>
      </p:sp>
      <p:sp>
        <p:nvSpPr>
          <p:cNvPr id="3" name="Content Placeholder 2">
            <a:extLst>
              <a:ext uri="{FF2B5EF4-FFF2-40B4-BE49-F238E27FC236}">
                <a16:creationId xmlns:a16="http://schemas.microsoft.com/office/drawing/2014/main" id="{66B31669-8339-67C9-71C0-8FED3E9C2880}"/>
              </a:ext>
            </a:extLst>
          </p:cNvPr>
          <p:cNvSpPr>
            <a:spLocks noGrp="1"/>
          </p:cNvSpPr>
          <p:nvPr>
            <p:ph idx="1"/>
          </p:nvPr>
        </p:nvSpPr>
        <p:spPr/>
        <p:txBody>
          <a:bodyPr vert="horz" lIns="91440" tIns="45720" rIns="91440" bIns="45720" rtlCol="0" anchor="t">
            <a:normAutofit lnSpcReduction="10000"/>
          </a:bodyPr>
          <a:lstStyle/>
          <a:p>
            <a:pPr marL="227965" indent="-227965"/>
            <a:r>
              <a:rPr lang="en-US" dirty="0"/>
              <a:t>Total Area</a:t>
            </a:r>
            <a:endParaRPr lang="en-US"/>
          </a:p>
          <a:p>
            <a:pPr marL="685165" lvl="1" indent="-227965"/>
            <a:r>
              <a:rPr lang="en-US" b="1">
                <a:latin typeface="Corbel"/>
              </a:rPr>
              <a:t>27%</a:t>
            </a:r>
            <a:r>
              <a:rPr lang="en-US">
                <a:latin typeface="Corbel"/>
              </a:rPr>
              <a:t> of the City and SOI are in the Areas of Discussion</a:t>
            </a:r>
          </a:p>
          <a:p>
            <a:pPr marL="227965" indent="-227965"/>
            <a:r>
              <a:rPr lang="en-US" dirty="0"/>
              <a:t>6 Story Buildings (Areas of Discussion only)</a:t>
            </a:r>
            <a:endParaRPr lang="en-US"/>
          </a:p>
          <a:p>
            <a:pPr marL="685165" lvl="1" indent="-227965"/>
            <a:r>
              <a:rPr lang="en-US" b="1">
                <a:latin typeface="Corbel"/>
              </a:rPr>
              <a:t>8%</a:t>
            </a:r>
            <a:r>
              <a:rPr lang="en-US">
                <a:latin typeface="Corbel"/>
              </a:rPr>
              <a:t> of City/SOI area in Base</a:t>
            </a:r>
            <a:endParaRPr lang="en-US"/>
          </a:p>
          <a:p>
            <a:pPr marL="685165" lvl="1" indent="-227965"/>
            <a:r>
              <a:rPr lang="en-US" b="1">
                <a:latin typeface="Corbel"/>
              </a:rPr>
              <a:t>7% </a:t>
            </a:r>
            <a:r>
              <a:rPr lang="en-US">
                <a:latin typeface="Corbel"/>
              </a:rPr>
              <a:t>of City/SOI area in GPAC Preferred</a:t>
            </a:r>
          </a:p>
          <a:p>
            <a:pPr marL="685165" lvl="1" indent="-227965"/>
            <a:r>
              <a:rPr lang="en-US">
                <a:latin typeface="Corbel"/>
              </a:rPr>
              <a:t>Decrease of </a:t>
            </a:r>
            <a:r>
              <a:rPr lang="en-US" b="1">
                <a:latin typeface="Corbel"/>
              </a:rPr>
              <a:t>85 acres</a:t>
            </a:r>
            <a:r>
              <a:rPr lang="en-US">
                <a:latin typeface="Corbel"/>
              </a:rPr>
              <a:t> (1% of City/SOI area)</a:t>
            </a:r>
            <a:endParaRPr lang="en-US"/>
          </a:p>
          <a:p>
            <a:pPr marL="227965" indent="-227965"/>
            <a:r>
              <a:rPr lang="en-US">
                <a:latin typeface="Corbel"/>
              </a:rPr>
              <a:t>Residential Capacity Change in Areas of Discussion (GPAC Preferred)</a:t>
            </a:r>
          </a:p>
          <a:p>
            <a:pPr marL="685165" lvl="1" indent="-227965"/>
            <a:r>
              <a:rPr lang="en-US">
                <a:latin typeface="Corbel"/>
              </a:rPr>
              <a:t>229 acres proposed for increase (1.7% of total City/SOI area)</a:t>
            </a:r>
          </a:p>
          <a:p>
            <a:pPr marL="685165" lvl="1" indent="-227965"/>
            <a:r>
              <a:rPr lang="en-US">
                <a:latin typeface="Corbel"/>
              </a:rPr>
              <a:t>121 acres proposed for decrease (0.9% of City/SOI area)</a:t>
            </a:r>
          </a:p>
          <a:p>
            <a:pPr marL="685165" lvl="1" indent="-227965"/>
            <a:r>
              <a:rPr lang="en-US" dirty="0"/>
              <a:t>Increase of 1,800 units of total MAXIMUM capacity citywide (1% increase)</a:t>
            </a:r>
            <a:endParaRPr lang="en-US"/>
          </a:p>
          <a:p>
            <a:pPr marL="227965" indent="-227965"/>
            <a:endParaRPr lang="en-US"/>
          </a:p>
        </p:txBody>
      </p:sp>
    </p:spTree>
    <p:extLst>
      <p:ext uri="{BB962C8B-B14F-4D97-AF65-F5344CB8AC3E}">
        <p14:creationId xmlns:p14="http://schemas.microsoft.com/office/powerpoint/2010/main" val="1132961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CCEC-7FAE-BC04-6FE3-7CA0F42CCF63}"/>
              </a:ext>
            </a:extLst>
          </p:cNvPr>
          <p:cNvSpPr>
            <a:spLocks noGrp="1"/>
          </p:cNvSpPr>
          <p:nvPr>
            <p:ph type="ctrTitle"/>
          </p:nvPr>
        </p:nvSpPr>
        <p:spPr/>
        <p:txBody>
          <a:bodyPr/>
          <a:lstStyle/>
          <a:p>
            <a:r>
              <a:rPr lang="en-US">
                <a:latin typeface="Corbel"/>
              </a:rPr>
              <a:t>Growth Terms</a:t>
            </a:r>
            <a:endParaRPr lang="en-US"/>
          </a:p>
        </p:txBody>
      </p:sp>
      <p:sp>
        <p:nvSpPr>
          <p:cNvPr id="3" name="Subtitle 2">
            <a:extLst>
              <a:ext uri="{FF2B5EF4-FFF2-40B4-BE49-F238E27FC236}">
                <a16:creationId xmlns:a16="http://schemas.microsoft.com/office/drawing/2014/main" id="{29A13489-2813-145C-3D71-DB2D6512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2182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83BF-D749-8CA9-181C-72F3D32A9900}"/>
              </a:ext>
            </a:extLst>
          </p:cNvPr>
          <p:cNvSpPr>
            <a:spLocks noGrp="1"/>
          </p:cNvSpPr>
          <p:nvPr>
            <p:ph type="title"/>
          </p:nvPr>
        </p:nvSpPr>
        <p:spPr/>
        <p:txBody>
          <a:bodyPr/>
          <a:lstStyle/>
          <a:p>
            <a:r>
              <a:rPr lang="en-US" dirty="0">
                <a:latin typeface="Corbel"/>
              </a:rPr>
              <a:t>Key Terms</a:t>
            </a:r>
            <a:endParaRPr lang="en-US" dirty="0"/>
          </a:p>
        </p:txBody>
      </p:sp>
      <p:sp>
        <p:nvSpPr>
          <p:cNvPr id="3" name="Content Placeholder 2">
            <a:extLst>
              <a:ext uri="{FF2B5EF4-FFF2-40B4-BE49-F238E27FC236}">
                <a16:creationId xmlns:a16="http://schemas.microsoft.com/office/drawing/2014/main" id="{7EBFEF7D-FC4C-2410-6529-E293C19D5A7B}"/>
              </a:ext>
            </a:extLst>
          </p:cNvPr>
          <p:cNvSpPr>
            <a:spLocks noGrp="1"/>
          </p:cNvSpPr>
          <p:nvPr>
            <p:ph idx="1"/>
          </p:nvPr>
        </p:nvSpPr>
        <p:spPr/>
        <p:txBody>
          <a:bodyPr vert="horz" lIns="91440" tIns="45720" rIns="91440" bIns="45720" rtlCol="0" anchor="t">
            <a:normAutofit/>
          </a:bodyPr>
          <a:lstStyle/>
          <a:p>
            <a:pPr marL="227965" indent="-227965"/>
            <a:r>
              <a:rPr lang="en-US" dirty="0">
                <a:latin typeface="Corbel"/>
              </a:rPr>
              <a:t>4 separate concepts related to growth are included in the update process.</a:t>
            </a:r>
          </a:p>
          <a:p>
            <a:pPr marL="685165" lvl="1" indent="-227965"/>
            <a:r>
              <a:rPr lang="en-US" sz="2200">
                <a:latin typeface="Corbel"/>
              </a:rPr>
              <a:t>RHNA Site Selection</a:t>
            </a:r>
          </a:p>
          <a:p>
            <a:pPr marL="685165" lvl="1" indent="-227965"/>
            <a:r>
              <a:rPr lang="en-US" sz="2200">
                <a:latin typeface="Corbel"/>
              </a:rPr>
              <a:t>No Net Loss</a:t>
            </a:r>
            <a:endParaRPr lang="en-US"/>
          </a:p>
          <a:p>
            <a:pPr marL="685165" lvl="1" indent="-227965"/>
            <a:r>
              <a:rPr lang="en-US" sz="2000">
                <a:latin typeface="Corbel"/>
              </a:rPr>
              <a:t>Growth Projections for the EIR</a:t>
            </a:r>
          </a:p>
          <a:p>
            <a:pPr marL="685165" lvl="1" indent="-227965"/>
            <a:r>
              <a:rPr lang="en-US" sz="2000">
                <a:latin typeface="Corbel"/>
              </a:rPr>
              <a:t>City Council Growth Target</a:t>
            </a:r>
            <a:endParaRPr lang="en-US"/>
          </a:p>
          <a:p>
            <a:pPr marL="227965" indent="-227965"/>
            <a:r>
              <a:rPr lang="en-US" dirty="0">
                <a:latin typeface="Corbel"/>
              </a:rPr>
              <a:t>Each has a different purpose and methodology </a:t>
            </a:r>
          </a:p>
          <a:p>
            <a:pPr marL="685165" lvl="1" indent="-227965"/>
            <a:endParaRPr lang="en-US" dirty="0">
              <a:latin typeface="Corbel"/>
            </a:endParaRPr>
          </a:p>
        </p:txBody>
      </p:sp>
    </p:spTree>
    <p:extLst>
      <p:ext uri="{BB962C8B-B14F-4D97-AF65-F5344CB8AC3E}">
        <p14:creationId xmlns:p14="http://schemas.microsoft.com/office/powerpoint/2010/main" val="111996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564C-D82D-92B5-7CD6-3DA5296EEB0A}"/>
              </a:ext>
            </a:extLst>
          </p:cNvPr>
          <p:cNvSpPr>
            <a:spLocks noGrp="1"/>
          </p:cNvSpPr>
          <p:nvPr>
            <p:ph type="title"/>
          </p:nvPr>
        </p:nvSpPr>
        <p:spPr>
          <a:xfrm>
            <a:off x="172637" y="414878"/>
            <a:ext cx="11703622" cy="479858"/>
          </a:xfrm>
        </p:spPr>
        <p:txBody>
          <a:bodyPr/>
          <a:lstStyle/>
          <a:p>
            <a:r>
              <a:rPr lang="en-US" dirty="0"/>
              <a:t>Community Outreach to Date</a:t>
            </a:r>
          </a:p>
        </p:txBody>
      </p:sp>
      <p:sp>
        <p:nvSpPr>
          <p:cNvPr id="5" name="Rectangle 4">
            <a:extLst>
              <a:ext uri="{FF2B5EF4-FFF2-40B4-BE49-F238E27FC236}">
                <a16:creationId xmlns:a16="http://schemas.microsoft.com/office/drawing/2014/main" id="{89FA9DF7-FDEE-3710-CAB1-71E2B458E230}"/>
              </a:ext>
            </a:extLst>
          </p:cNvPr>
          <p:cNvSpPr/>
          <p:nvPr/>
        </p:nvSpPr>
        <p:spPr>
          <a:xfrm>
            <a:off x="6988702" y="4047925"/>
            <a:ext cx="4947197" cy="707886"/>
          </a:xfrm>
          <a:prstGeom prst="rect">
            <a:avLst/>
          </a:prstGeom>
        </p:spPr>
        <p:txBody>
          <a:bodyPr wrap="square">
            <a:spAutoFit/>
          </a:bodyPr>
          <a:lstStyle/>
          <a:p>
            <a:pPr defTabSz="914446" fontAlgn="base"/>
            <a:r>
              <a:rPr lang="en-US" sz="2000" dirty="0">
                <a:solidFill>
                  <a:srgbClr val="808080">
                    <a:lumMod val="50000"/>
                  </a:srgbClr>
                </a:solidFill>
                <a:latin typeface="Corbel" panose="020B0503020204020204" pitchFamily="34" charset="0"/>
                <a:cs typeface="Arial" panose="020B0604020202020204" pitchFamily="34" charset="0"/>
              </a:rPr>
              <a:t>Over </a:t>
            </a:r>
            <a:r>
              <a:rPr lang="en-US" sz="2000" b="1" dirty="0">
                <a:solidFill>
                  <a:srgbClr val="06B3BD"/>
                </a:solidFill>
                <a:latin typeface="Corbel" panose="020B0503020204020204" pitchFamily="34" charset="0"/>
                <a:cs typeface="Arial" panose="020B0604020202020204" pitchFamily="34" charset="0"/>
              </a:rPr>
              <a:t>200,000</a:t>
            </a:r>
            <a:r>
              <a:rPr lang="en-US" sz="2000" dirty="0">
                <a:solidFill>
                  <a:srgbClr val="808080">
                    <a:lumMod val="50000"/>
                  </a:srgbClr>
                </a:solidFill>
                <a:latin typeface="Corbel" panose="020B0503020204020204" pitchFamily="34" charset="0"/>
                <a:cs typeface="Arial" panose="020B0604020202020204" pitchFamily="34" charset="0"/>
              </a:rPr>
              <a:t> people reached on social media (City &amp; GPU)</a:t>
            </a:r>
          </a:p>
        </p:txBody>
      </p:sp>
      <p:sp>
        <p:nvSpPr>
          <p:cNvPr id="6" name="Rectangle 5">
            <a:extLst>
              <a:ext uri="{FF2B5EF4-FFF2-40B4-BE49-F238E27FC236}">
                <a16:creationId xmlns:a16="http://schemas.microsoft.com/office/drawing/2014/main" id="{32BEF5A6-EDB7-8CCA-3A7A-D3911E562ADE}"/>
              </a:ext>
            </a:extLst>
          </p:cNvPr>
          <p:cNvSpPr/>
          <p:nvPr/>
        </p:nvSpPr>
        <p:spPr>
          <a:xfrm>
            <a:off x="1309810" y="4967038"/>
            <a:ext cx="4880400" cy="707886"/>
          </a:xfrm>
          <a:prstGeom prst="rect">
            <a:avLst/>
          </a:prstGeom>
        </p:spPr>
        <p:txBody>
          <a:bodyPr wrap="square">
            <a:spAutoFit/>
          </a:bodyPr>
          <a:lstStyle/>
          <a:p>
            <a:pPr defTabSz="914446" fontAlgn="base"/>
            <a:r>
              <a:rPr lang="en-US" sz="2000" dirty="0">
                <a:solidFill>
                  <a:srgbClr val="808080">
                    <a:lumMod val="50000"/>
                  </a:srgbClr>
                </a:solidFill>
                <a:latin typeface="Corbel" panose="020B0503020204020204" pitchFamily="34" charset="0"/>
                <a:cs typeface="Arial" panose="020B0604020202020204" pitchFamily="34" charset="0"/>
              </a:rPr>
              <a:t> E-blasts &amp; newsletters shared with more than </a:t>
            </a:r>
            <a:r>
              <a:rPr lang="en-US" sz="2000" b="1" dirty="0">
                <a:solidFill>
                  <a:srgbClr val="06B3BD"/>
                </a:solidFill>
                <a:latin typeface="Corbel" panose="020B0503020204020204" pitchFamily="34" charset="0"/>
                <a:cs typeface="Arial" panose="020B0604020202020204" pitchFamily="34" charset="0"/>
              </a:rPr>
              <a:t>89,000</a:t>
            </a:r>
            <a:r>
              <a:rPr lang="en-US" sz="2000" dirty="0">
                <a:solidFill>
                  <a:srgbClr val="808080">
                    <a:lumMod val="50000"/>
                  </a:srgbClr>
                </a:solidFill>
                <a:latin typeface="Corbel" panose="020B0503020204020204" pitchFamily="34" charset="0"/>
                <a:cs typeface="Arial" panose="020B0604020202020204" pitchFamily="34" charset="0"/>
              </a:rPr>
              <a:t> subscribers</a:t>
            </a:r>
          </a:p>
        </p:txBody>
      </p:sp>
      <p:sp>
        <p:nvSpPr>
          <p:cNvPr id="7" name="Rectangle 6">
            <a:extLst>
              <a:ext uri="{FF2B5EF4-FFF2-40B4-BE49-F238E27FC236}">
                <a16:creationId xmlns:a16="http://schemas.microsoft.com/office/drawing/2014/main" id="{DF036F4A-D23B-586B-910B-2EB4FB00E232}"/>
              </a:ext>
            </a:extLst>
          </p:cNvPr>
          <p:cNvSpPr/>
          <p:nvPr/>
        </p:nvSpPr>
        <p:spPr>
          <a:xfrm>
            <a:off x="1390307" y="3917060"/>
            <a:ext cx="4316753" cy="707886"/>
          </a:xfrm>
          <a:prstGeom prst="rect">
            <a:avLst/>
          </a:prstGeom>
        </p:spPr>
        <p:txBody>
          <a:bodyPr wrap="square">
            <a:spAutoFit/>
          </a:bodyPr>
          <a:lstStyle/>
          <a:p>
            <a:pPr defTabSz="914446" fontAlgn="base"/>
            <a:r>
              <a:rPr lang="en-US" sz="2000" dirty="0">
                <a:solidFill>
                  <a:srgbClr val="000000"/>
                </a:solidFill>
                <a:latin typeface="Corbel" panose="020B0503020204020204" pitchFamily="34" charset="0"/>
                <a:cs typeface="Arial" panose="020B0604020202020204" pitchFamily="34" charset="0"/>
              </a:rPr>
              <a:t>Direct mailers sent to </a:t>
            </a:r>
            <a:r>
              <a:rPr lang="en-US" sz="2000" b="1" dirty="0">
                <a:solidFill>
                  <a:srgbClr val="06B3BD"/>
                </a:solidFill>
                <a:latin typeface="Corbel" panose="020B0503020204020204" pitchFamily="34" charset="0"/>
                <a:cs typeface="Arial" panose="020B0604020202020204" pitchFamily="34" charset="0"/>
              </a:rPr>
              <a:t>42,000</a:t>
            </a:r>
            <a:r>
              <a:rPr lang="en-US" sz="2000" dirty="0">
                <a:solidFill>
                  <a:srgbClr val="808080">
                    <a:lumMod val="50000"/>
                  </a:srgbClr>
                </a:solidFill>
                <a:latin typeface="Corbel" panose="020B0503020204020204" pitchFamily="34" charset="0"/>
                <a:cs typeface="Arial" panose="020B0604020202020204" pitchFamily="34" charset="0"/>
              </a:rPr>
              <a:t> residents and </a:t>
            </a:r>
            <a:r>
              <a:rPr lang="en-US" sz="2000" b="1" dirty="0">
                <a:solidFill>
                  <a:srgbClr val="06B3BD"/>
                </a:solidFill>
                <a:latin typeface="Corbel" panose="020B0503020204020204" pitchFamily="34" charset="0"/>
                <a:cs typeface="Arial" panose="020B0604020202020204" pitchFamily="34" charset="0"/>
              </a:rPr>
              <a:t>32,000 </a:t>
            </a:r>
            <a:r>
              <a:rPr lang="en-US" sz="2000" dirty="0">
                <a:solidFill>
                  <a:srgbClr val="808080">
                    <a:lumMod val="50000"/>
                  </a:srgbClr>
                </a:solidFill>
                <a:latin typeface="Corbel" panose="020B0503020204020204" pitchFamily="34" charset="0"/>
                <a:cs typeface="Arial" panose="020B0604020202020204" pitchFamily="34" charset="0"/>
              </a:rPr>
              <a:t>water bill customers</a:t>
            </a:r>
          </a:p>
        </p:txBody>
      </p:sp>
      <p:pic>
        <p:nvPicPr>
          <p:cNvPr id="8" name="Graphic 7" descr="Open envelope">
            <a:extLst>
              <a:ext uri="{FF2B5EF4-FFF2-40B4-BE49-F238E27FC236}">
                <a16:creationId xmlns:a16="http://schemas.microsoft.com/office/drawing/2014/main" id="{2003B67D-06D1-DADD-6A36-4F59D09D194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883" y="3908149"/>
            <a:ext cx="725707" cy="725707"/>
          </a:xfrm>
          <a:prstGeom prst="rect">
            <a:avLst/>
          </a:prstGeom>
        </p:spPr>
      </p:pic>
      <p:sp>
        <p:nvSpPr>
          <p:cNvPr id="9" name="Rectangle 8">
            <a:extLst>
              <a:ext uri="{FF2B5EF4-FFF2-40B4-BE49-F238E27FC236}">
                <a16:creationId xmlns:a16="http://schemas.microsoft.com/office/drawing/2014/main" id="{FE69E823-B3BF-D584-7DF4-BABFA034CEF1}"/>
              </a:ext>
            </a:extLst>
          </p:cNvPr>
          <p:cNvSpPr/>
          <p:nvPr/>
        </p:nvSpPr>
        <p:spPr>
          <a:xfrm>
            <a:off x="6988702" y="3079222"/>
            <a:ext cx="3512788" cy="400110"/>
          </a:xfrm>
          <a:prstGeom prst="rect">
            <a:avLst/>
          </a:prstGeom>
        </p:spPr>
        <p:txBody>
          <a:bodyPr wrap="square">
            <a:spAutoFit/>
          </a:bodyPr>
          <a:lstStyle/>
          <a:p>
            <a:pPr defTabSz="914446" fontAlgn="base"/>
            <a:r>
              <a:rPr lang="en-US" sz="2000" dirty="0">
                <a:solidFill>
                  <a:srgbClr val="808080">
                    <a:lumMod val="50000"/>
                  </a:srgbClr>
                </a:solidFill>
                <a:latin typeface="Corbel" panose="020B0503020204020204" pitchFamily="34" charset="0"/>
                <a:cs typeface="Arial" panose="020B0604020202020204" pitchFamily="34" charset="0"/>
              </a:rPr>
              <a:t> </a:t>
            </a:r>
            <a:r>
              <a:rPr lang="en-US" sz="2000" b="1" dirty="0">
                <a:solidFill>
                  <a:srgbClr val="06B3BD"/>
                </a:solidFill>
                <a:latin typeface="Corbel" panose="020B0503020204020204" pitchFamily="34" charset="0"/>
                <a:cs typeface="Arial" panose="020B0604020202020204" pitchFamily="34" charset="0"/>
              </a:rPr>
              <a:t>60</a:t>
            </a:r>
            <a:r>
              <a:rPr lang="en-US" sz="2000" dirty="0">
                <a:solidFill>
                  <a:srgbClr val="808080">
                    <a:lumMod val="50000"/>
                  </a:srgbClr>
                </a:solidFill>
                <a:latin typeface="Corbel" panose="020B0503020204020204" pitchFamily="34" charset="0"/>
                <a:cs typeface="Arial" panose="020B0604020202020204" pitchFamily="34" charset="0"/>
              </a:rPr>
              <a:t> GPU videos</a:t>
            </a:r>
          </a:p>
        </p:txBody>
      </p:sp>
      <p:pic>
        <p:nvPicPr>
          <p:cNvPr id="10" name="Graphic 9" descr="Megaphone1">
            <a:extLst>
              <a:ext uri="{FF2B5EF4-FFF2-40B4-BE49-F238E27FC236}">
                <a16:creationId xmlns:a16="http://schemas.microsoft.com/office/drawing/2014/main" id="{6D83C454-9C49-A1D4-4287-2E408A18A02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3488" y="2756116"/>
            <a:ext cx="1046322" cy="1046322"/>
          </a:xfrm>
          <a:prstGeom prst="rect">
            <a:avLst/>
          </a:prstGeom>
        </p:spPr>
      </p:pic>
      <p:sp>
        <p:nvSpPr>
          <p:cNvPr id="11" name="Rectangle 10">
            <a:extLst>
              <a:ext uri="{FF2B5EF4-FFF2-40B4-BE49-F238E27FC236}">
                <a16:creationId xmlns:a16="http://schemas.microsoft.com/office/drawing/2014/main" id="{F0B1A5B0-BF73-87AC-730A-1B0C9651D013}"/>
              </a:ext>
            </a:extLst>
          </p:cNvPr>
          <p:cNvSpPr/>
          <p:nvPr/>
        </p:nvSpPr>
        <p:spPr>
          <a:xfrm>
            <a:off x="1377502" y="3003311"/>
            <a:ext cx="4608026" cy="707886"/>
          </a:xfrm>
          <a:prstGeom prst="rect">
            <a:avLst/>
          </a:prstGeom>
        </p:spPr>
        <p:txBody>
          <a:bodyPr wrap="square">
            <a:spAutoFit/>
          </a:bodyPr>
          <a:lstStyle/>
          <a:p>
            <a:pPr defTabSz="914446" fontAlgn="base"/>
            <a:r>
              <a:rPr lang="en-US" sz="2000" dirty="0">
                <a:solidFill>
                  <a:srgbClr val="808080">
                    <a:lumMod val="50000"/>
                  </a:srgbClr>
                </a:solidFill>
                <a:latin typeface="Corbel" panose="020B0503020204020204" pitchFamily="34" charset="0"/>
                <a:cs typeface="Arial" panose="020B0604020202020204" pitchFamily="34" charset="0"/>
              </a:rPr>
              <a:t>L</a:t>
            </a:r>
            <a:r>
              <a:rPr lang="en-US" sz="2000" dirty="0">
                <a:solidFill>
                  <a:prstClr val="black"/>
                </a:solidFill>
                <a:latin typeface="Corbel" panose="020B0503020204020204" pitchFamily="34" charset="0"/>
                <a:cs typeface="Arial" panose="020B0604020202020204" pitchFamily="34" charset="0"/>
              </a:rPr>
              <a:t>ocal news articles</a:t>
            </a:r>
            <a:r>
              <a:rPr lang="en-US" sz="2000" dirty="0">
                <a:solidFill>
                  <a:srgbClr val="808080">
                    <a:lumMod val="50000"/>
                  </a:srgbClr>
                </a:solidFill>
                <a:latin typeface="Corbel" panose="020B0503020204020204" pitchFamily="34" charset="0"/>
                <a:cs typeface="Arial" panose="020B0604020202020204" pitchFamily="34" charset="0"/>
              </a:rPr>
              <a:t> &amp; advertisements with </a:t>
            </a:r>
            <a:r>
              <a:rPr lang="en-US" sz="2000" b="1" dirty="0">
                <a:solidFill>
                  <a:srgbClr val="06B3BD"/>
                </a:solidFill>
                <a:latin typeface="Corbel" panose="020B0503020204020204" pitchFamily="34" charset="0"/>
                <a:cs typeface="Arial" panose="020B0604020202020204" pitchFamily="34" charset="0"/>
              </a:rPr>
              <a:t>100,000</a:t>
            </a:r>
            <a:r>
              <a:rPr lang="en-US" sz="2000" dirty="0">
                <a:solidFill>
                  <a:srgbClr val="808080">
                    <a:lumMod val="50000"/>
                  </a:srgbClr>
                </a:solidFill>
                <a:latin typeface="Corbel" panose="020B0503020204020204" pitchFamily="34" charset="0"/>
                <a:cs typeface="Arial" panose="020B0604020202020204" pitchFamily="34" charset="0"/>
              </a:rPr>
              <a:t> print copies distributed</a:t>
            </a:r>
          </a:p>
        </p:txBody>
      </p:sp>
      <p:sp>
        <p:nvSpPr>
          <p:cNvPr id="12" name="Rectangle 11">
            <a:extLst>
              <a:ext uri="{FF2B5EF4-FFF2-40B4-BE49-F238E27FC236}">
                <a16:creationId xmlns:a16="http://schemas.microsoft.com/office/drawing/2014/main" id="{05924086-ED9F-2ED3-7FF5-34B9C6AABD89}"/>
              </a:ext>
            </a:extLst>
          </p:cNvPr>
          <p:cNvSpPr/>
          <p:nvPr/>
        </p:nvSpPr>
        <p:spPr>
          <a:xfrm>
            <a:off x="1377502" y="2232100"/>
            <a:ext cx="4210639" cy="400110"/>
          </a:xfrm>
          <a:prstGeom prst="rect">
            <a:avLst/>
          </a:prstGeom>
        </p:spPr>
        <p:txBody>
          <a:bodyPr wrap="square">
            <a:spAutoFit/>
          </a:bodyPr>
          <a:lstStyle/>
          <a:p>
            <a:pPr defTabSz="914446" fontAlgn="base"/>
            <a:r>
              <a:rPr lang="en-US" sz="2000" b="1" dirty="0">
                <a:solidFill>
                  <a:srgbClr val="7AD2FF"/>
                </a:solidFill>
                <a:latin typeface="Corbel" panose="020B0503020204020204" pitchFamily="34" charset="0"/>
                <a:cs typeface="Arial" panose="020B0604020202020204" pitchFamily="34" charset="0"/>
              </a:rPr>
              <a:t> </a:t>
            </a:r>
            <a:r>
              <a:rPr lang="en-US" sz="2000" b="1" dirty="0">
                <a:solidFill>
                  <a:srgbClr val="06B3BD"/>
                </a:solidFill>
                <a:latin typeface="Corbel" panose="020B0503020204020204" pitchFamily="34" charset="0"/>
                <a:cs typeface="Arial" panose="020B0604020202020204" pitchFamily="34" charset="0"/>
              </a:rPr>
              <a:t>18 </a:t>
            </a:r>
            <a:r>
              <a:rPr lang="en-US" sz="2000" b="1" dirty="0">
                <a:solidFill>
                  <a:srgbClr val="7AD2FF"/>
                </a:solidFill>
                <a:latin typeface="Corbel" panose="020B0503020204020204" pitchFamily="34" charset="0"/>
                <a:cs typeface="Arial" panose="020B0604020202020204" pitchFamily="34" charset="0"/>
              </a:rPr>
              <a:t> </a:t>
            </a:r>
            <a:r>
              <a:rPr lang="en-US" sz="2000" dirty="0">
                <a:solidFill>
                  <a:prstClr val="black"/>
                </a:solidFill>
                <a:latin typeface="Corbel" panose="020B0503020204020204" pitchFamily="34" charset="0"/>
                <a:cs typeface="Arial" panose="020B0604020202020204" pitchFamily="34" charset="0"/>
              </a:rPr>
              <a:t>Community pop-up events </a:t>
            </a:r>
          </a:p>
        </p:txBody>
      </p:sp>
      <p:sp>
        <p:nvSpPr>
          <p:cNvPr id="13" name="Rectangle 12">
            <a:extLst>
              <a:ext uri="{FF2B5EF4-FFF2-40B4-BE49-F238E27FC236}">
                <a16:creationId xmlns:a16="http://schemas.microsoft.com/office/drawing/2014/main" id="{5C05DC71-14A1-92EF-6FE0-2E936B0D084A}"/>
              </a:ext>
            </a:extLst>
          </p:cNvPr>
          <p:cNvSpPr/>
          <p:nvPr/>
        </p:nvSpPr>
        <p:spPr>
          <a:xfrm>
            <a:off x="1393383" y="1275025"/>
            <a:ext cx="4499725" cy="707886"/>
          </a:xfrm>
          <a:prstGeom prst="rect">
            <a:avLst/>
          </a:prstGeom>
        </p:spPr>
        <p:txBody>
          <a:bodyPr wrap="square">
            <a:spAutoFit/>
          </a:bodyPr>
          <a:lstStyle/>
          <a:p>
            <a:pPr defTabSz="914446" fontAlgn="base"/>
            <a:r>
              <a:rPr lang="en-US" sz="2000">
                <a:solidFill>
                  <a:srgbClr val="000000"/>
                </a:solidFill>
                <a:effectLst/>
                <a:latin typeface="Corbel" panose="020B0503020204020204" pitchFamily="34" charset="0"/>
                <a:ea typeface="Calibri" panose="020F0502020204030204" pitchFamily="34" charset="0"/>
                <a:cs typeface="Times New Roman" panose="02020603050405020304" pitchFamily="18" charset="0"/>
              </a:rPr>
              <a:t>General Plan website with videos, resources &amp; events calendar</a:t>
            </a:r>
            <a:endParaRPr lang="en-US" sz="2000">
              <a:solidFill>
                <a:srgbClr val="808080">
                  <a:lumMod val="50000"/>
                </a:srgbClr>
              </a:solidFill>
              <a:latin typeface="Corbel" panose="020B0503020204020204" pitchFamily="34" charset="0"/>
              <a:cs typeface="Arial" panose="020B0604020202020204" pitchFamily="34" charset="0"/>
            </a:endParaRPr>
          </a:p>
        </p:txBody>
      </p:sp>
      <p:pic>
        <p:nvPicPr>
          <p:cNvPr id="14" name="Graphic 13" descr="Teacher with solid fill">
            <a:extLst>
              <a:ext uri="{FF2B5EF4-FFF2-40B4-BE49-F238E27FC236}">
                <a16:creationId xmlns:a16="http://schemas.microsoft.com/office/drawing/2014/main" id="{54FF7CBD-EE49-2613-32A4-562B1744E16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7528" y="2024074"/>
            <a:ext cx="786927" cy="786927"/>
          </a:xfrm>
          <a:prstGeom prst="rect">
            <a:avLst/>
          </a:prstGeom>
        </p:spPr>
      </p:pic>
      <p:pic>
        <p:nvPicPr>
          <p:cNvPr id="15" name="Graphic 14" descr="Online Network with solid fill">
            <a:extLst>
              <a:ext uri="{FF2B5EF4-FFF2-40B4-BE49-F238E27FC236}">
                <a16:creationId xmlns:a16="http://schemas.microsoft.com/office/drawing/2014/main" id="{C064523A-D7EA-0F75-DF62-57F867C924F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37176" y="3997324"/>
            <a:ext cx="809089" cy="809089"/>
          </a:xfrm>
          <a:prstGeom prst="rect">
            <a:avLst/>
          </a:prstGeom>
        </p:spPr>
      </p:pic>
      <p:pic>
        <p:nvPicPr>
          <p:cNvPr id="18" name="Graphic 17" descr="Clapper board with solid fill">
            <a:extLst>
              <a:ext uri="{FF2B5EF4-FFF2-40B4-BE49-F238E27FC236}">
                <a16:creationId xmlns:a16="http://schemas.microsoft.com/office/drawing/2014/main" id="{72145E22-4787-E594-7D56-06D7B860710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78830" y="2932910"/>
            <a:ext cx="749854" cy="749854"/>
          </a:xfrm>
          <a:prstGeom prst="rect">
            <a:avLst/>
          </a:prstGeom>
        </p:spPr>
      </p:pic>
      <p:pic>
        <p:nvPicPr>
          <p:cNvPr id="19" name="Graphic 18" descr="Laptop with solid fill">
            <a:extLst>
              <a:ext uri="{FF2B5EF4-FFF2-40B4-BE49-F238E27FC236}">
                <a16:creationId xmlns:a16="http://schemas.microsoft.com/office/drawing/2014/main" id="{4B9E3B3B-6E4F-B207-8BB7-C428F2B6EC0D}"/>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46751" y="1187310"/>
            <a:ext cx="786927" cy="786927"/>
          </a:xfrm>
          <a:prstGeom prst="rect">
            <a:avLst/>
          </a:prstGeom>
        </p:spPr>
      </p:pic>
      <p:sp>
        <p:nvSpPr>
          <p:cNvPr id="20" name="Rectangle 19">
            <a:extLst>
              <a:ext uri="{FF2B5EF4-FFF2-40B4-BE49-F238E27FC236}">
                <a16:creationId xmlns:a16="http://schemas.microsoft.com/office/drawing/2014/main" id="{BDEBAA34-825F-A284-2BE5-7FC63F8E5385}"/>
              </a:ext>
            </a:extLst>
          </p:cNvPr>
          <p:cNvSpPr/>
          <p:nvPr/>
        </p:nvSpPr>
        <p:spPr>
          <a:xfrm>
            <a:off x="7061177" y="5219096"/>
            <a:ext cx="3293006" cy="400110"/>
          </a:xfrm>
          <a:prstGeom prst="rect">
            <a:avLst/>
          </a:prstGeom>
        </p:spPr>
        <p:txBody>
          <a:bodyPr wrap="square">
            <a:spAutoFit/>
          </a:bodyPr>
          <a:lstStyle/>
          <a:p>
            <a:pPr defTabSz="914446" fontAlgn="base"/>
            <a:r>
              <a:rPr lang="en-US" sz="2000" b="1">
                <a:solidFill>
                  <a:srgbClr val="7AD2FF"/>
                </a:solidFill>
                <a:latin typeface="Corbel" panose="020B0503020204020204" pitchFamily="34" charset="0"/>
                <a:cs typeface="Arial" panose="020B0604020202020204" pitchFamily="34" charset="0"/>
              </a:rPr>
              <a:t>  </a:t>
            </a:r>
            <a:r>
              <a:rPr lang="en-US" sz="2000" b="1">
                <a:solidFill>
                  <a:srgbClr val="06B3BD"/>
                </a:solidFill>
                <a:latin typeface="Corbel" panose="020B0503020204020204" pitchFamily="34" charset="0"/>
                <a:cs typeface="Arial" panose="020B0604020202020204" pitchFamily="34" charset="0"/>
              </a:rPr>
              <a:t>1,000+ </a:t>
            </a:r>
            <a:r>
              <a:rPr lang="en-US" sz="2000">
                <a:solidFill>
                  <a:srgbClr val="808080">
                    <a:lumMod val="50000"/>
                  </a:srgbClr>
                </a:solidFill>
                <a:latin typeface="Corbel" panose="020B0503020204020204" pitchFamily="34" charset="0"/>
                <a:cs typeface="Arial" panose="020B0604020202020204" pitchFamily="34" charset="0"/>
              </a:rPr>
              <a:t>Public Comments </a:t>
            </a:r>
          </a:p>
        </p:txBody>
      </p:sp>
      <p:sp>
        <p:nvSpPr>
          <p:cNvPr id="21" name="Rectangle 20">
            <a:extLst>
              <a:ext uri="{FF2B5EF4-FFF2-40B4-BE49-F238E27FC236}">
                <a16:creationId xmlns:a16="http://schemas.microsoft.com/office/drawing/2014/main" id="{86223027-CEFD-8483-BC26-3778AB92395B}"/>
              </a:ext>
            </a:extLst>
          </p:cNvPr>
          <p:cNvSpPr/>
          <p:nvPr/>
        </p:nvSpPr>
        <p:spPr>
          <a:xfrm>
            <a:off x="7061176" y="2188714"/>
            <a:ext cx="4427189" cy="400110"/>
          </a:xfrm>
          <a:prstGeom prst="rect">
            <a:avLst/>
          </a:prstGeom>
        </p:spPr>
        <p:txBody>
          <a:bodyPr wrap="square">
            <a:spAutoFit/>
          </a:bodyPr>
          <a:lstStyle/>
          <a:p>
            <a:pPr defTabSz="914446" fontAlgn="base"/>
            <a:r>
              <a:rPr lang="en-US" sz="2000" b="1" dirty="0">
                <a:solidFill>
                  <a:srgbClr val="06B3BD"/>
                </a:solidFill>
                <a:latin typeface="Corbel" panose="020B0503020204020204" pitchFamily="34" charset="0"/>
                <a:cs typeface="Arial" panose="020B0604020202020204" pitchFamily="34" charset="0"/>
              </a:rPr>
              <a:t>5</a:t>
            </a:r>
            <a:r>
              <a:rPr lang="en-US" sz="2000" dirty="0">
                <a:solidFill>
                  <a:srgbClr val="808080">
                    <a:lumMod val="50000"/>
                  </a:srgbClr>
                </a:solidFill>
                <a:latin typeface="Corbel" panose="020B0503020204020204" pitchFamily="34" charset="0"/>
                <a:cs typeface="Arial" panose="020B0604020202020204" pitchFamily="34" charset="0"/>
              </a:rPr>
              <a:t>  Surveys with </a:t>
            </a:r>
            <a:r>
              <a:rPr lang="en-US" sz="2000" b="1" dirty="0">
                <a:solidFill>
                  <a:srgbClr val="06B3BD"/>
                </a:solidFill>
                <a:latin typeface="Corbel" panose="020B0503020204020204" pitchFamily="34" charset="0"/>
                <a:cs typeface="Arial" panose="020B0604020202020204" pitchFamily="34" charset="0"/>
              </a:rPr>
              <a:t>7,866</a:t>
            </a:r>
            <a:r>
              <a:rPr lang="en-US" sz="2000" dirty="0">
                <a:solidFill>
                  <a:srgbClr val="808080">
                    <a:lumMod val="50000"/>
                  </a:srgbClr>
                </a:solidFill>
                <a:latin typeface="Corbel" panose="020B0503020204020204" pitchFamily="34" charset="0"/>
                <a:cs typeface="Arial" panose="020B0604020202020204" pitchFamily="34" charset="0"/>
              </a:rPr>
              <a:t> responses</a:t>
            </a:r>
          </a:p>
        </p:txBody>
      </p:sp>
      <p:pic>
        <p:nvPicPr>
          <p:cNvPr id="22" name="Graphic 21" descr="Clipboard with solid fill">
            <a:extLst>
              <a:ext uri="{FF2B5EF4-FFF2-40B4-BE49-F238E27FC236}">
                <a16:creationId xmlns:a16="http://schemas.microsoft.com/office/drawing/2014/main" id="{05877AF6-F47B-D43C-C9DF-B2EC99024E6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024448" y="1978277"/>
            <a:ext cx="832724" cy="832724"/>
          </a:xfrm>
          <a:prstGeom prst="rect">
            <a:avLst/>
          </a:prstGeom>
        </p:spPr>
      </p:pic>
      <p:pic>
        <p:nvPicPr>
          <p:cNvPr id="23" name="Graphic 22" descr="Email">
            <a:extLst>
              <a:ext uri="{FF2B5EF4-FFF2-40B4-BE49-F238E27FC236}">
                <a16:creationId xmlns:a16="http://schemas.microsoft.com/office/drawing/2014/main" id="{7EE548B3-96E0-CE30-6F40-F24B0B001682}"/>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23796" y="4920502"/>
            <a:ext cx="725706" cy="725706"/>
          </a:xfrm>
          <a:prstGeom prst="rect">
            <a:avLst/>
          </a:prstGeom>
        </p:spPr>
      </p:pic>
      <p:pic>
        <p:nvPicPr>
          <p:cNvPr id="24" name="Graphic 23" descr="Chat with solid fill">
            <a:extLst>
              <a:ext uri="{FF2B5EF4-FFF2-40B4-BE49-F238E27FC236}">
                <a16:creationId xmlns:a16="http://schemas.microsoft.com/office/drawing/2014/main" id="{3C350613-8019-99B1-B203-5E352FCC5951}"/>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105248" y="5014606"/>
            <a:ext cx="809089" cy="809089"/>
          </a:xfrm>
          <a:prstGeom prst="rect">
            <a:avLst/>
          </a:prstGeom>
        </p:spPr>
      </p:pic>
      <p:sp>
        <p:nvSpPr>
          <p:cNvPr id="29" name="Rectangle 28">
            <a:extLst>
              <a:ext uri="{FF2B5EF4-FFF2-40B4-BE49-F238E27FC236}">
                <a16:creationId xmlns:a16="http://schemas.microsoft.com/office/drawing/2014/main" id="{C2D30EA2-C7FF-F3A8-8F3E-261B9DE2ACF6}"/>
              </a:ext>
            </a:extLst>
          </p:cNvPr>
          <p:cNvSpPr/>
          <p:nvPr/>
        </p:nvSpPr>
        <p:spPr>
          <a:xfrm>
            <a:off x="6916228" y="1323906"/>
            <a:ext cx="5092146" cy="707886"/>
          </a:xfrm>
          <a:prstGeom prst="rect">
            <a:avLst/>
          </a:prstGeom>
        </p:spPr>
        <p:txBody>
          <a:bodyPr wrap="square" lIns="91440" tIns="45720" rIns="91440" bIns="45720" anchor="t">
            <a:spAutoFit/>
          </a:bodyPr>
          <a:lstStyle/>
          <a:p>
            <a:pPr defTabSz="914446" fontAlgn="base"/>
            <a:r>
              <a:rPr lang="en-US" sz="2000" b="1" dirty="0">
                <a:solidFill>
                  <a:srgbClr val="7AD2FF"/>
                </a:solidFill>
                <a:latin typeface="Corbel"/>
                <a:cs typeface="Arial"/>
              </a:rPr>
              <a:t> </a:t>
            </a:r>
            <a:r>
              <a:rPr lang="en-US" sz="2000" b="1" dirty="0">
                <a:solidFill>
                  <a:srgbClr val="06B3BD"/>
                </a:solidFill>
                <a:latin typeface="Corbel"/>
                <a:cs typeface="Arial"/>
              </a:rPr>
              <a:t>65+ </a:t>
            </a:r>
            <a:r>
              <a:rPr lang="en-US" sz="2000" dirty="0">
                <a:solidFill>
                  <a:srgbClr val="808080">
                    <a:lumMod val="50000"/>
                  </a:srgbClr>
                </a:solidFill>
                <a:latin typeface="Corbel" panose="020B0503020204020204" pitchFamily="34" charset="0"/>
                <a:cs typeface="Arial" panose="020B0604020202020204" pitchFamily="34" charset="0"/>
              </a:rPr>
              <a:t>GPAC meetings, workshops, stakeholder interviews, and other meetings</a:t>
            </a:r>
          </a:p>
        </p:txBody>
      </p:sp>
      <p:pic>
        <p:nvPicPr>
          <p:cNvPr id="30" name="Graphic 29" descr="Online meeting with solid fill">
            <a:extLst>
              <a:ext uri="{FF2B5EF4-FFF2-40B4-BE49-F238E27FC236}">
                <a16:creationId xmlns:a16="http://schemas.microsoft.com/office/drawing/2014/main" id="{9B0C677B-3BEE-3DDA-4B99-2580F0A6E73D}"/>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985528" y="1089028"/>
            <a:ext cx="927562" cy="927562"/>
          </a:xfrm>
          <a:prstGeom prst="rect">
            <a:avLst/>
          </a:prstGeom>
        </p:spPr>
      </p:pic>
      <p:sp>
        <p:nvSpPr>
          <p:cNvPr id="31" name="TextBox 30">
            <a:extLst>
              <a:ext uri="{FF2B5EF4-FFF2-40B4-BE49-F238E27FC236}">
                <a16:creationId xmlns:a16="http://schemas.microsoft.com/office/drawing/2014/main" id="{BF5BEA48-852E-9C23-81C1-143427D4241E}"/>
              </a:ext>
            </a:extLst>
          </p:cNvPr>
          <p:cNvSpPr txBox="1"/>
          <p:nvPr/>
        </p:nvSpPr>
        <p:spPr>
          <a:xfrm>
            <a:off x="318304" y="6273478"/>
            <a:ext cx="301686" cy="338554"/>
          </a:xfrm>
          <a:prstGeom prst="rect">
            <a:avLst/>
          </a:prstGeom>
          <a:noFill/>
        </p:spPr>
        <p:txBody>
          <a:bodyPr wrap="none" rtlCol="0">
            <a:spAutoFit/>
          </a:bodyPr>
          <a:lstStyle/>
          <a:p>
            <a:r>
              <a:rPr lang="en-US" sz="1600" b="1"/>
              <a:t>6</a:t>
            </a:r>
          </a:p>
        </p:txBody>
      </p:sp>
      <p:sp>
        <p:nvSpPr>
          <p:cNvPr id="3" name="TextBox 2">
            <a:extLst>
              <a:ext uri="{FF2B5EF4-FFF2-40B4-BE49-F238E27FC236}">
                <a16:creationId xmlns:a16="http://schemas.microsoft.com/office/drawing/2014/main" id="{14BA2B12-920B-43E9-4D32-D7A97B3A85D2}"/>
              </a:ext>
            </a:extLst>
          </p:cNvPr>
          <p:cNvSpPr txBox="1"/>
          <p:nvPr/>
        </p:nvSpPr>
        <p:spPr>
          <a:xfrm>
            <a:off x="786649" y="6273351"/>
            <a:ext cx="10389141" cy="323165"/>
          </a:xfrm>
          <a:prstGeom prst="rect">
            <a:avLst/>
          </a:prstGeom>
          <a:noFill/>
        </p:spPr>
        <p:txBody>
          <a:bodyPr wrap="square" rtlCol="0">
            <a:spAutoFit/>
          </a:bodyPr>
          <a:lstStyle/>
          <a:p>
            <a:r>
              <a:rPr lang="en-US" sz="1500" b="1">
                <a:solidFill>
                  <a:srgbClr val="06B3BD"/>
                </a:solidFill>
                <a:latin typeface="Corbel" panose="020B0503020204020204" pitchFamily="34" charset="0"/>
              </a:rPr>
              <a:t>Visit </a:t>
            </a:r>
            <a:r>
              <a:rPr lang="en-US" sz="1500" b="1">
                <a:solidFill>
                  <a:srgbClr val="06B3BD"/>
                </a:solidFill>
                <a:latin typeface="Corbel" panose="020B0503020204020204" pitchFamily="34" charset="0"/>
                <a:hlinkClick r:id="rId22">
                  <a:extLst>
                    <a:ext uri="{A12FA001-AC4F-418D-AE19-62706E023703}">
                      <ahyp:hlinkClr xmlns:ahyp="http://schemas.microsoft.com/office/drawing/2018/hyperlinkcolor" val="tx"/>
                    </a:ext>
                  </a:extLst>
                </a:hlinkClick>
              </a:rPr>
              <a:t>www.PlanVentura.com</a:t>
            </a:r>
            <a:r>
              <a:rPr lang="en-US" sz="1500" b="1">
                <a:solidFill>
                  <a:srgbClr val="06B3BD"/>
                </a:solidFill>
                <a:latin typeface="Corbel" panose="020B0503020204020204" pitchFamily="34" charset="0"/>
              </a:rPr>
              <a:t> to register for emails, view documents, or events calendar</a:t>
            </a:r>
          </a:p>
        </p:txBody>
      </p:sp>
    </p:spTree>
    <p:extLst>
      <p:ext uri="{BB962C8B-B14F-4D97-AF65-F5344CB8AC3E}">
        <p14:creationId xmlns:p14="http://schemas.microsoft.com/office/powerpoint/2010/main" val="405203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D1194-0E75-6E74-5906-6633B74EEDC4}"/>
              </a:ext>
            </a:extLst>
          </p:cNvPr>
          <p:cNvSpPr>
            <a:spLocks noGrp="1"/>
          </p:cNvSpPr>
          <p:nvPr>
            <p:ph type="title"/>
          </p:nvPr>
        </p:nvSpPr>
        <p:spPr/>
        <p:txBody>
          <a:bodyPr/>
          <a:lstStyle/>
          <a:p>
            <a:r>
              <a:rPr lang="en-US" dirty="0">
                <a:latin typeface="Corbel"/>
              </a:rPr>
              <a:t>RHNA Site Selection</a:t>
            </a:r>
            <a:endParaRPr lang="en-US" dirty="0"/>
          </a:p>
        </p:txBody>
      </p:sp>
      <p:sp>
        <p:nvSpPr>
          <p:cNvPr id="3" name="Content Placeholder 2">
            <a:extLst>
              <a:ext uri="{FF2B5EF4-FFF2-40B4-BE49-F238E27FC236}">
                <a16:creationId xmlns:a16="http://schemas.microsoft.com/office/drawing/2014/main" id="{5F760625-77B1-8455-8C48-3AC163FEA73E}"/>
              </a:ext>
            </a:extLst>
          </p:cNvPr>
          <p:cNvSpPr>
            <a:spLocks noGrp="1"/>
          </p:cNvSpPr>
          <p:nvPr>
            <p:ph idx="1"/>
          </p:nvPr>
        </p:nvSpPr>
        <p:spPr/>
        <p:txBody>
          <a:bodyPr vert="horz" lIns="91440" tIns="45720" rIns="91440" bIns="45720" rtlCol="0" anchor="t">
            <a:normAutofit lnSpcReduction="10000"/>
          </a:bodyPr>
          <a:lstStyle/>
          <a:p>
            <a:pPr marL="227965" indent="-227965"/>
            <a:r>
              <a:rPr lang="en-US" dirty="0">
                <a:latin typeface="Corbel"/>
              </a:rPr>
              <a:t>Required as part of the Housing Element process</a:t>
            </a:r>
          </a:p>
          <a:p>
            <a:pPr marL="227965" indent="-227965"/>
            <a:r>
              <a:rPr lang="en-US">
                <a:latin typeface="Corbel"/>
              </a:rPr>
              <a:t>Jurisdictions required to identify sufficient capacity to accommodate SCAG's RHNA numbers</a:t>
            </a:r>
            <a:endParaRPr lang="en-US"/>
          </a:p>
          <a:p>
            <a:pPr marL="227965" indent="-227965"/>
            <a:r>
              <a:rPr lang="en-US">
                <a:latin typeface="Corbel"/>
              </a:rPr>
              <a:t>State requires that sites meet stringent criteria:</a:t>
            </a:r>
            <a:endParaRPr lang="en-US"/>
          </a:p>
          <a:p>
            <a:pPr marL="685165" lvl="1" indent="-227965"/>
            <a:r>
              <a:rPr lang="en-US" dirty="0">
                <a:latin typeface="Corbel"/>
              </a:rPr>
              <a:t>Parcel size</a:t>
            </a:r>
          </a:p>
          <a:p>
            <a:pPr marL="685165" lvl="1" indent="-227965"/>
            <a:r>
              <a:rPr lang="en-US" dirty="0">
                <a:latin typeface="Corbel"/>
              </a:rPr>
              <a:t>Expressed interest from developers</a:t>
            </a:r>
          </a:p>
          <a:p>
            <a:pPr marL="685165" lvl="1" indent="-227965"/>
            <a:r>
              <a:rPr lang="en-US">
                <a:latin typeface="Corbel"/>
              </a:rPr>
              <a:t>Uses 80% of max density or track record of building at assumed density</a:t>
            </a:r>
          </a:p>
          <a:p>
            <a:pPr marL="227965" indent="-227965"/>
            <a:r>
              <a:rPr lang="en-US" dirty="0">
                <a:latin typeface="Corbel"/>
              </a:rPr>
              <a:t>HCD reviews the methodology and the individual sites</a:t>
            </a:r>
            <a:endParaRPr lang="en-US" dirty="0"/>
          </a:p>
          <a:p>
            <a:pPr marL="227965" indent="-227965"/>
            <a:r>
              <a:rPr lang="en-US" u="sng">
                <a:latin typeface="Corbel"/>
              </a:rPr>
              <a:t>RHNA site </a:t>
            </a:r>
            <a:r>
              <a:rPr lang="en-US" u="sng" dirty="0">
                <a:latin typeface="Corbel"/>
              </a:rPr>
              <a:t>selection</a:t>
            </a:r>
            <a:r>
              <a:rPr lang="en-US" u="sng">
                <a:latin typeface="Corbel"/>
              </a:rPr>
              <a:t> is complete</a:t>
            </a:r>
            <a:endParaRPr lang="en-US" u="sng"/>
          </a:p>
        </p:txBody>
      </p:sp>
    </p:spTree>
    <p:extLst>
      <p:ext uri="{BB962C8B-B14F-4D97-AF65-F5344CB8AC3E}">
        <p14:creationId xmlns:p14="http://schemas.microsoft.com/office/powerpoint/2010/main" val="18008972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F11A-8EEE-14C3-D7CA-23C513422787}"/>
              </a:ext>
            </a:extLst>
          </p:cNvPr>
          <p:cNvSpPr>
            <a:spLocks noGrp="1"/>
          </p:cNvSpPr>
          <p:nvPr>
            <p:ph type="title"/>
          </p:nvPr>
        </p:nvSpPr>
        <p:spPr/>
        <p:txBody>
          <a:bodyPr/>
          <a:lstStyle/>
          <a:p>
            <a:r>
              <a:rPr lang="en-US">
                <a:latin typeface="Corbel"/>
              </a:rPr>
              <a:t>No Net Loss (Maximum Capacity)</a:t>
            </a:r>
            <a:endParaRPr lang="en-US" dirty="0"/>
          </a:p>
        </p:txBody>
      </p:sp>
      <p:sp>
        <p:nvSpPr>
          <p:cNvPr id="3" name="Content Placeholder 2">
            <a:extLst>
              <a:ext uri="{FF2B5EF4-FFF2-40B4-BE49-F238E27FC236}">
                <a16:creationId xmlns:a16="http://schemas.microsoft.com/office/drawing/2014/main" id="{DED9EFAF-3866-409D-A886-DD8CABA2B333}"/>
              </a:ext>
            </a:extLst>
          </p:cNvPr>
          <p:cNvSpPr>
            <a:spLocks noGrp="1"/>
          </p:cNvSpPr>
          <p:nvPr>
            <p:ph idx="1"/>
          </p:nvPr>
        </p:nvSpPr>
        <p:spPr>
          <a:xfrm>
            <a:off x="165103" y="1121856"/>
            <a:ext cx="11703623" cy="4883918"/>
          </a:xfrm>
        </p:spPr>
        <p:txBody>
          <a:bodyPr vert="horz" lIns="91440" tIns="45720" rIns="91440" bIns="45720" rtlCol="0" anchor="t">
            <a:normAutofit/>
          </a:bodyPr>
          <a:lstStyle/>
          <a:p>
            <a:pPr marL="227965" indent="-227965"/>
            <a:r>
              <a:rPr lang="en-US">
                <a:latin typeface="Corbel"/>
              </a:rPr>
              <a:t>Jurisdictions required to maintain the overall maximum residential development capacity</a:t>
            </a:r>
            <a:endParaRPr lang="en-US"/>
          </a:p>
          <a:p>
            <a:pPr marL="227965" indent="-227965"/>
            <a:r>
              <a:rPr lang="en-US">
                <a:latin typeface="Corbel"/>
              </a:rPr>
              <a:t>Maximum capacity is calculated by multiplying the total acres for each land use designation by the maximum </a:t>
            </a:r>
            <a:r>
              <a:rPr lang="en-US" dirty="0">
                <a:latin typeface="Corbel"/>
              </a:rPr>
              <a:t>density</a:t>
            </a:r>
          </a:p>
          <a:p>
            <a:pPr marL="227965" indent="-227965"/>
            <a:r>
              <a:rPr lang="en-US">
                <a:latin typeface="Corbel"/>
              </a:rPr>
              <a:t>Calculating baseline is challenging in Ventura for a number of reasons</a:t>
            </a:r>
          </a:p>
          <a:p>
            <a:pPr marL="227965" indent="-227965"/>
            <a:r>
              <a:rPr lang="en-US" u="sng">
                <a:latin typeface="Corbel"/>
              </a:rPr>
              <a:t>This is the KEY calculation/metric for the General Plan, including the land use changes proposed by the GPAC and Planning Commission</a:t>
            </a:r>
          </a:p>
        </p:txBody>
      </p:sp>
    </p:spTree>
    <p:extLst>
      <p:ext uri="{BB962C8B-B14F-4D97-AF65-F5344CB8AC3E}">
        <p14:creationId xmlns:p14="http://schemas.microsoft.com/office/powerpoint/2010/main" val="11769032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CEAD-E87C-8362-3C41-5A121116CEDF}"/>
              </a:ext>
            </a:extLst>
          </p:cNvPr>
          <p:cNvSpPr>
            <a:spLocks noGrp="1"/>
          </p:cNvSpPr>
          <p:nvPr>
            <p:ph type="title"/>
          </p:nvPr>
        </p:nvSpPr>
        <p:spPr/>
        <p:txBody>
          <a:bodyPr/>
          <a:lstStyle/>
          <a:p>
            <a:r>
              <a:rPr lang="en-US" dirty="0">
                <a:latin typeface="Corbel"/>
              </a:rPr>
              <a:t>Growth Projections</a:t>
            </a:r>
            <a:endParaRPr lang="en-US" dirty="0"/>
          </a:p>
        </p:txBody>
      </p:sp>
      <p:sp>
        <p:nvSpPr>
          <p:cNvPr id="3" name="Content Placeholder 2">
            <a:extLst>
              <a:ext uri="{FF2B5EF4-FFF2-40B4-BE49-F238E27FC236}">
                <a16:creationId xmlns:a16="http://schemas.microsoft.com/office/drawing/2014/main" id="{B78B25D3-5871-D948-39B1-77D2BC430588}"/>
              </a:ext>
            </a:extLst>
          </p:cNvPr>
          <p:cNvSpPr>
            <a:spLocks noGrp="1"/>
          </p:cNvSpPr>
          <p:nvPr>
            <p:ph idx="1"/>
          </p:nvPr>
        </p:nvSpPr>
        <p:spPr/>
        <p:txBody>
          <a:bodyPr vert="horz" lIns="91440" tIns="45720" rIns="91440" bIns="45720" rtlCol="0" anchor="t">
            <a:normAutofit lnSpcReduction="10000"/>
          </a:bodyPr>
          <a:lstStyle/>
          <a:p>
            <a:pPr marL="227965" indent="-227965"/>
            <a:r>
              <a:rPr lang="en-US" dirty="0">
                <a:latin typeface="Corbel"/>
              </a:rPr>
              <a:t>Identify a realistic amount of growth over a certain period of time</a:t>
            </a:r>
          </a:p>
          <a:p>
            <a:pPr marL="227965" indent="-227965"/>
            <a:r>
              <a:rPr lang="en-US">
                <a:latin typeface="Corbel"/>
              </a:rPr>
              <a:t>Used to analyze potential environmental impacts for the EIR and for future infrastructure planning (transportation; water availability; schools; wastewater; etc.)</a:t>
            </a:r>
            <a:endParaRPr lang="en-US" dirty="0"/>
          </a:p>
          <a:p>
            <a:pPr marL="227965" indent="-227965"/>
            <a:r>
              <a:rPr lang="en-US">
                <a:latin typeface="Corbel"/>
              </a:rPr>
              <a:t>Growth projections are not...</a:t>
            </a:r>
          </a:p>
          <a:p>
            <a:pPr marL="685165" lvl="1" indent="-227965"/>
            <a:r>
              <a:rPr lang="en-US" dirty="0">
                <a:latin typeface="Corbel"/>
              </a:rPr>
              <a:t> </a:t>
            </a:r>
            <a:r>
              <a:rPr lang="en-US">
                <a:latin typeface="Corbel"/>
              </a:rPr>
              <a:t>A statement of policy</a:t>
            </a:r>
            <a:endParaRPr lang="en-US"/>
          </a:p>
          <a:p>
            <a:pPr marL="685165" lvl="1" indent="-227965"/>
            <a:r>
              <a:rPr lang="en-US">
                <a:latin typeface="Corbel"/>
              </a:rPr>
              <a:t>A growth management tool</a:t>
            </a:r>
            <a:endParaRPr lang="en-US"/>
          </a:p>
          <a:p>
            <a:pPr marL="685165" lvl="1" indent="-227965"/>
            <a:r>
              <a:rPr lang="en-US">
                <a:latin typeface="Corbel"/>
              </a:rPr>
              <a:t>Required to be included in the General Plan</a:t>
            </a:r>
            <a:endParaRPr lang="en-US" dirty="0">
              <a:latin typeface="Corbel"/>
            </a:endParaRPr>
          </a:p>
          <a:p>
            <a:pPr marL="685165" lvl="1" indent="-227965"/>
            <a:r>
              <a:rPr lang="en-US" dirty="0">
                <a:latin typeface="Corbel"/>
              </a:rPr>
              <a:t>A calculation of maximum capacity</a:t>
            </a:r>
          </a:p>
          <a:p>
            <a:pPr marL="227965" indent="-227965"/>
            <a:r>
              <a:rPr lang="en-US" u="sng">
                <a:latin typeface="Corbel"/>
              </a:rPr>
              <a:t>Growth projections will be completed after the land use map is finalized</a:t>
            </a:r>
            <a:endParaRPr lang="en-US" u="sng"/>
          </a:p>
        </p:txBody>
      </p:sp>
    </p:spTree>
    <p:extLst>
      <p:ext uri="{BB962C8B-B14F-4D97-AF65-F5344CB8AC3E}">
        <p14:creationId xmlns:p14="http://schemas.microsoft.com/office/powerpoint/2010/main" val="3242677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8D97-A19F-AB8C-3ECF-86CE78A53F21}"/>
              </a:ext>
            </a:extLst>
          </p:cNvPr>
          <p:cNvSpPr>
            <a:spLocks noGrp="1"/>
          </p:cNvSpPr>
          <p:nvPr>
            <p:ph type="title"/>
          </p:nvPr>
        </p:nvSpPr>
        <p:spPr/>
        <p:txBody>
          <a:bodyPr/>
          <a:lstStyle/>
          <a:p>
            <a:r>
              <a:rPr lang="en-US">
                <a:latin typeface="Corbel"/>
              </a:rPr>
              <a:t>City Council Growth Target for Alternatives</a:t>
            </a:r>
            <a:endParaRPr lang="en-US"/>
          </a:p>
        </p:txBody>
      </p:sp>
      <p:sp>
        <p:nvSpPr>
          <p:cNvPr id="3" name="Content Placeholder 2">
            <a:extLst>
              <a:ext uri="{FF2B5EF4-FFF2-40B4-BE49-F238E27FC236}">
                <a16:creationId xmlns:a16="http://schemas.microsoft.com/office/drawing/2014/main" id="{0E2815B5-99CA-8A19-0947-026B5A1000FD}"/>
              </a:ext>
            </a:extLst>
          </p:cNvPr>
          <p:cNvSpPr>
            <a:spLocks noGrp="1"/>
          </p:cNvSpPr>
          <p:nvPr>
            <p:ph idx="1"/>
          </p:nvPr>
        </p:nvSpPr>
        <p:spPr>
          <a:xfrm>
            <a:off x="165103" y="1121856"/>
            <a:ext cx="8208876" cy="5039596"/>
          </a:xfrm>
        </p:spPr>
        <p:txBody>
          <a:bodyPr vert="horz" lIns="91440" tIns="45720" rIns="91440" bIns="45720" rtlCol="0" anchor="t">
            <a:normAutofit/>
          </a:bodyPr>
          <a:lstStyle/>
          <a:p>
            <a:pPr marL="227965" indent="-227965"/>
            <a:r>
              <a:rPr lang="en-US">
                <a:latin typeface="Corbel"/>
              </a:rPr>
              <a:t>City Council endorsed growth target on July 11, 2022 </a:t>
            </a:r>
            <a:endParaRPr lang="en-US" dirty="0">
              <a:latin typeface="Corbel"/>
            </a:endParaRPr>
          </a:p>
          <a:p>
            <a:pPr marL="685165" lvl="1" indent="-227965"/>
            <a:r>
              <a:rPr lang="en-US" sz="2200">
                <a:latin typeface="Corbel"/>
              </a:rPr>
              <a:t>Residential: approximately 2 - 3 RHNA cycles or 10,600 – 15,900 units</a:t>
            </a:r>
          </a:p>
          <a:p>
            <a:pPr marL="685165" lvl="1" indent="-227965"/>
            <a:r>
              <a:rPr lang="en-US" sz="2200">
                <a:latin typeface="Corbel"/>
              </a:rPr>
              <a:t>Non-Residential: Maintain current jobs/housing ratio or </a:t>
            </a:r>
            <a:r>
              <a:rPr lang="en-US" sz="2300">
                <a:latin typeface="Corbel"/>
              </a:rPr>
              <a:t>between </a:t>
            </a:r>
            <a:r>
              <a:rPr lang="en-US" sz="2300" b="1">
                <a:latin typeface="Corbel"/>
              </a:rPr>
              <a:t>14,700 and 22,000 jobs</a:t>
            </a:r>
            <a:endParaRPr lang="en-US" sz="2300">
              <a:latin typeface="Corbel"/>
            </a:endParaRPr>
          </a:p>
          <a:p>
            <a:pPr marL="227965" indent="-227965"/>
            <a:r>
              <a:rPr lang="en-US">
                <a:latin typeface="Corbel"/>
              </a:rPr>
              <a:t>Target was only used to help prepare alternatives</a:t>
            </a:r>
          </a:p>
          <a:p>
            <a:pPr marL="227965" indent="-227965"/>
            <a:r>
              <a:rPr lang="en-US">
                <a:latin typeface="Corbel"/>
              </a:rPr>
              <a:t>Achieving these numbers would require an increase in capacity</a:t>
            </a:r>
            <a:endParaRPr lang="en-US" dirty="0">
              <a:latin typeface="Corbel"/>
            </a:endParaRPr>
          </a:p>
          <a:p>
            <a:pPr marL="227965" indent="-227965"/>
            <a:r>
              <a:rPr lang="en-US">
                <a:latin typeface="Corbel"/>
              </a:rPr>
              <a:t>This is NOT related to citywide "no net loss" analysis or GPAC/PC land use map</a:t>
            </a:r>
          </a:p>
          <a:p>
            <a:pPr marL="0" indent="0">
              <a:buNone/>
            </a:pPr>
            <a:endParaRPr lang="en-US" dirty="0">
              <a:latin typeface="Corbel"/>
            </a:endParaRPr>
          </a:p>
        </p:txBody>
      </p:sp>
      <p:pic>
        <p:nvPicPr>
          <p:cNvPr id="7" name="Picture 6" descr="A street with palm trees and buildings&#10;&#10;Description automatically generated with low confidence">
            <a:extLst>
              <a:ext uri="{FF2B5EF4-FFF2-40B4-BE49-F238E27FC236}">
                <a16:creationId xmlns:a16="http://schemas.microsoft.com/office/drawing/2014/main" id="{C9BFB7BC-B30A-5108-28C2-E8DC3509C1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5979" y="4413858"/>
            <a:ext cx="2890918" cy="1597181"/>
          </a:xfrm>
          <a:prstGeom prst="rect">
            <a:avLst/>
          </a:prstGeom>
        </p:spPr>
      </p:pic>
      <p:pic>
        <p:nvPicPr>
          <p:cNvPr id="9" name="Picture 8" descr="A picture containing sky, outdoor, water, beach&#10;&#10;Description automatically generated">
            <a:extLst>
              <a:ext uri="{FF2B5EF4-FFF2-40B4-BE49-F238E27FC236}">
                <a16:creationId xmlns:a16="http://schemas.microsoft.com/office/drawing/2014/main" id="{CF4A192C-ACB6-278A-5F8A-745D25FFB2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35979" y="1074760"/>
            <a:ext cx="2890918" cy="1644277"/>
          </a:xfrm>
          <a:prstGeom prst="rect">
            <a:avLst/>
          </a:prstGeom>
        </p:spPr>
      </p:pic>
      <p:pic>
        <p:nvPicPr>
          <p:cNvPr id="11" name="Picture 10" descr="A picture containing sky, outdoor, road, street&#10;&#10;Description automatically generated">
            <a:extLst>
              <a:ext uri="{FF2B5EF4-FFF2-40B4-BE49-F238E27FC236}">
                <a16:creationId xmlns:a16="http://schemas.microsoft.com/office/drawing/2014/main" id="{102BBDC3-652A-F56F-E3ED-B8CD821898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35979" y="2786812"/>
            <a:ext cx="2890918" cy="1520493"/>
          </a:xfrm>
          <a:prstGeom prst="rect">
            <a:avLst/>
          </a:prstGeom>
        </p:spPr>
      </p:pic>
    </p:spTree>
    <p:extLst>
      <p:ext uri="{BB962C8B-B14F-4D97-AF65-F5344CB8AC3E}">
        <p14:creationId xmlns:p14="http://schemas.microsoft.com/office/powerpoint/2010/main" val="495274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1DBA-3C98-9DBE-139E-F44F12416C8D}"/>
              </a:ext>
            </a:extLst>
          </p:cNvPr>
          <p:cNvSpPr>
            <a:spLocks noGrp="1"/>
          </p:cNvSpPr>
          <p:nvPr>
            <p:ph type="title"/>
          </p:nvPr>
        </p:nvSpPr>
        <p:spPr/>
        <p:txBody>
          <a:bodyPr/>
          <a:lstStyle/>
          <a:p>
            <a:r>
              <a:rPr lang="en-US">
                <a:latin typeface="Corbel"/>
              </a:rPr>
              <a:t>GPAC and Planning Commission Land Use Analysis</a:t>
            </a:r>
            <a:endParaRPr lang="en-US"/>
          </a:p>
        </p:txBody>
      </p:sp>
      <p:sp>
        <p:nvSpPr>
          <p:cNvPr id="3" name="Content Placeholder 2">
            <a:extLst>
              <a:ext uri="{FF2B5EF4-FFF2-40B4-BE49-F238E27FC236}">
                <a16:creationId xmlns:a16="http://schemas.microsoft.com/office/drawing/2014/main" id="{EE18C614-4F50-C04F-E535-A3C402AFC774}"/>
              </a:ext>
            </a:extLst>
          </p:cNvPr>
          <p:cNvSpPr>
            <a:spLocks noGrp="1"/>
          </p:cNvSpPr>
          <p:nvPr>
            <p:ph idx="1"/>
          </p:nvPr>
        </p:nvSpPr>
        <p:spPr/>
        <p:txBody>
          <a:bodyPr vert="horz" lIns="91440" tIns="45720" rIns="91440" bIns="45720" rtlCol="0" anchor="t">
            <a:normAutofit/>
          </a:bodyPr>
          <a:lstStyle/>
          <a:p>
            <a:pPr marL="227965" indent="-227965"/>
            <a:r>
              <a:rPr lang="en-US">
                <a:latin typeface="Corbel"/>
              </a:rPr>
              <a:t>Used maximum capacity (or "no net loss") methodology</a:t>
            </a:r>
            <a:endParaRPr lang="en-US" dirty="0">
              <a:latin typeface="Corbel"/>
            </a:endParaRPr>
          </a:p>
          <a:p>
            <a:pPr marL="227965" indent="-227965"/>
            <a:r>
              <a:rPr lang="en-US">
                <a:latin typeface="Corbel"/>
              </a:rPr>
              <a:t>Compared "Base" land use designations to land use designations proposed by GPAC then Planning Commission for the </a:t>
            </a:r>
            <a:r>
              <a:rPr lang="en-US" u="sng">
                <a:latin typeface="Corbel"/>
              </a:rPr>
              <a:t>Areas of Discussion only</a:t>
            </a:r>
            <a:endParaRPr lang="en-US" u="sng"/>
          </a:p>
          <a:p>
            <a:pPr marL="227965" indent="-227965"/>
            <a:r>
              <a:rPr lang="en-US">
                <a:latin typeface="Corbel"/>
              </a:rPr>
              <a:t>GPAC and PC land use map:</a:t>
            </a:r>
            <a:endParaRPr lang="en-US" dirty="0">
              <a:latin typeface="Corbel"/>
            </a:endParaRPr>
          </a:p>
          <a:p>
            <a:pPr marL="685165" lvl="1" indent="-227965"/>
            <a:r>
              <a:rPr lang="en-US">
                <a:latin typeface="Corbel"/>
              </a:rPr>
              <a:t>Minimal overall change in land use capacity</a:t>
            </a:r>
            <a:endParaRPr lang="en-US" dirty="0"/>
          </a:p>
          <a:p>
            <a:pPr marL="685165" lvl="1" indent="-227965"/>
            <a:r>
              <a:rPr lang="en-US">
                <a:latin typeface="Corbel"/>
              </a:rPr>
              <a:t>Increases in some areas were offset by decreases in other areas</a:t>
            </a:r>
            <a:endParaRPr lang="en-US" dirty="0"/>
          </a:p>
          <a:p>
            <a:pPr marL="685165" lvl="1" indent="-227965"/>
            <a:r>
              <a:rPr lang="en-US">
                <a:latin typeface="Corbel"/>
              </a:rPr>
              <a:t>Proposed land use changes would not meet the City Council growth target</a:t>
            </a:r>
            <a:endParaRPr lang="en-US"/>
          </a:p>
          <a:p>
            <a:pPr marL="685165" lvl="1" indent="-227965"/>
            <a:r>
              <a:rPr lang="en-US">
                <a:latin typeface="Corbel"/>
              </a:rPr>
              <a:t>City may need to change zoning in next RHNA cycle</a:t>
            </a:r>
            <a:endParaRPr lang="en-US" dirty="0"/>
          </a:p>
          <a:p>
            <a:pPr marL="227965" indent="-227965"/>
            <a:endParaRPr lang="en-US" dirty="0"/>
          </a:p>
          <a:p>
            <a:pPr marL="227965" indent="-227965"/>
            <a:endParaRPr lang="en-US" dirty="0"/>
          </a:p>
        </p:txBody>
      </p:sp>
    </p:spTree>
    <p:extLst>
      <p:ext uri="{BB962C8B-B14F-4D97-AF65-F5344CB8AC3E}">
        <p14:creationId xmlns:p14="http://schemas.microsoft.com/office/powerpoint/2010/main" val="971339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CCEC-7FAE-BC04-6FE3-7CA0F42CCF63}"/>
              </a:ext>
            </a:extLst>
          </p:cNvPr>
          <p:cNvSpPr>
            <a:spLocks noGrp="1"/>
          </p:cNvSpPr>
          <p:nvPr>
            <p:ph type="ctrTitle"/>
          </p:nvPr>
        </p:nvSpPr>
        <p:spPr/>
        <p:txBody>
          <a:bodyPr/>
          <a:lstStyle/>
          <a:p>
            <a:r>
              <a:rPr lang="en-US">
                <a:latin typeface="Corbel"/>
              </a:rPr>
              <a:t>City Council Direction</a:t>
            </a:r>
            <a:endParaRPr lang="en-US"/>
          </a:p>
        </p:txBody>
      </p:sp>
      <p:sp>
        <p:nvSpPr>
          <p:cNvPr id="3" name="Subtitle 2">
            <a:extLst>
              <a:ext uri="{FF2B5EF4-FFF2-40B4-BE49-F238E27FC236}">
                <a16:creationId xmlns:a16="http://schemas.microsoft.com/office/drawing/2014/main" id="{29A13489-2813-145C-3D71-DB2D6512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2450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570D6-9BE7-42F9-A662-8C1B0B2B7E31}"/>
              </a:ext>
            </a:extLst>
          </p:cNvPr>
          <p:cNvSpPr>
            <a:spLocks noGrp="1" noRot="1" noMove="1" noResize="1" noEditPoints="1" noAdjustHandles="1" noChangeArrowheads="1" noChangeShapeType="1"/>
          </p:cNvSpPr>
          <p:nvPr/>
        </p:nvSpPr>
        <p:spPr>
          <a:xfrm>
            <a:off x="0" y="5889236"/>
            <a:ext cx="12192000" cy="96876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2" name="Picture 71" descr="A picture containing text, screenshot, colorfulness, font&#10;&#10;Description automatically generated">
            <a:extLst>
              <a:ext uri="{FF2B5EF4-FFF2-40B4-BE49-F238E27FC236}">
                <a16:creationId xmlns:a16="http://schemas.microsoft.com/office/drawing/2014/main" id="{A67F9132-1405-4A58-A391-82D0B0C016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436" y="1224857"/>
            <a:ext cx="4313059" cy="4930436"/>
          </a:xfrm>
          <a:prstGeom prst="rect">
            <a:avLst/>
          </a:prstGeom>
          <a:ln>
            <a:solidFill>
              <a:srgbClr val="000000"/>
            </a:solidFill>
          </a:ln>
        </p:spPr>
      </p:pic>
      <p:sp>
        <p:nvSpPr>
          <p:cNvPr id="30" name="Rectangle 29">
            <a:extLst>
              <a:ext uri="{FF2B5EF4-FFF2-40B4-BE49-F238E27FC236}">
                <a16:creationId xmlns:a16="http://schemas.microsoft.com/office/drawing/2014/main" id="{BA157052-34F7-2D5F-1F42-C352881AB3BD}"/>
              </a:ext>
            </a:extLst>
          </p:cNvPr>
          <p:cNvSpPr>
            <a:spLocks/>
          </p:cNvSpPr>
          <p:nvPr/>
        </p:nvSpPr>
        <p:spPr>
          <a:xfrm>
            <a:off x="0" y="6240442"/>
            <a:ext cx="12192000" cy="61755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8" name="Picture 17" descr="A map of a city&#10;&#10;Description automatically generated with medium confidence">
            <a:extLst>
              <a:ext uri="{FF2B5EF4-FFF2-40B4-BE49-F238E27FC236}">
                <a16:creationId xmlns:a16="http://schemas.microsoft.com/office/drawing/2014/main" id="{B0E32958-B8CC-C76D-73AC-B2B255C4DA5B}"/>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4336799" y="71914"/>
            <a:ext cx="4441825" cy="671417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noFill/>
        </p:spPr>
        <p:txBody>
          <a:bodyPr/>
          <a:lstStyle/>
          <a:p>
            <a:r>
              <a:rPr lang="en-US" dirty="0">
                <a:latin typeface="Corbel"/>
              </a:rPr>
              <a:t>Westside – </a:t>
            </a:r>
            <a:br>
              <a:rPr lang="en-US" dirty="0">
                <a:latin typeface="Corbel"/>
              </a:rPr>
            </a:br>
            <a:r>
              <a:rPr lang="en-US" dirty="0">
                <a:latin typeface="Corbel"/>
              </a:rPr>
              <a:t>City Council</a:t>
            </a:r>
            <a:endParaRPr lang="en-US" dirty="0"/>
          </a:p>
        </p:txBody>
      </p:sp>
      <p:sp>
        <p:nvSpPr>
          <p:cNvPr id="28" name="Freeform: Shape 27">
            <a:extLst>
              <a:ext uri="{FF2B5EF4-FFF2-40B4-BE49-F238E27FC236}">
                <a16:creationId xmlns:a16="http://schemas.microsoft.com/office/drawing/2014/main" id="{B79858D7-E4B7-988A-5210-7F10EE7F036D}"/>
              </a:ext>
            </a:extLst>
          </p:cNvPr>
          <p:cNvSpPr/>
          <p:nvPr/>
        </p:nvSpPr>
        <p:spPr>
          <a:xfrm>
            <a:off x="6133231" y="1763848"/>
            <a:ext cx="921595" cy="944460"/>
          </a:xfrm>
          <a:custGeom>
            <a:avLst/>
            <a:gdLst>
              <a:gd name="connsiteX0" fmla="*/ 204787 w 804862"/>
              <a:gd name="connsiteY0" fmla="*/ 0 h 914400"/>
              <a:gd name="connsiteX1" fmla="*/ 171450 w 804862"/>
              <a:gd name="connsiteY1" fmla="*/ 190500 h 914400"/>
              <a:gd name="connsiteX2" fmla="*/ 166687 w 804862"/>
              <a:gd name="connsiteY2" fmla="*/ 257175 h 914400"/>
              <a:gd name="connsiteX3" fmla="*/ 166687 w 804862"/>
              <a:gd name="connsiteY3" fmla="*/ 395287 h 914400"/>
              <a:gd name="connsiteX4" fmla="*/ 0 w 804862"/>
              <a:gd name="connsiteY4" fmla="*/ 795337 h 914400"/>
              <a:gd name="connsiteX5" fmla="*/ 152400 w 804862"/>
              <a:gd name="connsiteY5" fmla="*/ 833437 h 914400"/>
              <a:gd name="connsiteX6" fmla="*/ 252412 w 804862"/>
              <a:gd name="connsiteY6" fmla="*/ 847725 h 914400"/>
              <a:gd name="connsiteX7" fmla="*/ 304800 w 804862"/>
              <a:gd name="connsiteY7" fmla="*/ 862012 h 914400"/>
              <a:gd name="connsiteX8" fmla="*/ 471487 w 804862"/>
              <a:gd name="connsiteY8" fmla="*/ 914400 h 914400"/>
              <a:gd name="connsiteX9" fmla="*/ 495300 w 804862"/>
              <a:gd name="connsiteY9" fmla="*/ 804862 h 914400"/>
              <a:gd name="connsiteX10" fmla="*/ 804862 w 804862"/>
              <a:gd name="connsiteY10" fmla="*/ 166687 h 914400"/>
              <a:gd name="connsiteX11" fmla="*/ 204787 w 804862"/>
              <a:gd name="connsiteY11"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4862" h="914400">
                <a:moveTo>
                  <a:pt x="204787" y="0"/>
                </a:moveTo>
                <a:lnTo>
                  <a:pt x="171450" y="190500"/>
                </a:lnTo>
                <a:lnTo>
                  <a:pt x="166687" y="257175"/>
                </a:lnTo>
                <a:lnTo>
                  <a:pt x="166687" y="395287"/>
                </a:lnTo>
                <a:lnTo>
                  <a:pt x="0" y="795337"/>
                </a:lnTo>
                <a:lnTo>
                  <a:pt x="152400" y="833437"/>
                </a:lnTo>
                <a:lnTo>
                  <a:pt x="252412" y="847725"/>
                </a:lnTo>
                <a:lnTo>
                  <a:pt x="304800" y="862012"/>
                </a:lnTo>
                <a:lnTo>
                  <a:pt x="471487" y="914400"/>
                </a:lnTo>
                <a:lnTo>
                  <a:pt x="495300" y="804862"/>
                </a:lnTo>
                <a:lnTo>
                  <a:pt x="804862" y="166687"/>
                </a:lnTo>
                <a:lnTo>
                  <a:pt x="204787" y="0"/>
                </a:lnTo>
                <a:close/>
              </a:path>
            </a:pathLst>
          </a:custGeom>
          <a:noFill/>
          <a:ln w="50800" cap="rnd">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1A23DBF-CC0B-2894-8864-D71B0085407A}"/>
              </a:ext>
            </a:extLst>
          </p:cNvPr>
          <p:cNvSpPr/>
          <p:nvPr/>
        </p:nvSpPr>
        <p:spPr>
          <a:xfrm>
            <a:off x="6050227" y="3377247"/>
            <a:ext cx="1102011" cy="3305481"/>
          </a:xfrm>
          <a:custGeom>
            <a:avLst/>
            <a:gdLst>
              <a:gd name="connsiteX0" fmla="*/ 947737 w 1076325"/>
              <a:gd name="connsiteY0" fmla="*/ 0 h 3062287"/>
              <a:gd name="connsiteX1" fmla="*/ 781050 w 1076325"/>
              <a:gd name="connsiteY1" fmla="*/ 647700 h 3062287"/>
              <a:gd name="connsiteX2" fmla="*/ 638175 w 1076325"/>
              <a:gd name="connsiteY2" fmla="*/ 623887 h 3062287"/>
              <a:gd name="connsiteX3" fmla="*/ 0 w 1076325"/>
              <a:gd name="connsiteY3" fmla="*/ 3009900 h 3062287"/>
              <a:gd name="connsiteX4" fmla="*/ 304800 w 1076325"/>
              <a:gd name="connsiteY4" fmla="*/ 3062287 h 3062287"/>
              <a:gd name="connsiteX5" fmla="*/ 552450 w 1076325"/>
              <a:gd name="connsiteY5" fmla="*/ 2028825 h 3062287"/>
              <a:gd name="connsiteX6" fmla="*/ 652462 w 1076325"/>
              <a:gd name="connsiteY6" fmla="*/ 2052637 h 3062287"/>
              <a:gd name="connsiteX7" fmla="*/ 681037 w 1076325"/>
              <a:gd name="connsiteY7" fmla="*/ 2052637 h 3062287"/>
              <a:gd name="connsiteX8" fmla="*/ 781050 w 1076325"/>
              <a:gd name="connsiteY8" fmla="*/ 1695450 h 3062287"/>
              <a:gd name="connsiteX9" fmla="*/ 647700 w 1076325"/>
              <a:gd name="connsiteY9" fmla="*/ 1657350 h 3062287"/>
              <a:gd name="connsiteX10" fmla="*/ 1076325 w 1076325"/>
              <a:gd name="connsiteY10" fmla="*/ 4762 h 3062287"/>
              <a:gd name="connsiteX11" fmla="*/ 947737 w 1076325"/>
              <a:gd name="connsiteY11" fmla="*/ 0 h 306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325" h="3062287">
                <a:moveTo>
                  <a:pt x="947737" y="0"/>
                </a:moveTo>
                <a:lnTo>
                  <a:pt x="781050" y="647700"/>
                </a:lnTo>
                <a:lnTo>
                  <a:pt x="638175" y="623887"/>
                </a:lnTo>
                <a:lnTo>
                  <a:pt x="0" y="3009900"/>
                </a:lnTo>
                <a:lnTo>
                  <a:pt x="304800" y="3062287"/>
                </a:lnTo>
                <a:lnTo>
                  <a:pt x="552450" y="2028825"/>
                </a:lnTo>
                <a:lnTo>
                  <a:pt x="652462" y="2052637"/>
                </a:lnTo>
                <a:lnTo>
                  <a:pt x="681037" y="2052637"/>
                </a:lnTo>
                <a:lnTo>
                  <a:pt x="781050" y="1695450"/>
                </a:lnTo>
                <a:lnTo>
                  <a:pt x="647700" y="1657350"/>
                </a:lnTo>
                <a:lnTo>
                  <a:pt x="1076325" y="4762"/>
                </a:lnTo>
                <a:lnTo>
                  <a:pt x="947737" y="0"/>
                </a:lnTo>
                <a:close/>
              </a:path>
            </a:pathLst>
          </a:custGeom>
          <a:noFill/>
          <a:ln w="50800" cap="rnd">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156B081-8352-07F2-FC39-2426974FAC57}"/>
              </a:ext>
            </a:extLst>
          </p:cNvPr>
          <p:cNvSpPr/>
          <p:nvPr/>
        </p:nvSpPr>
        <p:spPr>
          <a:xfrm>
            <a:off x="5828654" y="4081644"/>
            <a:ext cx="419100" cy="988664"/>
          </a:xfrm>
          <a:custGeom>
            <a:avLst/>
            <a:gdLst>
              <a:gd name="connsiteX0" fmla="*/ 219075 w 419100"/>
              <a:gd name="connsiteY0" fmla="*/ 0 h 952500"/>
              <a:gd name="connsiteX1" fmla="*/ 0 w 419100"/>
              <a:gd name="connsiteY1" fmla="*/ 895350 h 952500"/>
              <a:gd name="connsiteX2" fmla="*/ 190500 w 419100"/>
              <a:gd name="connsiteY2" fmla="*/ 947737 h 952500"/>
              <a:gd name="connsiteX3" fmla="*/ 209550 w 419100"/>
              <a:gd name="connsiteY3" fmla="*/ 952500 h 952500"/>
              <a:gd name="connsiteX4" fmla="*/ 419100 w 419100"/>
              <a:gd name="connsiteY4" fmla="*/ 42862 h 952500"/>
              <a:gd name="connsiteX5" fmla="*/ 219075 w 419100"/>
              <a:gd name="connsiteY5"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952500">
                <a:moveTo>
                  <a:pt x="219075" y="0"/>
                </a:moveTo>
                <a:lnTo>
                  <a:pt x="0" y="895350"/>
                </a:lnTo>
                <a:lnTo>
                  <a:pt x="190500" y="947737"/>
                </a:lnTo>
                <a:lnTo>
                  <a:pt x="209550" y="952500"/>
                </a:lnTo>
                <a:lnTo>
                  <a:pt x="419100" y="42862"/>
                </a:lnTo>
                <a:lnTo>
                  <a:pt x="219075" y="0"/>
                </a:lnTo>
                <a:close/>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19E8E2-FF5A-7CFF-EDC4-1A8452904EA2}"/>
              </a:ext>
            </a:extLst>
          </p:cNvPr>
          <p:cNvSpPr txBox="1"/>
          <p:nvPr/>
        </p:nvSpPr>
        <p:spPr>
          <a:xfrm>
            <a:off x="8626390" y="3795878"/>
            <a:ext cx="3186730" cy="830997"/>
          </a:xfrm>
          <a:prstGeom prst="rect">
            <a:avLst/>
          </a:prstGeom>
          <a:solidFill>
            <a:schemeClr val="accent1">
              <a:lumMod val="40000"/>
              <a:lumOff val="60000"/>
            </a:schemeClr>
          </a:solidFill>
          <a:ln>
            <a:solidFill>
              <a:schemeClr val="accent2">
                <a:lumMod val="10000"/>
              </a:schemeClr>
            </a:solidFill>
          </a:ln>
        </p:spPr>
        <p:txBody>
          <a:bodyPr wrap="square" lIns="91440" tIns="45720" rIns="91440" bIns="45720" rtlCol="0" anchor="t">
            <a:spAutoFit/>
          </a:bodyPr>
          <a:lstStyle/>
          <a:p>
            <a:r>
              <a:rPr lang="en-US" sz="1200" b="1" u="sng">
                <a:solidFill>
                  <a:schemeClr val="accent2">
                    <a:lumMod val="10000"/>
                  </a:schemeClr>
                </a:solidFill>
                <a:latin typeface="Corbel"/>
              </a:rPr>
              <a:t>3. Maintain Base Uses</a:t>
            </a:r>
          </a:p>
          <a:p>
            <a:r>
              <a:rPr lang="en-US" sz="1200">
                <a:solidFill>
                  <a:schemeClr val="accent2">
                    <a:lumMod val="10000"/>
                  </a:schemeClr>
                </a:solidFill>
                <a:latin typeface="Corbel"/>
              </a:rPr>
              <a:t>Reject change to Commercial (3 stories); maintain </a:t>
            </a:r>
            <a:r>
              <a:rPr lang="en-US" sz="1200" dirty="0">
                <a:solidFill>
                  <a:schemeClr val="accent2">
                    <a:lumMod val="10000"/>
                  </a:schemeClr>
                </a:solidFill>
                <a:latin typeface="Corbel"/>
              </a:rPr>
              <a:t>General Industrial (6 stories) and Light Industrial/Flex (3 stories) </a:t>
            </a:r>
            <a:endParaRPr lang="en-US" sz="1200" dirty="0">
              <a:solidFill>
                <a:schemeClr val="accent2">
                  <a:lumMod val="10000"/>
                </a:schemeClr>
              </a:solidFill>
              <a:latin typeface="Corbel" panose="020B0503020204020204" pitchFamily="34" charset="0"/>
            </a:endParaRPr>
          </a:p>
        </p:txBody>
      </p:sp>
      <p:sp>
        <p:nvSpPr>
          <p:cNvPr id="7" name="TextBox 6">
            <a:extLst>
              <a:ext uri="{FF2B5EF4-FFF2-40B4-BE49-F238E27FC236}">
                <a16:creationId xmlns:a16="http://schemas.microsoft.com/office/drawing/2014/main" id="{42BE25BE-D7CE-189B-6771-94B6F37BB95A}"/>
              </a:ext>
            </a:extLst>
          </p:cNvPr>
          <p:cNvSpPr txBox="1"/>
          <p:nvPr/>
        </p:nvSpPr>
        <p:spPr>
          <a:xfrm>
            <a:off x="8604163" y="5708148"/>
            <a:ext cx="3171096"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1. Ventura Avenue South of Stanley</a:t>
            </a:r>
          </a:p>
          <a:p>
            <a:r>
              <a:rPr lang="en-US" sz="1200" dirty="0">
                <a:solidFill>
                  <a:schemeClr val="accent2">
                    <a:lumMod val="10000"/>
                  </a:schemeClr>
                </a:solidFill>
                <a:latin typeface="Corbel" panose="020B0503020204020204" pitchFamily="34" charset="0"/>
              </a:rPr>
              <a:t>Change to Mixed Use 3 (3 Stories) from Mixed Use 6 (6 stories); maintain Light Industrial/Flex</a:t>
            </a:r>
          </a:p>
        </p:txBody>
      </p:sp>
      <p:sp>
        <p:nvSpPr>
          <p:cNvPr id="8" name="TextBox 7">
            <a:extLst>
              <a:ext uri="{FF2B5EF4-FFF2-40B4-BE49-F238E27FC236}">
                <a16:creationId xmlns:a16="http://schemas.microsoft.com/office/drawing/2014/main" id="{E043594B-08F1-9CD7-F8D4-593B9C810A57}"/>
              </a:ext>
            </a:extLst>
          </p:cNvPr>
          <p:cNvSpPr txBox="1"/>
          <p:nvPr/>
        </p:nvSpPr>
        <p:spPr>
          <a:xfrm>
            <a:off x="3804871" y="851310"/>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4. VUSD Site</a:t>
            </a:r>
          </a:p>
          <a:p>
            <a:r>
              <a:rPr lang="en-US" sz="1200" dirty="0">
                <a:solidFill>
                  <a:schemeClr val="accent2">
                    <a:lumMod val="10000"/>
                  </a:schemeClr>
                </a:solidFill>
                <a:latin typeface="Corbel" panose="020B0503020204020204" pitchFamily="34" charset="0"/>
              </a:rPr>
              <a:t>Change to Mixed Use 4 (4 Stories) from Commercial</a:t>
            </a:r>
          </a:p>
        </p:txBody>
      </p:sp>
      <p:sp>
        <p:nvSpPr>
          <p:cNvPr id="9" name="TextBox 8">
            <a:extLst>
              <a:ext uri="{FF2B5EF4-FFF2-40B4-BE49-F238E27FC236}">
                <a16:creationId xmlns:a16="http://schemas.microsoft.com/office/drawing/2014/main" id="{89CAD80A-E9A7-D490-6EC4-D6D3FCFC9DC3}"/>
              </a:ext>
            </a:extLst>
          </p:cNvPr>
          <p:cNvSpPr txBox="1"/>
          <p:nvPr/>
        </p:nvSpPr>
        <p:spPr>
          <a:xfrm>
            <a:off x="3606178" y="5204405"/>
            <a:ext cx="2570189" cy="1015663"/>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2. Olive Avenue between Vince and Ramona</a:t>
            </a:r>
          </a:p>
          <a:p>
            <a:r>
              <a:rPr lang="en-US" sz="1200" dirty="0">
                <a:solidFill>
                  <a:schemeClr val="accent2">
                    <a:lumMod val="10000"/>
                  </a:schemeClr>
                </a:solidFill>
                <a:latin typeface="Corbel" panose="020B0503020204020204" pitchFamily="34" charset="0"/>
              </a:rPr>
              <a:t>Change to Mixed Use 3 (3 Stories) from Mixed Use 6 (6 stories) and 3-story Multifamily</a:t>
            </a:r>
          </a:p>
        </p:txBody>
      </p:sp>
      <p:cxnSp>
        <p:nvCxnSpPr>
          <p:cNvPr id="10" name="Straight Arrow Connector 9">
            <a:extLst>
              <a:ext uri="{FF2B5EF4-FFF2-40B4-BE49-F238E27FC236}">
                <a16:creationId xmlns:a16="http://schemas.microsoft.com/office/drawing/2014/main" id="{095A1D63-AA90-8BDB-C328-FA359CF1439D}"/>
              </a:ext>
            </a:extLst>
          </p:cNvPr>
          <p:cNvCxnSpPr>
            <a:cxnSpLocks/>
            <a:stCxn id="9" idx="0"/>
          </p:cNvCxnSpPr>
          <p:nvPr/>
        </p:nvCxnSpPr>
        <p:spPr>
          <a:xfrm flipV="1">
            <a:off x="4891273" y="4416631"/>
            <a:ext cx="1173101" cy="78777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2E63066-5EB9-37AA-EDE1-0F7110EDA9C9}"/>
              </a:ext>
            </a:extLst>
          </p:cNvPr>
          <p:cNvCxnSpPr>
            <a:cxnSpLocks/>
            <a:stCxn id="7" idx="1"/>
          </p:cNvCxnSpPr>
          <p:nvPr/>
        </p:nvCxnSpPr>
        <p:spPr>
          <a:xfrm flipH="1" flipV="1">
            <a:off x="6405311" y="6020365"/>
            <a:ext cx="2198852" cy="1094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6A922225-94A5-1061-A46A-8485C90B0E2C}"/>
              </a:ext>
            </a:extLst>
          </p:cNvPr>
          <p:cNvCxnSpPr>
            <a:cxnSpLocks/>
            <a:stCxn id="6" idx="1"/>
          </p:cNvCxnSpPr>
          <p:nvPr/>
        </p:nvCxnSpPr>
        <p:spPr>
          <a:xfrm flipH="1" flipV="1">
            <a:off x="7306147" y="3062122"/>
            <a:ext cx="1320243" cy="1149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5" name="Oval 44">
            <a:extLst>
              <a:ext uri="{FF2B5EF4-FFF2-40B4-BE49-F238E27FC236}">
                <a16:creationId xmlns:a16="http://schemas.microsoft.com/office/drawing/2014/main" id="{EE5FB0B1-140D-0CAC-AB86-4AAFB6B2C514}"/>
              </a:ext>
            </a:extLst>
          </p:cNvPr>
          <p:cNvSpPr/>
          <p:nvPr/>
        </p:nvSpPr>
        <p:spPr>
          <a:xfrm>
            <a:off x="6405311" y="525285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51" name="Oval 50">
            <a:extLst>
              <a:ext uri="{FF2B5EF4-FFF2-40B4-BE49-F238E27FC236}">
                <a16:creationId xmlns:a16="http://schemas.microsoft.com/office/drawing/2014/main" id="{8B1DFF87-AFC1-5248-DD25-B9CF59570FAF}"/>
              </a:ext>
            </a:extLst>
          </p:cNvPr>
          <p:cNvSpPr/>
          <p:nvPr/>
        </p:nvSpPr>
        <p:spPr>
          <a:xfrm>
            <a:off x="8151157" y="78301"/>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7</a:t>
            </a:r>
          </a:p>
        </p:txBody>
      </p:sp>
      <p:cxnSp>
        <p:nvCxnSpPr>
          <p:cNvPr id="52" name="Straight Arrow Connector 51">
            <a:extLst>
              <a:ext uri="{FF2B5EF4-FFF2-40B4-BE49-F238E27FC236}">
                <a16:creationId xmlns:a16="http://schemas.microsoft.com/office/drawing/2014/main" id="{EFFAB13C-DCD8-FFF9-3A64-661EE5901EFA}"/>
              </a:ext>
            </a:extLst>
          </p:cNvPr>
          <p:cNvCxnSpPr>
            <a:cxnSpLocks/>
            <a:stCxn id="55" idx="1"/>
          </p:cNvCxnSpPr>
          <p:nvPr/>
        </p:nvCxnSpPr>
        <p:spPr>
          <a:xfrm flipH="1" flipV="1">
            <a:off x="7341655" y="1743138"/>
            <a:ext cx="1393354" cy="87991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DF7FC7DA-8444-9C05-EE3C-26197BAE03B7}"/>
              </a:ext>
            </a:extLst>
          </p:cNvPr>
          <p:cNvSpPr txBox="1"/>
          <p:nvPr/>
        </p:nvSpPr>
        <p:spPr>
          <a:xfrm>
            <a:off x="8735009" y="2207552"/>
            <a:ext cx="3155459" cy="830997"/>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5. Ventura North of De Anza &amp; Area Around Ventura Charter School</a:t>
            </a:r>
          </a:p>
          <a:p>
            <a:r>
              <a:rPr lang="en-US" sz="1200" dirty="0">
                <a:solidFill>
                  <a:schemeClr val="accent2">
                    <a:lumMod val="10000"/>
                  </a:schemeClr>
                </a:solidFill>
                <a:latin typeface="Corbel" panose="020B0503020204020204" pitchFamily="34" charset="0"/>
              </a:rPr>
              <a:t>Change to Mixed Use 3 (3 Stories) from Mixed Use 6 (6 Stories) parcels</a:t>
            </a:r>
          </a:p>
        </p:txBody>
      </p:sp>
      <p:cxnSp>
        <p:nvCxnSpPr>
          <p:cNvPr id="64" name="Straight Arrow Connector 63">
            <a:extLst>
              <a:ext uri="{FF2B5EF4-FFF2-40B4-BE49-F238E27FC236}">
                <a16:creationId xmlns:a16="http://schemas.microsoft.com/office/drawing/2014/main" id="{73856D4D-9E0E-31E7-78DF-7065C72EE80B}"/>
              </a:ext>
            </a:extLst>
          </p:cNvPr>
          <p:cNvCxnSpPr>
            <a:cxnSpLocks/>
            <a:stCxn id="8" idx="2"/>
          </p:cNvCxnSpPr>
          <p:nvPr/>
        </p:nvCxnSpPr>
        <p:spPr>
          <a:xfrm>
            <a:off x="5089965" y="1497641"/>
            <a:ext cx="1415031" cy="79280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3" name="Freeform: Shape 52">
            <a:extLst>
              <a:ext uri="{FF2B5EF4-FFF2-40B4-BE49-F238E27FC236}">
                <a16:creationId xmlns:a16="http://schemas.microsoft.com/office/drawing/2014/main" id="{56D67F89-AD91-E2AC-46CB-C5AB0E0CD4D2}"/>
              </a:ext>
            </a:extLst>
          </p:cNvPr>
          <p:cNvSpPr/>
          <p:nvPr/>
        </p:nvSpPr>
        <p:spPr>
          <a:xfrm rot="165127">
            <a:off x="7121662" y="2544037"/>
            <a:ext cx="368968" cy="832886"/>
          </a:xfrm>
          <a:custGeom>
            <a:avLst/>
            <a:gdLst>
              <a:gd name="connsiteX0" fmla="*/ 160421 w 368968"/>
              <a:gd name="connsiteY0" fmla="*/ 0 h 729916"/>
              <a:gd name="connsiteX1" fmla="*/ 368968 w 368968"/>
              <a:gd name="connsiteY1" fmla="*/ 56148 h 729916"/>
              <a:gd name="connsiteX2" fmla="*/ 176463 w 368968"/>
              <a:gd name="connsiteY2" fmla="*/ 681790 h 729916"/>
              <a:gd name="connsiteX3" fmla="*/ 128336 w 368968"/>
              <a:gd name="connsiteY3" fmla="*/ 665748 h 729916"/>
              <a:gd name="connsiteX4" fmla="*/ 112294 w 368968"/>
              <a:gd name="connsiteY4" fmla="*/ 729916 h 729916"/>
              <a:gd name="connsiteX5" fmla="*/ 0 w 368968"/>
              <a:gd name="connsiteY5" fmla="*/ 713874 h 729916"/>
              <a:gd name="connsiteX6" fmla="*/ 160421 w 368968"/>
              <a:gd name="connsiteY6" fmla="*/ 0 h 72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68" h="729916">
                <a:moveTo>
                  <a:pt x="160421" y="0"/>
                </a:moveTo>
                <a:lnTo>
                  <a:pt x="368968" y="56148"/>
                </a:lnTo>
                <a:lnTo>
                  <a:pt x="176463" y="681790"/>
                </a:lnTo>
                <a:lnTo>
                  <a:pt x="128336" y="665748"/>
                </a:lnTo>
                <a:lnTo>
                  <a:pt x="112294" y="729916"/>
                </a:lnTo>
                <a:lnTo>
                  <a:pt x="0" y="713874"/>
                </a:lnTo>
                <a:lnTo>
                  <a:pt x="160421" y="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DE62622-A195-5410-6F80-4355397FEEB2}"/>
              </a:ext>
            </a:extLst>
          </p:cNvPr>
          <p:cNvSpPr/>
          <p:nvPr/>
        </p:nvSpPr>
        <p:spPr>
          <a:xfrm>
            <a:off x="6847577" y="2048994"/>
            <a:ext cx="458570" cy="558507"/>
          </a:xfrm>
          <a:custGeom>
            <a:avLst/>
            <a:gdLst>
              <a:gd name="connsiteX0" fmla="*/ 0 w 505326"/>
              <a:gd name="connsiteY0" fmla="*/ 368969 h 481263"/>
              <a:gd name="connsiteX1" fmla="*/ 409073 w 505326"/>
              <a:gd name="connsiteY1" fmla="*/ 481263 h 481263"/>
              <a:gd name="connsiteX2" fmla="*/ 505326 w 505326"/>
              <a:gd name="connsiteY2" fmla="*/ 72190 h 481263"/>
              <a:gd name="connsiteX3" fmla="*/ 200526 w 505326"/>
              <a:gd name="connsiteY3" fmla="*/ 0 h 481263"/>
              <a:gd name="connsiteX4" fmla="*/ 0 w 505326"/>
              <a:gd name="connsiteY4" fmla="*/ 368969 h 48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26" h="481263">
                <a:moveTo>
                  <a:pt x="0" y="368969"/>
                </a:moveTo>
                <a:lnTo>
                  <a:pt x="409073" y="481263"/>
                </a:lnTo>
                <a:lnTo>
                  <a:pt x="505326" y="72190"/>
                </a:lnTo>
                <a:lnTo>
                  <a:pt x="200526" y="0"/>
                </a:lnTo>
                <a:lnTo>
                  <a:pt x="0" y="368969"/>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71EF14D4-C5DA-99E8-856C-FBFF5AB0055A}"/>
              </a:ext>
            </a:extLst>
          </p:cNvPr>
          <p:cNvSpPr/>
          <p:nvPr/>
        </p:nvSpPr>
        <p:spPr>
          <a:xfrm>
            <a:off x="7069855" y="1419973"/>
            <a:ext cx="436952" cy="583938"/>
          </a:xfrm>
          <a:custGeom>
            <a:avLst/>
            <a:gdLst>
              <a:gd name="connsiteX0" fmla="*/ 136358 w 425116"/>
              <a:gd name="connsiteY0" fmla="*/ 0 h 545432"/>
              <a:gd name="connsiteX1" fmla="*/ 96253 w 425116"/>
              <a:gd name="connsiteY1" fmla="*/ 232611 h 545432"/>
              <a:gd name="connsiteX2" fmla="*/ 72190 w 425116"/>
              <a:gd name="connsiteY2" fmla="*/ 320842 h 545432"/>
              <a:gd name="connsiteX3" fmla="*/ 0 w 425116"/>
              <a:gd name="connsiteY3" fmla="*/ 465221 h 545432"/>
              <a:gd name="connsiteX4" fmla="*/ 304800 w 425116"/>
              <a:gd name="connsiteY4" fmla="*/ 545432 h 545432"/>
              <a:gd name="connsiteX5" fmla="*/ 425116 w 425116"/>
              <a:gd name="connsiteY5" fmla="*/ 56148 h 545432"/>
              <a:gd name="connsiteX6" fmla="*/ 136358 w 425116"/>
              <a:gd name="connsiteY6" fmla="*/ 0 h 54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116" h="545432">
                <a:moveTo>
                  <a:pt x="136358" y="0"/>
                </a:moveTo>
                <a:lnTo>
                  <a:pt x="96253" y="232611"/>
                </a:lnTo>
                <a:lnTo>
                  <a:pt x="72190" y="320842"/>
                </a:lnTo>
                <a:lnTo>
                  <a:pt x="0" y="465221"/>
                </a:lnTo>
                <a:lnTo>
                  <a:pt x="304800" y="545432"/>
                </a:lnTo>
                <a:lnTo>
                  <a:pt x="425116" y="56148"/>
                </a:lnTo>
                <a:lnTo>
                  <a:pt x="136358"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F1AF1AA-D691-1EEE-E3A5-AE890CAD47CB}"/>
              </a:ext>
            </a:extLst>
          </p:cNvPr>
          <p:cNvSpPr/>
          <p:nvPr/>
        </p:nvSpPr>
        <p:spPr>
          <a:xfrm>
            <a:off x="5890598" y="441299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
        <p:nvSpPr>
          <p:cNvPr id="61" name="Oval 60">
            <a:extLst>
              <a:ext uri="{FF2B5EF4-FFF2-40B4-BE49-F238E27FC236}">
                <a16:creationId xmlns:a16="http://schemas.microsoft.com/office/drawing/2014/main" id="{235C8E3B-B695-D66B-20EC-ED8FFCEF1F5E}"/>
              </a:ext>
            </a:extLst>
          </p:cNvPr>
          <p:cNvSpPr/>
          <p:nvPr/>
        </p:nvSpPr>
        <p:spPr>
          <a:xfrm>
            <a:off x="6469034" y="19023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4</a:t>
            </a:r>
          </a:p>
        </p:txBody>
      </p:sp>
      <p:cxnSp>
        <p:nvCxnSpPr>
          <p:cNvPr id="67" name="Straight Arrow Connector 66">
            <a:extLst>
              <a:ext uri="{FF2B5EF4-FFF2-40B4-BE49-F238E27FC236}">
                <a16:creationId xmlns:a16="http://schemas.microsoft.com/office/drawing/2014/main" id="{DD979C68-C7CE-4A8B-BF09-FB1669FDF042}"/>
              </a:ext>
            </a:extLst>
          </p:cNvPr>
          <p:cNvCxnSpPr>
            <a:cxnSpLocks/>
            <a:stCxn id="55" idx="1"/>
          </p:cNvCxnSpPr>
          <p:nvPr/>
        </p:nvCxnSpPr>
        <p:spPr>
          <a:xfrm flipH="1" flipV="1">
            <a:off x="7109792" y="2340047"/>
            <a:ext cx="1625217" cy="28300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70" name="Freeform: Shape 69">
            <a:extLst>
              <a:ext uri="{FF2B5EF4-FFF2-40B4-BE49-F238E27FC236}">
                <a16:creationId xmlns:a16="http://schemas.microsoft.com/office/drawing/2014/main" id="{2BA0D4E4-6F48-A394-57EB-95F2DC54E2E1}"/>
              </a:ext>
            </a:extLst>
          </p:cNvPr>
          <p:cNvSpPr/>
          <p:nvPr/>
        </p:nvSpPr>
        <p:spPr>
          <a:xfrm>
            <a:off x="7861264" y="207011"/>
            <a:ext cx="304799" cy="290529"/>
          </a:xfrm>
          <a:custGeom>
            <a:avLst/>
            <a:gdLst>
              <a:gd name="connsiteX0" fmla="*/ 24063 w 272716"/>
              <a:gd name="connsiteY0" fmla="*/ 48126 h 264695"/>
              <a:gd name="connsiteX1" fmla="*/ 0 w 272716"/>
              <a:gd name="connsiteY1" fmla="*/ 192505 h 264695"/>
              <a:gd name="connsiteX2" fmla="*/ 0 w 272716"/>
              <a:gd name="connsiteY2" fmla="*/ 232611 h 264695"/>
              <a:gd name="connsiteX3" fmla="*/ 32085 w 272716"/>
              <a:gd name="connsiteY3" fmla="*/ 248653 h 264695"/>
              <a:gd name="connsiteX4" fmla="*/ 160421 w 272716"/>
              <a:gd name="connsiteY4" fmla="*/ 264695 h 264695"/>
              <a:gd name="connsiteX5" fmla="*/ 224590 w 272716"/>
              <a:gd name="connsiteY5" fmla="*/ 256674 h 264695"/>
              <a:gd name="connsiteX6" fmla="*/ 272716 w 272716"/>
              <a:gd name="connsiteY6" fmla="*/ 248653 h 264695"/>
              <a:gd name="connsiteX7" fmla="*/ 192506 w 272716"/>
              <a:gd name="connsiteY7" fmla="*/ 0 h 264695"/>
              <a:gd name="connsiteX8" fmla="*/ 24063 w 272716"/>
              <a:gd name="connsiteY8" fmla="*/ 48126 h 2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6" h="264695">
                <a:moveTo>
                  <a:pt x="24063" y="48126"/>
                </a:moveTo>
                <a:lnTo>
                  <a:pt x="0" y="192505"/>
                </a:lnTo>
                <a:lnTo>
                  <a:pt x="0" y="232611"/>
                </a:lnTo>
                <a:lnTo>
                  <a:pt x="32085" y="248653"/>
                </a:lnTo>
                <a:lnTo>
                  <a:pt x="160421" y="264695"/>
                </a:lnTo>
                <a:lnTo>
                  <a:pt x="224590" y="256674"/>
                </a:lnTo>
                <a:lnTo>
                  <a:pt x="272716" y="248653"/>
                </a:lnTo>
                <a:lnTo>
                  <a:pt x="192506" y="0"/>
                </a:lnTo>
                <a:lnTo>
                  <a:pt x="24063" y="48126"/>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ABDDF04-C000-14EE-6C62-C0331DE03E80}"/>
              </a:ext>
            </a:extLst>
          </p:cNvPr>
          <p:cNvSpPr/>
          <p:nvPr/>
        </p:nvSpPr>
        <p:spPr>
          <a:xfrm>
            <a:off x="7781055" y="513582"/>
            <a:ext cx="385008" cy="176411"/>
          </a:xfrm>
          <a:custGeom>
            <a:avLst/>
            <a:gdLst>
              <a:gd name="connsiteX0" fmla="*/ 48126 w 352926"/>
              <a:gd name="connsiteY0" fmla="*/ 0 h 208547"/>
              <a:gd name="connsiteX1" fmla="*/ 160421 w 352926"/>
              <a:gd name="connsiteY1" fmla="*/ 40105 h 208547"/>
              <a:gd name="connsiteX2" fmla="*/ 232610 w 352926"/>
              <a:gd name="connsiteY2" fmla="*/ 40105 h 208547"/>
              <a:gd name="connsiteX3" fmla="*/ 304800 w 352926"/>
              <a:gd name="connsiteY3" fmla="*/ 32084 h 208547"/>
              <a:gd name="connsiteX4" fmla="*/ 352926 w 352926"/>
              <a:gd name="connsiteY4" fmla="*/ 32084 h 208547"/>
              <a:gd name="connsiteX5" fmla="*/ 352926 w 352926"/>
              <a:gd name="connsiteY5" fmla="*/ 120316 h 208547"/>
              <a:gd name="connsiteX6" fmla="*/ 352926 w 352926"/>
              <a:gd name="connsiteY6" fmla="*/ 192505 h 208547"/>
              <a:gd name="connsiteX7" fmla="*/ 336884 w 352926"/>
              <a:gd name="connsiteY7" fmla="*/ 208547 h 208547"/>
              <a:gd name="connsiteX8" fmla="*/ 280737 w 352926"/>
              <a:gd name="connsiteY8" fmla="*/ 184484 h 208547"/>
              <a:gd name="connsiteX9" fmla="*/ 216568 w 352926"/>
              <a:gd name="connsiteY9" fmla="*/ 160421 h 208547"/>
              <a:gd name="connsiteX10" fmla="*/ 184484 w 352926"/>
              <a:gd name="connsiteY10" fmla="*/ 144379 h 208547"/>
              <a:gd name="connsiteX11" fmla="*/ 160421 w 352926"/>
              <a:gd name="connsiteY11" fmla="*/ 128337 h 208547"/>
              <a:gd name="connsiteX12" fmla="*/ 128337 w 352926"/>
              <a:gd name="connsiteY12" fmla="*/ 128337 h 208547"/>
              <a:gd name="connsiteX13" fmla="*/ 80210 w 352926"/>
              <a:gd name="connsiteY13" fmla="*/ 160421 h 208547"/>
              <a:gd name="connsiteX14" fmla="*/ 16042 w 352926"/>
              <a:gd name="connsiteY14" fmla="*/ 192505 h 208547"/>
              <a:gd name="connsiteX15" fmla="*/ 0 w 352926"/>
              <a:gd name="connsiteY15" fmla="*/ 200526 h 208547"/>
              <a:gd name="connsiteX16" fmla="*/ 48126 w 352926"/>
              <a:gd name="connsiteY16" fmla="*/ 0 h 20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926" h="208547">
                <a:moveTo>
                  <a:pt x="48126" y="0"/>
                </a:moveTo>
                <a:lnTo>
                  <a:pt x="160421" y="40105"/>
                </a:lnTo>
                <a:lnTo>
                  <a:pt x="232610" y="40105"/>
                </a:lnTo>
                <a:lnTo>
                  <a:pt x="304800" y="32084"/>
                </a:lnTo>
                <a:lnTo>
                  <a:pt x="352926" y="32084"/>
                </a:lnTo>
                <a:lnTo>
                  <a:pt x="352926" y="120316"/>
                </a:lnTo>
                <a:lnTo>
                  <a:pt x="352926" y="192505"/>
                </a:lnTo>
                <a:lnTo>
                  <a:pt x="336884" y="208547"/>
                </a:lnTo>
                <a:lnTo>
                  <a:pt x="280737" y="184484"/>
                </a:lnTo>
                <a:lnTo>
                  <a:pt x="216568" y="160421"/>
                </a:lnTo>
                <a:lnTo>
                  <a:pt x="184484" y="144379"/>
                </a:lnTo>
                <a:lnTo>
                  <a:pt x="160421" y="128337"/>
                </a:lnTo>
                <a:lnTo>
                  <a:pt x="128337" y="128337"/>
                </a:lnTo>
                <a:lnTo>
                  <a:pt x="80210" y="160421"/>
                </a:lnTo>
                <a:lnTo>
                  <a:pt x="16042" y="192505"/>
                </a:lnTo>
                <a:lnTo>
                  <a:pt x="0" y="200526"/>
                </a:lnTo>
                <a:lnTo>
                  <a:pt x="48126"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63CD23-FFE1-B640-7C84-9E16E559715C}"/>
              </a:ext>
            </a:extLst>
          </p:cNvPr>
          <p:cNvSpPr txBox="1"/>
          <p:nvPr/>
        </p:nvSpPr>
        <p:spPr>
          <a:xfrm>
            <a:off x="8707281" y="1280864"/>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6. North Ventura Avenue (Mixed Use Parcels)</a:t>
            </a:r>
          </a:p>
          <a:p>
            <a:r>
              <a:rPr lang="en-US" sz="1200" dirty="0">
                <a:solidFill>
                  <a:schemeClr val="accent2">
                    <a:lumMod val="10000"/>
                  </a:schemeClr>
                </a:solidFill>
                <a:latin typeface="Corbel" panose="020B0503020204020204" pitchFamily="34" charset="0"/>
              </a:rPr>
              <a:t>Change to 3 Story Multifamily from Mixed Use 6 (6 stories)</a:t>
            </a:r>
          </a:p>
        </p:txBody>
      </p:sp>
      <p:sp>
        <p:nvSpPr>
          <p:cNvPr id="76" name="TextBox 75">
            <a:extLst>
              <a:ext uri="{FF2B5EF4-FFF2-40B4-BE49-F238E27FC236}">
                <a16:creationId xmlns:a16="http://schemas.microsoft.com/office/drawing/2014/main" id="{988745DC-3A91-AC54-E073-8F6CD077F7A6}"/>
              </a:ext>
            </a:extLst>
          </p:cNvPr>
          <p:cNvSpPr txBox="1"/>
          <p:nvPr/>
        </p:nvSpPr>
        <p:spPr>
          <a:xfrm>
            <a:off x="8707305" y="284048"/>
            <a:ext cx="3155459"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7. North of Dakota</a:t>
            </a:r>
          </a:p>
          <a:p>
            <a:r>
              <a:rPr lang="en-US" sz="1200" dirty="0">
                <a:solidFill>
                  <a:schemeClr val="accent2">
                    <a:lumMod val="10000"/>
                  </a:schemeClr>
                </a:solidFill>
                <a:latin typeface="Corbel" panose="020B0503020204020204" pitchFamily="34" charset="0"/>
              </a:rPr>
              <a:t>Change to Light Industrial/Flex from Mixed Use 6 (6 stories)</a:t>
            </a:r>
          </a:p>
        </p:txBody>
      </p:sp>
      <p:sp>
        <p:nvSpPr>
          <p:cNvPr id="77" name="Oval 76">
            <a:extLst>
              <a:ext uri="{FF2B5EF4-FFF2-40B4-BE49-F238E27FC236}">
                <a16:creationId xmlns:a16="http://schemas.microsoft.com/office/drawing/2014/main" id="{A4CBD7A2-63CF-9FFA-EA78-861813473975}"/>
              </a:ext>
            </a:extLst>
          </p:cNvPr>
          <p:cNvSpPr/>
          <p:nvPr/>
        </p:nvSpPr>
        <p:spPr>
          <a:xfrm>
            <a:off x="7821780" y="72298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6</a:t>
            </a:r>
          </a:p>
        </p:txBody>
      </p:sp>
      <p:cxnSp>
        <p:nvCxnSpPr>
          <p:cNvPr id="78" name="Straight Arrow Connector 77">
            <a:extLst>
              <a:ext uri="{FF2B5EF4-FFF2-40B4-BE49-F238E27FC236}">
                <a16:creationId xmlns:a16="http://schemas.microsoft.com/office/drawing/2014/main" id="{1C76D4D7-327F-45AD-293C-3B070BBB358E}"/>
              </a:ext>
            </a:extLst>
          </p:cNvPr>
          <p:cNvCxnSpPr>
            <a:cxnSpLocks/>
            <a:stCxn id="76" idx="1"/>
          </p:cNvCxnSpPr>
          <p:nvPr/>
        </p:nvCxnSpPr>
        <p:spPr>
          <a:xfrm flipH="1" flipV="1">
            <a:off x="8086600" y="414780"/>
            <a:ext cx="620705" cy="192434"/>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80" name="Straight Arrow Connector 79">
            <a:extLst>
              <a:ext uri="{FF2B5EF4-FFF2-40B4-BE49-F238E27FC236}">
                <a16:creationId xmlns:a16="http://schemas.microsoft.com/office/drawing/2014/main" id="{1A79A46F-E536-62B9-A58A-EB05506C48B6}"/>
              </a:ext>
            </a:extLst>
          </p:cNvPr>
          <p:cNvCxnSpPr>
            <a:cxnSpLocks/>
            <a:stCxn id="75" idx="1"/>
          </p:cNvCxnSpPr>
          <p:nvPr/>
        </p:nvCxnSpPr>
        <p:spPr>
          <a:xfrm flipH="1" flipV="1">
            <a:off x="8086600" y="631898"/>
            <a:ext cx="620681" cy="972132"/>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 name="Freeform: Shape 2">
            <a:extLst>
              <a:ext uri="{FF2B5EF4-FFF2-40B4-BE49-F238E27FC236}">
                <a16:creationId xmlns:a16="http://schemas.microsoft.com/office/drawing/2014/main" id="{25E2C270-8C59-0AA6-FC61-8E773B2E25FB}"/>
              </a:ext>
            </a:extLst>
          </p:cNvPr>
          <p:cNvSpPr/>
          <p:nvPr/>
        </p:nvSpPr>
        <p:spPr>
          <a:xfrm>
            <a:off x="7351412" y="462891"/>
            <a:ext cx="452674" cy="587307"/>
          </a:xfrm>
          <a:custGeom>
            <a:avLst/>
            <a:gdLst>
              <a:gd name="connsiteX0" fmla="*/ 289711 w 452674"/>
              <a:gd name="connsiteY0" fmla="*/ 561315 h 561315"/>
              <a:gd name="connsiteX1" fmla="*/ 90535 w 452674"/>
              <a:gd name="connsiteY1" fmla="*/ 516048 h 561315"/>
              <a:gd name="connsiteX2" fmla="*/ 135802 w 452674"/>
              <a:gd name="connsiteY2" fmla="*/ 344032 h 561315"/>
              <a:gd name="connsiteX3" fmla="*/ 99588 w 452674"/>
              <a:gd name="connsiteY3" fmla="*/ 371192 h 561315"/>
              <a:gd name="connsiteX4" fmla="*/ 0 w 452674"/>
              <a:gd name="connsiteY4" fmla="*/ 344032 h 561315"/>
              <a:gd name="connsiteX5" fmla="*/ 36214 w 452674"/>
              <a:gd name="connsiteY5" fmla="*/ 244444 h 561315"/>
              <a:gd name="connsiteX6" fmla="*/ 90535 w 452674"/>
              <a:gd name="connsiteY6" fmla="*/ 162963 h 561315"/>
              <a:gd name="connsiteX7" fmla="*/ 181070 w 452674"/>
              <a:gd name="connsiteY7" fmla="*/ 99589 h 561315"/>
              <a:gd name="connsiteX8" fmla="*/ 235390 w 452674"/>
              <a:gd name="connsiteY8" fmla="*/ 72428 h 561315"/>
              <a:gd name="connsiteX9" fmla="*/ 289711 w 452674"/>
              <a:gd name="connsiteY9" fmla="*/ 0 h 561315"/>
              <a:gd name="connsiteX10" fmla="*/ 452674 w 452674"/>
              <a:gd name="connsiteY10" fmla="*/ 27161 h 561315"/>
              <a:gd name="connsiteX11" fmla="*/ 289711 w 452674"/>
              <a:gd name="connsiteY11" fmla="*/ 561315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674" h="561315">
                <a:moveTo>
                  <a:pt x="289711" y="561315"/>
                </a:moveTo>
                <a:lnTo>
                  <a:pt x="90535" y="516048"/>
                </a:lnTo>
                <a:lnTo>
                  <a:pt x="135802" y="344032"/>
                </a:lnTo>
                <a:lnTo>
                  <a:pt x="99588" y="371192"/>
                </a:lnTo>
                <a:lnTo>
                  <a:pt x="0" y="344032"/>
                </a:lnTo>
                <a:lnTo>
                  <a:pt x="36214" y="244444"/>
                </a:lnTo>
                <a:lnTo>
                  <a:pt x="90535" y="162963"/>
                </a:lnTo>
                <a:lnTo>
                  <a:pt x="181070" y="99589"/>
                </a:lnTo>
                <a:lnTo>
                  <a:pt x="235390" y="72428"/>
                </a:lnTo>
                <a:lnTo>
                  <a:pt x="289711" y="0"/>
                </a:lnTo>
                <a:lnTo>
                  <a:pt x="452674" y="27161"/>
                </a:lnTo>
                <a:lnTo>
                  <a:pt x="289711" y="561315"/>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989228-588F-7471-4CB3-8D466EEB7908}"/>
              </a:ext>
            </a:extLst>
          </p:cNvPr>
          <p:cNvSpPr txBox="1"/>
          <p:nvPr/>
        </p:nvSpPr>
        <p:spPr>
          <a:xfrm>
            <a:off x="3820604" y="116696"/>
            <a:ext cx="2570188" cy="646331"/>
          </a:xfrm>
          <a:prstGeom prst="rect">
            <a:avLst/>
          </a:prstGeom>
          <a:solidFill>
            <a:schemeClr val="bg2">
              <a:lumMod val="20000"/>
              <a:lumOff val="80000"/>
            </a:schemeClr>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8. VUSD Site</a:t>
            </a:r>
          </a:p>
          <a:p>
            <a:r>
              <a:rPr lang="en-US" sz="1200" dirty="0">
                <a:solidFill>
                  <a:schemeClr val="accent2">
                    <a:lumMod val="10000"/>
                  </a:schemeClr>
                </a:solidFill>
                <a:latin typeface="Corbel" panose="020B0503020204020204" pitchFamily="34" charset="0"/>
              </a:rPr>
              <a:t>Change to Mixed Use 3 (3 Stories) from Neighborhood Low</a:t>
            </a:r>
          </a:p>
        </p:txBody>
      </p:sp>
      <p:cxnSp>
        <p:nvCxnSpPr>
          <p:cNvPr id="20" name="Straight Arrow Connector 19">
            <a:extLst>
              <a:ext uri="{FF2B5EF4-FFF2-40B4-BE49-F238E27FC236}">
                <a16:creationId xmlns:a16="http://schemas.microsoft.com/office/drawing/2014/main" id="{6225B9E2-E6B7-6661-463D-21E1C8DE50E6}"/>
              </a:ext>
            </a:extLst>
          </p:cNvPr>
          <p:cNvCxnSpPr>
            <a:cxnSpLocks/>
            <a:stCxn id="5" idx="3"/>
          </p:cNvCxnSpPr>
          <p:nvPr/>
        </p:nvCxnSpPr>
        <p:spPr>
          <a:xfrm>
            <a:off x="6390792" y="439862"/>
            <a:ext cx="1138824" cy="28051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22" name="Oval 21">
            <a:extLst>
              <a:ext uri="{FF2B5EF4-FFF2-40B4-BE49-F238E27FC236}">
                <a16:creationId xmlns:a16="http://schemas.microsoft.com/office/drawing/2014/main" id="{F637D5D1-FEF1-BDDD-A5EE-454BC80AA2D9}"/>
              </a:ext>
            </a:extLst>
          </p:cNvPr>
          <p:cNvSpPr/>
          <p:nvPr/>
        </p:nvSpPr>
        <p:spPr>
          <a:xfrm>
            <a:off x="7277990" y="197634"/>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8</a:t>
            </a:r>
          </a:p>
        </p:txBody>
      </p:sp>
      <p:sp>
        <p:nvSpPr>
          <p:cNvPr id="46" name="Oval 45">
            <a:extLst>
              <a:ext uri="{FF2B5EF4-FFF2-40B4-BE49-F238E27FC236}">
                <a16:creationId xmlns:a16="http://schemas.microsoft.com/office/drawing/2014/main" id="{4181C40C-CAFC-9E9B-7CDA-F8D23CDF7EC3}"/>
              </a:ext>
            </a:extLst>
          </p:cNvPr>
          <p:cNvSpPr/>
          <p:nvPr/>
        </p:nvSpPr>
        <p:spPr>
          <a:xfrm>
            <a:off x="7398510" y="282283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48" name="Oval 47">
            <a:extLst>
              <a:ext uri="{FF2B5EF4-FFF2-40B4-BE49-F238E27FC236}">
                <a16:creationId xmlns:a16="http://schemas.microsoft.com/office/drawing/2014/main" id="{895E4E07-91D8-1779-A3D4-EF238B70D3F7}"/>
              </a:ext>
            </a:extLst>
          </p:cNvPr>
          <p:cNvSpPr/>
          <p:nvPr/>
        </p:nvSpPr>
        <p:spPr>
          <a:xfrm>
            <a:off x="7130716" y="1878729"/>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5</a:t>
            </a:r>
          </a:p>
        </p:txBody>
      </p:sp>
      <p:sp>
        <p:nvSpPr>
          <p:cNvPr id="4" name="TextBox 3">
            <a:extLst>
              <a:ext uri="{FF2B5EF4-FFF2-40B4-BE49-F238E27FC236}">
                <a16:creationId xmlns:a16="http://schemas.microsoft.com/office/drawing/2014/main" id="{D331CF6E-20B3-AE78-0353-3685AE3B5847}"/>
              </a:ext>
            </a:extLst>
          </p:cNvPr>
          <p:cNvSpPr txBox="1"/>
          <p:nvPr/>
        </p:nvSpPr>
        <p:spPr>
          <a:xfrm>
            <a:off x="141483" y="6277858"/>
            <a:ext cx="4115502" cy="400110"/>
          </a:xfrm>
          <a:prstGeom prst="rect">
            <a:avLst/>
          </a:prstGeom>
          <a:solidFill>
            <a:schemeClr val="bg1">
              <a:lumMod val="85000"/>
            </a:schemeClr>
          </a:solidFill>
          <a:ln>
            <a:solidFill>
              <a:srgbClr val="0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0000"/>
                </a:solidFill>
                <a:ea typeface="Open Sans"/>
                <a:cs typeface="Open Sans"/>
              </a:rPr>
              <a:t>Maintain General Industrial</a:t>
            </a:r>
            <a:endParaRPr lang="en-US"/>
          </a:p>
        </p:txBody>
      </p:sp>
    </p:spTree>
    <p:extLst>
      <p:ext uri="{BB962C8B-B14F-4D97-AF65-F5344CB8AC3E}">
        <p14:creationId xmlns:p14="http://schemas.microsoft.com/office/powerpoint/2010/main" val="826426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B50066-873E-1A67-6032-85FE15C6ACB4}"/>
              </a:ext>
            </a:extLst>
          </p:cNvPr>
          <p:cNvSpPr/>
          <p:nvPr/>
        </p:nvSpPr>
        <p:spPr>
          <a:xfrm>
            <a:off x="0" y="6484330"/>
            <a:ext cx="10801350" cy="4871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FA06C3-C5E2-8434-3E6D-3124EEDEF942}"/>
              </a:ext>
            </a:extLst>
          </p:cNvPr>
          <p:cNvSpPr/>
          <p:nvPr/>
        </p:nvSpPr>
        <p:spPr>
          <a:xfrm>
            <a:off x="0" y="5919072"/>
            <a:ext cx="12191999" cy="93892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descr="A map of a city&#10;&#10;Description automatically generated with medium confidence">
            <a:extLst>
              <a:ext uri="{FF2B5EF4-FFF2-40B4-BE49-F238E27FC236}">
                <a16:creationId xmlns:a16="http://schemas.microsoft.com/office/drawing/2014/main" id="{76297ED4-96A7-027F-B90F-E1B900F2300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4925086" y="87809"/>
            <a:ext cx="6762938" cy="6711891"/>
          </a:xfrm>
          <a:prstGeom prst="rect">
            <a:avLst/>
          </a:prstGeom>
          <a:ln>
            <a:solidFill>
              <a:srgbClr val="000000"/>
            </a:solidFill>
          </a:ln>
        </p:spPr>
      </p:pic>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3" y="474156"/>
            <a:ext cx="4544919" cy="554544"/>
          </a:xfrm>
          <a:noFill/>
        </p:spPr>
        <p:txBody>
          <a:bodyPr/>
          <a:lstStyle/>
          <a:p>
            <a:r>
              <a:rPr lang="en-US" dirty="0">
                <a:latin typeface="Corbel"/>
              </a:rPr>
              <a:t>Five Points/</a:t>
            </a:r>
            <a:br>
              <a:rPr lang="en-US" dirty="0"/>
            </a:br>
            <a:r>
              <a:rPr lang="en-US" dirty="0">
                <a:latin typeface="Corbel"/>
              </a:rPr>
              <a:t>Pacific View Mall – </a:t>
            </a:r>
            <a:r>
              <a:rPr lang="en-US" u="sng">
                <a:latin typeface="Corbel"/>
              </a:rPr>
              <a:t>City Council</a:t>
            </a:r>
            <a:endParaRPr lang="en-US" u="sng" dirty="0"/>
          </a:p>
        </p:txBody>
      </p:sp>
      <p:cxnSp>
        <p:nvCxnSpPr>
          <p:cNvPr id="14" name="Straight Arrow Connector 13">
            <a:extLst>
              <a:ext uri="{FF2B5EF4-FFF2-40B4-BE49-F238E27FC236}">
                <a16:creationId xmlns:a16="http://schemas.microsoft.com/office/drawing/2014/main" id="{DF3BC521-54D5-BFD2-9C64-091207191833}"/>
              </a:ext>
            </a:extLst>
          </p:cNvPr>
          <p:cNvCxnSpPr>
            <a:cxnSpLocks/>
            <a:stCxn id="23" idx="0"/>
          </p:cNvCxnSpPr>
          <p:nvPr/>
        </p:nvCxnSpPr>
        <p:spPr>
          <a:xfrm flipH="1" flipV="1">
            <a:off x="8134709" y="3589772"/>
            <a:ext cx="559040" cy="2115463"/>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5" name="Freeform: Shape 4">
            <a:extLst>
              <a:ext uri="{FF2B5EF4-FFF2-40B4-BE49-F238E27FC236}">
                <a16:creationId xmlns:a16="http://schemas.microsoft.com/office/drawing/2014/main" id="{009B704E-ADB2-81A5-3875-A9DCE574E170}"/>
              </a:ext>
            </a:extLst>
          </p:cNvPr>
          <p:cNvSpPr/>
          <p:nvPr/>
        </p:nvSpPr>
        <p:spPr>
          <a:xfrm>
            <a:off x="8445260" y="2941608"/>
            <a:ext cx="1095555" cy="362309"/>
          </a:xfrm>
          <a:custGeom>
            <a:avLst/>
            <a:gdLst>
              <a:gd name="connsiteX0" fmla="*/ 0 w 1095555"/>
              <a:gd name="connsiteY0" fmla="*/ 215660 h 362309"/>
              <a:gd name="connsiteX1" fmla="*/ 43132 w 1095555"/>
              <a:gd name="connsiteY1" fmla="*/ 362309 h 362309"/>
              <a:gd name="connsiteX2" fmla="*/ 1095555 w 1095555"/>
              <a:gd name="connsiteY2" fmla="*/ 232913 h 362309"/>
              <a:gd name="connsiteX3" fmla="*/ 1061049 w 1095555"/>
              <a:gd name="connsiteY3" fmla="*/ 0 h 362309"/>
              <a:gd name="connsiteX4" fmla="*/ 163902 w 1095555"/>
              <a:gd name="connsiteY4" fmla="*/ 163901 h 362309"/>
              <a:gd name="connsiteX5" fmla="*/ 163902 w 1095555"/>
              <a:gd name="connsiteY5" fmla="*/ 146649 h 362309"/>
              <a:gd name="connsiteX6" fmla="*/ 0 w 1095555"/>
              <a:gd name="connsiteY6" fmla="*/ 155275 h 362309"/>
              <a:gd name="connsiteX7" fmla="*/ 0 w 1095555"/>
              <a:gd name="connsiteY7" fmla="*/ 215660 h 36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555" h="362309">
                <a:moveTo>
                  <a:pt x="0" y="215660"/>
                </a:moveTo>
                <a:lnTo>
                  <a:pt x="43132" y="362309"/>
                </a:lnTo>
                <a:lnTo>
                  <a:pt x="1095555" y="232913"/>
                </a:lnTo>
                <a:lnTo>
                  <a:pt x="1061049" y="0"/>
                </a:lnTo>
                <a:lnTo>
                  <a:pt x="163902" y="163901"/>
                </a:lnTo>
                <a:lnTo>
                  <a:pt x="163902" y="146649"/>
                </a:lnTo>
                <a:lnTo>
                  <a:pt x="0" y="155275"/>
                </a:lnTo>
                <a:lnTo>
                  <a:pt x="0" y="215660"/>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A9ADFA-790C-32A4-A0BD-7EBDB347A14B}"/>
              </a:ext>
            </a:extLst>
          </p:cNvPr>
          <p:cNvSpPr/>
          <p:nvPr/>
        </p:nvSpPr>
        <p:spPr>
          <a:xfrm>
            <a:off x="11102196" y="2329132"/>
            <a:ext cx="457200" cy="526211"/>
          </a:xfrm>
          <a:custGeom>
            <a:avLst/>
            <a:gdLst>
              <a:gd name="connsiteX0" fmla="*/ 17253 w 457200"/>
              <a:gd name="connsiteY0" fmla="*/ 526211 h 526211"/>
              <a:gd name="connsiteX1" fmla="*/ 0 w 457200"/>
              <a:gd name="connsiteY1" fmla="*/ 379562 h 526211"/>
              <a:gd name="connsiteX2" fmla="*/ 0 w 457200"/>
              <a:gd name="connsiteY2" fmla="*/ 267419 h 526211"/>
              <a:gd name="connsiteX3" fmla="*/ 138023 w 457200"/>
              <a:gd name="connsiteY3" fmla="*/ 241540 h 526211"/>
              <a:gd name="connsiteX4" fmla="*/ 120770 w 457200"/>
              <a:gd name="connsiteY4" fmla="*/ 60385 h 526211"/>
              <a:gd name="connsiteX5" fmla="*/ 370936 w 457200"/>
              <a:gd name="connsiteY5" fmla="*/ 0 h 526211"/>
              <a:gd name="connsiteX6" fmla="*/ 457200 w 457200"/>
              <a:gd name="connsiteY6" fmla="*/ 491706 h 526211"/>
              <a:gd name="connsiteX7" fmla="*/ 17253 w 457200"/>
              <a:gd name="connsiteY7" fmla="*/ 526211 h 52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526211">
                <a:moveTo>
                  <a:pt x="17253" y="526211"/>
                </a:moveTo>
                <a:lnTo>
                  <a:pt x="0" y="379562"/>
                </a:lnTo>
                <a:lnTo>
                  <a:pt x="0" y="267419"/>
                </a:lnTo>
                <a:lnTo>
                  <a:pt x="138023" y="241540"/>
                </a:lnTo>
                <a:lnTo>
                  <a:pt x="120770" y="60385"/>
                </a:lnTo>
                <a:lnTo>
                  <a:pt x="370936" y="0"/>
                </a:lnTo>
                <a:lnTo>
                  <a:pt x="457200" y="491706"/>
                </a:lnTo>
                <a:lnTo>
                  <a:pt x="17253" y="526211"/>
                </a:lnTo>
                <a:close/>
              </a:path>
            </a:pathLst>
          </a:custGeom>
          <a:noFill/>
          <a:ln w="38100">
            <a:solidFill>
              <a:srgbClr val="0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2EDB5D-A1AA-CB91-9499-A8D50A09A5EE}"/>
              </a:ext>
            </a:extLst>
          </p:cNvPr>
          <p:cNvSpPr/>
          <p:nvPr/>
        </p:nvSpPr>
        <p:spPr>
          <a:xfrm>
            <a:off x="9540815" y="2717321"/>
            <a:ext cx="1587260" cy="448573"/>
          </a:xfrm>
          <a:custGeom>
            <a:avLst/>
            <a:gdLst>
              <a:gd name="connsiteX0" fmla="*/ 0 w 1587260"/>
              <a:gd name="connsiteY0" fmla="*/ 241539 h 448573"/>
              <a:gd name="connsiteX1" fmla="*/ 0 w 1587260"/>
              <a:gd name="connsiteY1" fmla="*/ 345056 h 448573"/>
              <a:gd name="connsiteX2" fmla="*/ 60385 w 1587260"/>
              <a:gd name="connsiteY2" fmla="*/ 448573 h 448573"/>
              <a:gd name="connsiteX3" fmla="*/ 1587260 w 1587260"/>
              <a:gd name="connsiteY3" fmla="*/ 172528 h 448573"/>
              <a:gd name="connsiteX4" fmla="*/ 1544128 w 1587260"/>
              <a:gd name="connsiteY4" fmla="*/ 0 h 448573"/>
              <a:gd name="connsiteX5" fmla="*/ 0 w 1587260"/>
              <a:gd name="connsiteY5" fmla="*/ 241539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260" h="448573">
                <a:moveTo>
                  <a:pt x="0" y="241539"/>
                </a:moveTo>
                <a:lnTo>
                  <a:pt x="0" y="345056"/>
                </a:lnTo>
                <a:lnTo>
                  <a:pt x="60385" y="448573"/>
                </a:lnTo>
                <a:lnTo>
                  <a:pt x="1587260" y="172528"/>
                </a:lnTo>
                <a:lnTo>
                  <a:pt x="1544128" y="0"/>
                </a:lnTo>
                <a:lnTo>
                  <a:pt x="0" y="241539"/>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E182C0C-CE36-10A5-CAAC-8AC2D9A33E0F}"/>
              </a:ext>
            </a:extLst>
          </p:cNvPr>
          <p:cNvSpPr/>
          <p:nvPr/>
        </p:nvSpPr>
        <p:spPr>
          <a:xfrm>
            <a:off x="11369615" y="2907102"/>
            <a:ext cx="189781" cy="155275"/>
          </a:xfrm>
          <a:custGeom>
            <a:avLst/>
            <a:gdLst>
              <a:gd name="connsiteX0" fmla="*/ 0 w 189781"/>
              <a:gd name="connsiteY0" fmla="*/ 0 h 155275"/>
              <a:gd name="connsiteX1" fmla="*/ 181155 w 189781"/>
              <a:gd name="connsiteY1" fmla="*/ 0 h 155275"/>
              <a:gd name="connsiteX2" fmla="*/ 189781 w 189781"/>
              <a:gd name="connsiteY2" fmla="*/ 112143 h 155275"/>
              <a:gd name="connsiteX3" fmla="*/ 34506 w 189781"/>
              <a:gd name="connsiteY3" fmla="*/ 155275 h 155275"/>
              <a:gd name="connsiteX4" fmla="*/ 0 w 189781"/>
              <a:gd name="connsiteY4" fmla="*/ 0 h 15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1" h="155275">
                <a:moveTo>
                  <a:pt x="0" y="0"/>
                </a:moveTo>
                <a:lnTo>
                  <a:pt x="181155" y="0"/>
                </a:lnTo>
                <a:lnTo>
                  <a:pt x="189781" y="112143"/>
                </a:lnTo>
                <a:lnTo>
                  <a:pt x="34506" y="155275"/>
                </a:lnTo>
                <a:lnTo>
                  <a:pt x="0" y="0"/>
                </a:lnTo>
                <a:close/>
              </a:path>
            </a:pathLst>
          </a:custGeom>
          <a:noFill/>
          <a:ln w="38100">
            <a:solidFill>
              <a:srgbClr val="FFFF9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70AF4A0-C5B9-33CE-2F59-0DD4E8E742F3}"/>
              </a:ext>
            </a:extLst>
          </p:cNvPr>
          <p:cNvSpPr/>
          <p:nvPr/>
        </p:nvSpPr>
        <p:spPr>
          <a:xfrm>
            <a:off x="7323826" y="3157268"/>
            <a:ext cx="1207699" cy="603849"/>
          </a:xfrm>
          <a:custGeom>
            <a:avLst/>
            <a:gdLst>
              <a:gd name="connsiteX0" fmla="*/ 1224951 w 1224951"/>
              <a:gd name="connsiteY0" fmla="*/ 500332 h 603849"/>
              <a:gd name="connsiteX1" fmla="*/ 1224951 w 1224951"/>
              <a:gd name="connsiteY1" fmla="*/ 603849 h 603849"/>
              <a:gd name="connsiteX2" fmla="*/ 1130061 w 1224951"/>
              <a:gd name="connsiteY2" fmla="*/ 0 h 603849"/>
              <a:gd name="connsiteX3" fmla="*/ 1035170 w 1224951"/>
              <a:gd name="connsiteY3" fmla="*/ 34506 h 603849"/>
              <a:gd name="connsiteX4" fmla="*/ 1035170 w 1224951"/>
              <a:gd name="connsiteY4" fmla="*/ 198407 h 603849"/>
              <a:gd name="connsiteX5" fmla="*/ 0 w 1224951"/>
              <a:gd name="connsiteY5" fmla="*/ 396815 h 603849"/>
              <a:gd name="connsiteX6" fmla="*/ 34506 w 1224951"/>
              <a:gd name="connsiteY6" fmla="*/ 534838 h 603849"/>
              <a:gd name="connsiteX7" fmla="*/ 310551 w 1224951"/>
              <a:gd name="connsiteY7" fmla="*/ 500332 h 603849"/>
              <a:gd name="connsiteX8" fmla="*/ 362310 w 1224951"/>
              <a:gd name="connsiteY8" fmla="*/ 586596 h 603849"/>
              <a:gd name="connsiteX9" fmla="*/ 1086929 w 1224951"/>
              <a:gd name="connsiteY9" fmla="*/ 508958 h 603849"/>
              <a:gd name="connsiteX10" fmla="*/ 1224951 w 1224951"/>
              <a:gd name="connsiteY10" fmla="*/ 500332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951" h="603849">
                <a:moveTo>
                  <a:pt x="1224951" y="500332"/>
                </a:moveTo>
                <a:lnTo>
                  <a:pt x="1224951" y="603849"/>
                </a:lnTo>
                <a:lnTo>
                  <a:pt x="1130061" y="0"/>
                </a:lnTo>
                <a:lnTo>
                  <a:pt x="1035170" y="34506"/>
                </a:lnTo>
                <a:lnTo>
                  <a:pt x="1035170" y="198407"/>
                </a:lnTo>
                <a:lnTo>
                  <a:pt x="0" y="396815"/>
                </a:lnTo>
                <a:lnTo>
                  <a:pt x="34506" y="534838"/>
                </a:lnTo>
                <a:lnTo>
                  <a:pt x="310551" y="500332"/>
                </a:lnTo>
                <a:lnTo>
                  <a:pt x="362310" y="586596"/>
                </a:lnTo>
                <a:lnTo>
                  <a:pt x="1086929" y="508958"/>
                </a:lnTo>
                <a:lnTo>
                  <a:pt x="1224951" y="500332"/>
                </a:lnTo>
                <a:close/>
              </a:path>
            </a:pathLst>
          </a:custGeom>
          <a:noFill/>
          <a:ln w="38100">
            <a:solidFill>
              <a:srgbClr val="FFF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9EC4E1A-997A-F3C6-A0B8-C66369C8D79B}"/>
              </a:ext>
            </a:extLst>
          </p:cNvPr>
          <p:cNvSpPr txBox="1"/>
          <p:nvPr/>
        </p:nvSpPr>
        <p:spPr>
          <a:xfrm>
            <a:off x="7273083" y="5705235"/>
            <a:ext cx="2841332" cy="646331"/>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Remaining Areas</a:t>
            </a:r>
          </a:p>
          <a:p>
            <a:r>
              <a:rPr lang="en-US" sz="1200" dirty="0">
                <a:solidFill>
                  <a:schemeClr val="accent2">
                    <a:lumMod val="10000"/>
                  </a:schemeClr>
                </a:solidFill>
                <a:latin typeface="Corbel" panose="020B0503020204020204" pitchFamily="34" charset="0"/>
              </a:rPr>
              <a:t>Keep as Mixed Use 3 (3 stories) not Mixed Use 4 as proposed by GPAC</a:t>
            </a:r>
          </a:p>
        </p:txBody>
      </p:sp>
      <p:cxnSp>
        <p:nvCxnSpPr>
          <p:cNvPr id="26" name="Straight Arrow Connector 25">
            <a:extLst>
              <a:ext uri="{FF2B5EF4-FFF2-40B4-BE49-F238E27FC236}">
                <a16:creationId xmlns:a16="http://schemas.microsoft.com/office/drawing/2014/main" id="{72486182-3AF0-82B7-29AA-015FB77C82AF}"/>
              </a:ext>
            </a:extLst>
          </p:cNvPr>
          <p:cNvCxnSpPr>
            <a:cxnSpLocks/>
          </p:cNvCxnSpPr>
          <p:nvPr/>
        </p:nvCxnSpPr>
        <p:spPr>
          <a:xfrm flipV="1">
            <a:off x="8741246" y="2984739"/>
            <a:ext cx="1471842" cy="2705255"/>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0C95669C-4429-2830-8974-B9AB39B7F1FE}"/>
              </a:ext>
            </a:extLst>
          </p:cNvPr>
          <p:cNvSpPr txBox="1"/>
          <p:nvPr/>
        </p:nvSpPr>
        <p:spPr>
          <a:xfrm>
            <a:off x="8039983" y="1462168"/>
            <a:ext cx="3001664" cy="830997"/>
          </a:xfrm>
          <a:prstGeom prst="rect">
            <a:avLst/>
          </a:prstGeom>
          <a:solidFill>
            <a:schemeClr val="bg1"/>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Parcels across from PVM and “large” parcels on eastern side of area</a:t>
            </a:r>
          </a:p>
          <a:p>
            <a:r>
              <a:rPr lang="en-US" sz="1200" dirty="0">
                <a:solidFill>
                  <a:schemeClr val="accent2">
                    <a:lumMod val="10000"/>
                  </a:schemeClr>
                </a:solidFill>
                <a:latin typeface="Corbel" panose="020B0503020204020204" pitchFamily="34" charset="0"/>
              </a:rPr>
              <a:t>Support GPAC proposed change to Mixed Use 4 (4 stories) from Mixed Use 3 (3 stories)</a:t>
            </a:r>
          </a:p>
        </p:txBody>
      </p:sp>
      <p:cxnSp>
        <p:nvCxnSpPr>
          <p:cNvPr id="38" name="Straight Arrow Connector 37">
            <a:extLst>
              <a:ext uri="{FF2B5EF4-FFF2-40B4-BE49-F238E27FC236}">
                <a16:creationId xmlns:a16="http://schemas.microsoft.com/office/drawing/2014/main" id="{D306722C-CFAA-6CA4-4293-771C979ACBDC}"/>
              </a:ext>
            </a:extLst>
          </p:cNvPr>
          <p:cNvCxnSpPr>
            <a:cxnSpLocks/>
          </p:cNvCxnSpPr>
          <p:nvPr/>
        </p:nvCxnSpPr>
        <p:spPr>
          <a:xfrm flipH="1">
            <a:off x="8993037" y="2312694"/>
            <a:ext cx="500281" cy="853200"/>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4B21818F-6450-320A-C938-EA358792E6A5}"/>
              </a:ext>
            </a:extLst>
          </p:cNvPr>
          <p:cNvCxnSpPr>
            <a:cxnSpLocks/>
          </p:cNvCxnSpPr>
          <p:nvPr/>
        </p:nvCxnSpPr>
        <p:spPr>
          <a:xfrm>
            <a:off x="9503010" y="2311148"/>
            <a:ext cx="1780177" cy="370206"/>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47" name="Content Placeholder 2">
            <a:extLst>
              <a:ext uri="{FF2B5EF4-FFF2-40B4-BE49-F238E27FC236}">
                <a16:creationId xmlns:a16="http://schemas.microsoft.com/office/drawing/2014/main" id="{6F5B0CA1-CAB3-1595-C6F5-CE59BE6ECC14}"/>
              </a:ext>
            </a:extLst>
          </p:cNvPr>
          <p:cNvSpPr>
            <a:spLocks noGrp="1"/>
          </p:cNvSpPr>
          <p:nvPr>
            <p:ph idx="1"/>
          </p:nvPr>
        </p:nvSpPr>
        <p:spPr>
          <a:xfrm>
            <a:off x="165103" y="2268746"/>
            <a:ext cx="3906565" cy="3204447"/>
          </a:xfrm>
        </p:spPr>
        <p:txBody>
          <a:bodyPr vert="horz" lIns="91440" tIns="45720" rIns="91440" bIns="45720" rtlCol="0" anchor="t">
            <a:normAutofit/>
          </a:bodyPr>
          <a:lstStyle/>
          <a:p>
            <a:pPr marL="227965" indent="-227965"/>
            <a:r>
              <a:rPr lang="en-US" sz="2400">
                <a:latin typeface="Corbel"/>
              </a:rPr>
              <a:t>City Council supported Planning Commission recommendation</a:t>
            </a:r>
            <a:endParaRPr lang="en-US"/>
          </a:p>
        </p:txBody>
      </p:sp>
      <p:sp>
        <p:nvSpPr>
          <p:cNvPr id="48" name="Oval 47">
            <a:extLst>
              <a:ext uri="{FF2B5EF4-FFF2-40B4-BE49-F238E27FC236}">
                <a16:creationId xmlns:a16="http://schemas.microsoft.com/office/drawing/2014/main" id="{271196A1-918B-1548-2900-7473DB3E6511}"/>
              </a:ext>
            </a:extLst>
          </p:cNvPr>
          <p:cNvSpPr/>
          <p:nvPr/>
        </p:nvSpPr>
        <p:spPr>
          <a:xfrm>
            <a:off x="9890681" y="4465588"/>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3</a:t>
            </a:r>
          </a:p>
        </p:txBody>
      </p:sp>
      <p:sp>
        <p:nvSpPr>
          <p:cNvPr id="49" name="Freeform: Shape 48">
            <a:extLst>
              <a:ext uri="{FF2B5EF4-FFF2-40B4-BE49-F238E27FC236}">
                <a16:creationId xmlns:a16="http://schemas.microsoft.com/office/drawing/2014/main" id="{8A7ABA9A-0D3B-8879-748F-065DF85EB0E9}"/>
              </a:ext>
            </a:extLst>
          </p:cNvPr>
          <p:cNvSpPr/>
          <p:nvPr/>
        </p:nvSpPr>
        <p:spPr>
          <a:xfrm>
            <a:off x="9898842" y="4827412"/>
            <a:ext cx="720873" cy="423597"/>
          </a:xfrm>
          <a:custGeom>
            <a:avLst/>
            <a:gdLst>
              <a:gd name="connsiteX0" fmla="*/ 0 w 552893"/>
              <a:gd name="connsiteY0" fmla="*/ 74428 h 340242"/>
              <a:gd name="connsiteX1" fmla="*/ 53163 w 552893"/>
              <a:gd name="connsiteY1" fmla="*/ 340242 h 340242"/>
              <a:gd name="connsiteX2" fmla="*/ 552893 w 552893"/>
              <a:gd name="connsiteY2" fmla="*/ 249865 h 340242"/>
              <a:gd name="connsiteX3" fmla="*/ 520995 w 552893"/>
              <a:gd name="connsiteY3" fmla="*/ 0 h 340242"/>
              <a:gd name="connsiteX4" fmla="*/ 0 w 552893"/>
              <a:gd name="connsiteY4" fmla="*/ 74428 h 340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93" h="340242">
                <a:moveTo>
                  <a:pt x="0" y="74428"/>
                </a:moveTo>
                <a:lnTo>
                  <a:pt x="53163" y="340242"/>
                </a:lnTo>
                <a:lnTo>
                  <a:pt x="552893" y="249865"/>
                </a:lnTo>
                <a:lnTo>
                  <a:pt x="520995" y="0"/>
                </a:lnTo>
                <a:lnTo>
                  <a:pt x="0" y="74428"/>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2D4A167B-2562-BA87-E0B4-A16195D4949B}"/>
              </a:ext>
            </a:extLst>
          </p:cNvPr>
          <p:cNvSpPr/>
          <p:nvPr/>
        </p:nvSpPr>
        <p:spPr>
          <a:xfrm>
            <a:off x="9768709" y="3985080"/>
            <a:ext cx="345706" cy="381159"/>
          </a:xfrm>
          <a:custGeom>
            <a:avLst/>
            <a:gdLst>
              <a:gd name="connsiteX0" fmla="*/ 42530 w 265814"/>
              <a:gd name="connsiteY0" fmla="*/ 313660 h 313660"/>
              <a:gd name="connsiteX1" fmla="*/ 265814 w 265814"/>
              <a:gd name="connsiteY1" fmla="*/ 265814 h 313660"/>
              <a:gd name="connsiteX2" fmla="*/ 217967 w 265814"/>
              <a:gd name="connsiteY2" fmla="*/ 0 h 313660"/>
              <a:gd name="connsiteX3" fmla="*/ 0 w 265814"/>
              <a:gd name="connsiteY3" fmla="*/ 42530 h 313660"/>
              <a:gd name="connsiteX4" fmla="*/ 42530 w 265814"/>
              <a:gd name="connsiteY4" fmla="*/ 313660 h 31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313660">
                <a:moveTo>
                  <a:pt x="42530" y="313660"/>
                </a:moveTo>
                <a:lnTo>
                  <a:pt x="265814" y="265814"/>
                </a:lnTo>
                <a:lnTo>
                  <a:pt x="217967" y="0"/>
                </a:lnTo>
                <a:lnTo>
                  <a:pt x="0" y="42530"/>
                </a:lnTo>
                <a:lnTo>
                  <a:pt x="42530" y="313660"/>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80273E2-F38A-A1DC-B5FC-7F4935465F16}"/>
              </a:ext>
            </a:extLst>
          </p:cNvPr>
          <p:cNvSpPr/>
          <p:nvPr/>
        </p:nvSpPr>
        <p:spPr>
          <a:xfrm>
            <a:off x="5260064" y="1828800"/>
            <a:ext cx="2218099" cy="624689"/>
          </a:xfrm>
          <a:custGeom>
            <a:avLst/>
            <a:gdLst>
              <a:gd name="connsiteX0" fmla="*/ 27161 w 2218099"/>
              <a:gd name="connsiteY0" fmla="*/ 624689 h 624689"/>
              <a:gd name="connsiteX1" fmla="*/ 2218099 w 2218099"/>
              <a:gd name="connsiteY1" fmla="*/ 262550 h 624689"/>
              <a:gd name="connsiteX2" fmla="*/ 2199992 w 2218099"/>
              <a:gd name="connsiteY2" fmla="*/ 126749 h 624689"/>
              <a:gd name="connsiteX3" fmla="*/ 1783533 w 2218099"/>
              <a:gd name="connsiteY3" fmla="*/ 162962 h 624689"/>
              <a:gd name="connsiteX4" fmla="*/ 1738266 w 2218099"/>
              <a:gd name="connsiteY4" fmla="*/ 0 h 624689"/>
              <a:gd name="connsiteX5" fmla="*/ 1448555 w 2218099"/>
              <a:gd name="connsiteY5" fmla="*/ 54321 h 624689"/>
              <a:gd name="connsiteX6" fmla="*/ 1439501 w 2218099"/>
              <a:gd name="connsiteY6" fmla="*/ 90535 h 624689"/>
              <a:gd name="connsiteX7" fmla="*/ 1285592 w 2218099"/>
              <a:gd name="connsiteY7" fmla="*/ 126749 h 624689"/>
              <a:gd name="connsiteX8" fmla="*/ 1312753 w 2218099"/>
              <a:gd name="connsiteY8" fmla="*/ 289711 h 624689"/>
              <a:gd name="connsiteX9" fmla="*/ 0 w 2218099"/>
              <a:gd name="connsiteY9" fmla="*/ 497941 h 624689"/>
              <a:gd name="connsiteX10" fmla="*/ 27161 w 2218099"/>
              <a:gd name="connsiteY10" fmla="*/ 624689 h 6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8099" h="624689">
                <a:moveTo>
                  <a:pt x="27161" y="624689"/>
                </a:moveTo>
                <a:lnTo>
                  <a:pt x="2218099" y="262550"/>
                </a:lnTo>
                <a:lnTo>
                  <a:pt x="2199992" y="126749"/>
                </a:lnTo>
                <a:lnTo>
                  <a:pt x="1783533" y="162962"/>
                </a:lnTo>
                <a:lnTo>
                  <a:pt x="1738266" y="0"/>
                </a:lnTo>
                <a:lnTo>
                  <a:pt x="1448555" y="54321"/>
                </a:lnTo>
                <a:lnTo>
                  <a:pt x="1439501" y="90535"/>
                </a:lnTo>
                <a:lnTo>
                  <a:pt x="1285592" y="126749"/>
                </a:lnTo>
                <a:lnTo>
                  <a:pt x="1312753" y="289711"/>
                </a:lnTo>
                <a:lnTo>
                  <a:pt x="0" y="497941"/>
                </a:lnTo>
                <a:lnTo>
                  <a:pt x="27161" y="624689"/>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69C2F98-5D6E-BE56-5EAE-861485DA7D8A}"/>
              </a:ext>
            </a:extLst>
          </p:cNvPr>
          <p:cNvSpPr/>
          <p:nvPr/>
        </p:nvSpPr>
        <p:spPr>
          <a:xfrm>
            <a:off x="6799152" y="3576119"/>
            <a:ext cx="1828800" cy="1674891"/>
          </a:xfrm>
          <a:custGeom>
            <a:avLst/>
            <a:gdLst>
              <a:gd name="connsiteX0" fmla="*/ 0 w 1828800"/>
              <a:gd name="connsiteY0" fmla="*/ 126748 h 1674891"/>
              <a:gd name="connsiteX1" fmla="*/ 1828800 w 1828800"/>
              <a:gd name="connsiteY1" fmla="*/ 1674891 h 1674891"/>
              <a:gd name="connsiteX2" fmla="*/ 1810694 w 1828800"/>
              <a:gd name="connsiteY2" fmla="*/ 1358020 h 1674891"/>
              <a:gd name="connsiteX3" fmla="*/ 1665838 w 1828800"/>
              <a:gd name="connsiteY3" fmla="*/ 1376127 h 1674891"/>
              <a:gd name="connsiteX4" fmla="*/ 1638678 w 1828800"/>
              <a:gd name="connsiteY4" fmla="*/ 1222218 h 1674891"/>
              <a:gd name="connsiteX5" fmla="*/ 1466662 w 1828800"/>
              <a:gd name="connsiteY5" fmla="*/ 1240325 h 1674891"/>
              <a:gd name="connsiteX6" fmla="*/ 1421395 w 1828800"/>
              <a:gd name="connsiteY6" fmla="*/ 986828 h 1674891"/>
              <a:gd name="connsiteX7" fmla="*/ 1213165 w 1828800"/>
              <a:gd name="connsiteY7" fmla="*/ 1004934 h 1674891"/>
              <a:gd name="connsiteX8" fmla="*/ 1158844 w 1828800"/>
              <a:gd name="connsiteY8" fmla="*/ 597529 h 1674891"/>
              <a:gd name="connsiteX9" fmla="*/ 769545 w 1828800"/>
              <a:gd name="connsiteY9" fmla="*/ 669956 h 1674891"/>
              <a:gd name="connsiteX10" fmla="*/ 742385 w 1828800"/>
              <a:gd name="connsiteY10" fmla="*/ 506994 h 1674891"/>
              <a:gd name="connsiteX11" fmla="*/ 597529 w 1828800"/>
              <a:gd name="connsiteY11" fmla="*/ 497940 h 1674891"/>
              <a:gd name="connsiteX12" fmla="*/ 516048 w 1828800"/>
              <a:gd name="connsiteY12" fmla="*/ 0 h 1674891"/>
              <a:gd name="connsiteX13" fmla="*/ 0 w 1828800"/>
              <a:gd name="connsiteY13" fmla="*/ 126748 h 16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8800" h="1674891">
                <a:moveTo>
                  <a:pt x="0" y="126748"/>
                </a:moveTo>
                <a:lnTo>
                  <a:pt x="1828800" y="1674891"/>
                </a:lnTo>
                <a:lnTo>
                  <a:pt x="1810694" y="1358020"/>
                </a:lnTo>
                <a:lnTo>
                  <a:pt x="1665838" y="1376127"/>
                </a:lnTo>
                <a:lnTo>
                  <a:pt x="1638678" y="1222218"/>
                </a:lnTo>
                <a:lnTo>
                  <a:pt x="1466662" y="1240325"/>
                </a:lnTo>
                <a:lnTo>
                  <a:pt x="1421395" y="986828"/>
                </a:lnTo>
                <a:lnTo>
                  <a:pt x="1213165" y="1004934"/>
                </a:lnTo>
                <a:lnTo>
                  <a:pt x="1158844" y="597529"/>
                </a:lnTo>
                <a:lnTo>
                  <a:pt x="769545" y="669956"/>
                </a:lnTo>
                <a:lnTo>
                  <a:pt x="742385" y="506994"/>
                </a:lnTo>
                <a:lnTo>
                  <a:pt x="597529" y="497940"/>
                </a:lnTo>
                <a:lnTo>
                  <a:pt x="516048" y="0"/>
                </a:lnTo>
                <a:lnTo>
                  <a:pt x="0" y="126748"/>
                </a:lnTo>
                <a:close/>
              </a:path>
            </a:pathLst>
          </a:custGeom>
          <a:noFill/>
          <a:ln w="38100">
            <a:solidFill>
              <a:srgbClr val="FFFF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D410036-5960-1AC8-70CD-3962DCF25A07}"/>
              </a:ext>
            </a:extLst>
          </p:cNvPr>
          <p:cNvSpPr/>
          <p:nvPr/>
        </p:nvSpPr>
        <p:spPr>
          <a:xfrm>
            <a:off x="6742174" y="188204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1</a:t>
            </a:r>
          </a:p>
        </p:txBody>
      </p:sp>
      <p:sp>
        <p:nvSpPr>
          <p:cNvPr id="55" name="Oval 54">
            <a:extLst>
              <a:ext uri="{FF2B5EF4-FFF2-40B4-BE49-F238E27FC236}">
                <a16:creationId xmlns:a16="http://schemas.microsoft.com/office/drawing/2014/main" id="{EE49511C-96EC-1EFA-09D7-2B3DCD30C794}"/>
              </a:ext>
            </a:extLst>
          </p:cNvPr>
          <p:cNvSpPr/>
          <p:nvPr/>
        </p:nvSpPr>
        <p:spPr>
          <a:xfrm>
            <a:off x="7497778" y="4008896"/>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rbel" panose="020B0503020204020204" pitchFamily="34" charset="0"/>
              </a:rPr>
              <a:t>2</a:t>
            </a:r>
          </a:p>
        </p:txBody>
      </p:sp>
    </p:spTree>
    <p:extLst>
      <p:ext uri="{BB962C8B-B14F-4D97-AF65-F5344CB8AC3E}">
        <p14:creationId xmlns:p14="http://schemas.microsoft.com/office/powerpoint/2010/main" val="2987663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map of a city&#10;&#10;Description automatically generated with low confidence">
            <a:extLst>
              <a:ext uri="{FF2B5EF4-FFF2-40B4-BE49-F238E27FC236}">
                <a16:creationId xmlns:a16="http://schemas.microsoft.com/office/drawing/2014/main" id="{8548CB68-3D11-C3EA-E792-EC305B7872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5246" y="946284"/>
            <a:ext cx="8647286" cy="5581036"/>
          </a:xfrm>
          <a:prstGeom prst="rect">
            <a:avLst/>
          </a:prstGeom>
        </p:spPr>
      </p:pic>
      <p:sp>
        <p:nvSpPr>
          <p:cNvPr id="14" name="Rectangle 13">
            <a:extLst>
              <a:ext uri="{FF2B5EF4-FFF2-40B4-BE49-F238E27FC236}">
                <a16:creationId xmlns:a16="http://schemas.microsoft.com/office/drawing/2014/main" id="{402C08F8-16AE-935A-22D1-5A68149AD435}"/>
              </a:ext>
            </a:extLst>
          </p:cNvPr>
          <p:cNvSpPr/>
          <p:nvPr/>
        </p:nvSpPr>
        <p:spPr>
          <a:xfrm>
            <a:off x="0" y="6024769"/>
            <a:ext cx="12192000" cy="833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16565-315C-97A5-A211-01CD371B1200}"/>
              </a:ext>
            </a:extLst>
          </p:cNvPr>
          <p:cNvSpPr>
            <a:spLocks noGrp="1"/>
          </p:cNvSpPr>
          <p:nvPr>
            <p:ph type="title"/>
          </p:nvPr>
        </p:nvSpPr>
        <p:spPr>
          <a:xfrm>
            <a:off x="165104" y="474156"/>
            <a:ext cx="11703622" cy="554544"/>
          </a:xfrm>
          <a:solidFill>
            <a:schemeClr val="accent3"/>
          </a:solidFill>
        </p:spPr>
        <p:txBody>
          <a:bodyPr/>
          <a:lstStyle/>
          <a:p>
            <a:r>
              <a:rPr lang="en-US" dirty="0">
                <a:latin typeface="Corbel"/>
              </a:rPr>
              <a:t>Midtown Corridors – </a:t>
            </a:r>
            <a:r>
              <a:rPr lang="en-US" u="sng">
                <a:latin typeface="Corbel"/>
              </a:rPr>
              <a:t>City Council</a:t>
            </a:r>
            <a:endParaRPr lang="en-US" u="sng" dirty="0"/>
          </a:p>
        </p:txBody>
      </p:sp>
      <p:cxnSp>
        <p:nvCxnSpPr>
          <p:cNvPr id="9" name="Straight Arrow Connector 8">
            <a:extLst>
              <a:ext uri="{FF2B5EF4-FFF2-40B4-BE49-F238E27FC236}">
                <a16:creationId xmlns:a16="http://schemas.microsoft.com/office/drawing/2014/main" id="{6FD6C6E9-718A-D5FC-2EBC-BECEE13AACAA}"/>
              </a:ext>
            </a:extLst>
          </p:cNvPr>
          <p:cNvCxnSpPr>
            <a:cxnSpLocks/>
          </p:cNvCxnSpPr>
          <p:nvPr/>
        </p:nvCxnSpPr>
        <p:spPr>
          <a:xfrm flipH="1">
            <a:off x="10097837" y="2954522"/>
            <a:ext cx="398149" cy="938128"/>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301A9254-5C0F-E217-144A-9076850BE7C1}"/>
              </a:ext>
            </a:extLst>
          </p:cNvPr>
          <p:cNvCxnSpPr>
            <a:cxnSpLocks/>
          </p:cNvCxnSpPr>
          <p:nvPr/>
        </p:nvCxnSpPr>
        <p:spPr>
          <a:xfrm flipH="1">
            <a:off x="10010930" y="2942319"/>
            <a:ext cx="495353" cy="2310969"/>
          </a:xfrm>
          <a:prstGeom prst="straightConnector1">
            <a:avLst/>
          </a:prstGeom>
          <a:ln w="19050">
            <a:solidFill>
              <a:schemeClr val="accent2">
                <a:lumMod val="10000"/>
              </a:schemeClr>
            </a:solidFill>
            <a:headEnd type="none"/>
            <a:tailEnd type="oval" w="sm" len="sm"/>
          </a:ln>
        </p:spPr>
        <p:style>
          <a:lnRef idx="1">
            <a:schemeClr val="accent6"/>
          </a:lnRef>
          <a:fillRef idx="0">
            <a:schemeClr val="accent6"/>
          </a:fillRef>
          <a:effectRef idx="0">
            <a:schemeClr val="accent6"/>
          </a:effectRef>
          <a:fontRef idx="minor">
            <a:schemeClr val="tx1"/>
          </a:fontRef>
        </p:style>
      </p:cxnSp>
      <p:sp>
        <p:nvSpPr>
          <p:cNvPr id="16" name="Freeform: Shape 15">
            <a:extLst>
              <a:ext uri="{FF2B5EF4-FFF2-40B4-BE49-F238E27FC236}">
                <a16:creationId xmlns:a16="http://schemas.microsoft.com/office/drawing/2014/main" id="{DAD60169-7F80-DA93-2ACC-3152F0A46855}"/>
              </a:ext>
            </a:extLst>
          </p:cNvPr>
          <p:cNvSpPr/>
          <p:nvPr/>
        </p:nvSpPr>
        <p:spPr>
          <a:xfrm>
            <a:off x="9201507" y="3260423"/>
            <a:ext cx="990600" cy="2724150"/>
          </a:xfrm>
          <a:custGeom>
            <a:avLst/>
            <a:gdLst>
              <a:gd name="connsiteX0" fmla="*/ 0 w 990600"/>
              <a:gd name="connsiteY0" fmla="*/ 2724150 h 2724150"/>
              <a:gd name="connsiteX1" fmla="*/ 234950 w 990600"/>
              <a:gd name="connsiteY1" fmla="*/ 1790700 h 2724150"/>
              <a:gd name="connsiteX2" fmla="*/ 393700 w 990600"/>
              <a:gd name="connsiteY2" fmla="*/ 1536700 h 2724150"/>
              <a:gd name="connsiteX3" fmla="*/ 476250 w 990600"/>
              <a:gd name="connsiteY3" fmla="*/ 1289050 h 2724150"/>
              <a:gd name="connsiteX4" fmla="*/ 565150 w 990600"/>
              <a:gd name="connsiteY4" fmla="*/ 933450 h 2724150"/>
              <a:gd name="connsiteX5" fmla="*/ 647700 w 990600"/>
              <a:gd name="connsiteY5" fmla="*/ 596900 h 2724150"/>
              <a:gd name="connsiteX6" fmla="*/ 704850 w 990600"/>
              <a:gd name="connsiteY6" fmla="*/ 469900 h 2724150"/>
              <a:gd name="connsiteX7" fmla="*/ 914400 w 990600"/>
              <a:gd name="connsiteY7" fmla="*/ 127000 h 2724150"/>
              <a:gd name="connsiteX8" fmla="*/ 990600 w 990600"/>
              <a:gd name="connsiteY8" fmla="*/ 0 h 2724150"/>
              <a:gd name="connsiteX9" fmla="*/ 990600 w 990600"/>
              <a:gd name="connsiteY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2724150">
                <a:moveTo>
                  <a:pt x="0" y="2724150"/>
                </a:moveTo>
                <a:lnTo>
                  <a:pt x="234950" y="1790700"/>
                </a:lnTo>
                <a:lnTo>
                  <a:pt x="393700" y="1536700"/>
                </a:lnTo>
                <a:lnTo>
                  <a:pt x="476250" y="1289050"/>
                </a:lnTo>
                <a:lnTo>
                  <a:pt x="565150" y="933450"/>
                </a:lnTo>
                <a:lnTo>
                  <a:pt x="647700" y="596900"/>
                </a:lnTo>
                <a:lnTo>
                  <a:pt x="704850" y="469900"/>
                </a:lnTo>
                <a:lnTo>
                  <a:pt x="914400" y="127000"/>
                </a:lnTo>
                <a:lnTo>
                  <a:pt x="990600" y="0"/>
                </a:lnTo>
                <a:lnTo>
                  <a:pt x="990600" y="0"/>
                </a:ln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A45309-E123-F9D5-B215-0F507C286AA2}"/>
              </a:ext>
            </a:extLst>
          </p:cNvPr>
          <p:cNvSpPr txBox="1"/>
          <p:nvPr/>
        </p:nvSpPr>
        <p:spPr>
          <a:xfrm>
            <a:off x="8323746" y="5830186"/>
            <a:ext cx="788548" cy="276999"/>
          </a:xfrm>
          <a:prstGeom prst="rect">
            <a:avLst/>
          </a:prstGeom>
          <a:solidFill>
            <a:schemeClr val="accent3"/>
          </a:solidFill>
          <a:ln>
            <a:solidFill>
              <a:schemeClr val="accent2">
                <a:lumMod val="10000"/>
              </a:schemeClr>
            </a:solidFill>
          </a:ln>
        </p:spPr>
        <p:txBody>
          <a:bodyPr wrap="square" rtlCol="0">
            <a:spAutoFit/>
          </a:bodyPr>
          <a:lstStyle/>
          <a:p>
            <a:r>
              <a:rPr lang="en-US" sz="1200" b="1" u="sng" dirty="0">
                <a:solidFill>
                  <a:schemeClr val="accent2">
                    <a:lumMod val="10000"/>
                  </a:schemeClr>
                </a:solidFill>
                <a:latin typeface="Corbel" panose="020B0503020204020204" pitchFamily="34" charset="0"/>
              </a:rPr>
              <a:t>Seaward</a:t>
            </a:r>
            <a:endParaRPr lang="en-US" sz="1200" dirty="0">
              <a:solidFill>
                <a:schemeClr val="accent2">
                  <a:lumMod val="10000"/>
                </a:schemeClr>
              </a:solidFill>
              <a:latin typeface="Corbel" panose="020B0503020204020204" pitchFamily="34" charset="0"/>
            </a:endParaRPr>
          </a:p>
        </p:txBody>
      </p:sp>
      <p:sp>
        <p:nvSpPr>
          <p:cNvPr id="7" name="Freeform: Shape 6">
            <a:extLst>
              <a:ext uri="{FF2B5EF4-FFF2-40B4-BE49-F238E27FC236}">
                <a16:creationId xmlns:a16="http://schemas.microsoft.com/office/drawing/2014/main" id="{28B6D7E7-4089-334B-0DA7-9A26586F6545}"/>
              </a:ext>
            </a:extLst>
          </p:cNvPr>
          <p:cNvSpPr/>
          <p:nvPr/>
        </p:nvSpPr>
        <p:spPr>
          <a:xfrm>
            <a:off x="9023080" y="4816425"/>
            <a:ext cx="1998424" cy="896293"/>
          </a:xfrm>
          <a:custGeom>
            <a:avLst/>
            <a:gdLst>
              <a:gd name="connsiteX0" fmla="*/ 208230 w 1665838"/>
              <a:gd name="connsiteY0" fmla="*/ 0 h 814812"/>
              <a:gd name="connsiteX1" fmla="*/ 135802 w 1665838"/>
              <a:gd name="connsiteY1" fmla="*/ 126749 h 814812"/>
              <a:gd name="connsiteX2" fmla="*/ 0 w 1665838"/>
              <a:gd name="connsiteY2" fmla="*/ 624689 h 814812"/>
              <a:gd name="connsiteX3" fmla="*/ 452674 w 1665838"/>
              <a:gd name="connsiteY3" fmla="*/ 742384 h 814812"/>
              <a:gd name="connsiteX4" fmla="*/ 497941 w 1665838"/>
              <a:gd name="connsiteY4" fmla="*/ 552261 h 814812"/>
              <a:gd name="connsiteX5" fmla="*/ 615636 w 1665838"/>
              <a:gd name="connsiteY5" fmla="*/ 570368 h 814812"/>
              <a:gd name="connsiteX6" fmla="*/ 570369 w 1665838"/>
              <a:gd name="connsiteY6" fmla="*/ 778598 h 814812"/>
              <a:gd name="connsiteX7" fmla="*/ 715224 w 1665838"/>
              <a:gd name="connsiteY7" fmla="*/ 814812 h 814812"/>
              <a:gd name="connsiteX8" fmla="*/ 742384 w 1665838"/>
              <a:gd name="connsiteY8" fmla="*/ 688063 h 814812"/>
              <a:gd name="connsiteX9" fmla="*/ 905347 w 1665838"/>
              <a:gd name="connsiteY9" fmla="*/ 715224 h 814812"/>
              <a:gd name="connsiteX10" fmla="*/ 941561 w 1665838"/>
              <a:gd name="connsiteY10" fmla="*/ 606582 h 814812"/>
              <a:gd name="connsiteX11" fmla="*/ 1330860 w 1665838"/>
              <a:gd name="connsiteY11" fmla="*/ 706170 h 814812"/>
              <a:gd name="connsiteX12" fmla="*/ 1358020 w 1665838"/>
              <a:gd name="connsiteY12" fmla="*/ 570368 h 814812"/>
              <a:gd name="connsiteX13" fmla="*/ 1584357 w 1665838"/>
              <a:gd name="connsiteY13" fmla="*/ 651850 h 814812"/>
              <a:gd name="connsiteX14" fmla="*/ 1665838 w 1665838"/>
              <a:gd name="connsiteY14" fmla="*/ 371192 h 814812"/>
              <a:gd name="connsiteX15" fmla="*/ 208230 w 1665838"/>
              <a:gd name="connsiteY15" fmla="*/ 0 h 814812"/>
              <a:gd name="connsiteX0" fmla="*/ 0 w 1892175"/>
              <a:gd name="connsiteY0" fmla="*/ 0 h 896293"/>
              <a:gd name="connsiteX1" fmla="*/ 362139 w 1892175"/>
              <a:gd name="connsiteY1" fmla="*/ 208230 h 896293"/>
              <a:gd name="connsiteX2" fmla="*/ 226337 w 1892175"/>
              <a:gd name="connsiteY2" fmla="*/ 706170 h 896293"/>
              <a:gd name="connsiteX3" fmla="*/ 679011 w 1892175"/>
              <a:gd name="connsiteY3" fmla="*/ 823865 h 896293"/>
              <a:gd name="connsiteX4" fmla="*/ 724278 w 1892175"/>
              <a:gd name="connsiteY4" fmla="*/ 633742 h 896293"/>
              <a:gd name="connsiteX5" fmla="*/ 841973 w 1892175"/>
              <a:gd name="connsiteY5" fmla="*/ 651849 h 896293"/>
              <a:gd name="connsiteX6" fmla="*/ 796706 w 1892175"/>
              <a:gd name="connsiteY6" fmla="*/ 860079 h 896293"/>
              <a:gd name="connsiteX7" fmla="*/ 941561 w 1892175"/>
              <a:gd name="connsiteY7" fmla="*/ 896293 h 896293"/>
              <a:gd name="connsiteX8" fmla="*/ 968721 w 1892175"/>
              <a:gd name="connsiteY8" fmla="*/ 769544 h 896293"/>
              <a:gd name="connsiteX9" fmla="*/ 1131684 w 1892175"/>
              <a:gd name="connsiteY9" fmla="*/ 796705 h 896293"/>
              <a:gd name="connsiteX10" fmla="*/ 1167898 w 1892175"/>
              <a:gd name="connsiteY10" fmla="*/ 688063 h 896293"/>
              <a:gd name="connsiteX11" fmla="*/ 1557197 w 1892175"/>
              <a:gd name="connsiteY11" fmla="*/ 787651 h 896293"/>
              <a:gd name="connsiteX12" fmla="*/ 1584357 w 1892175"/>
              <a:gd name="connsiteY12" fmla="*/ 651849 h 896293"/>
              <a:gd name="connsiteX13" fmla="*/ 1810694 w 1892175"/>
              <a:gd name="connsiteY13" fmla="*/ 733331 h 896293"/>
              <a:gd name="connsiteX14" fmla="*/ 1892175 w 1892175"/>
              <a:gd name="connsiteY14" fmla="*/ 452673 h 896293"/>
              <a:gd name="connsiteX15" fmla="*/ 0 w 1892175"/>
              <a:gd name="connsiteY15" fmla="*/ 0 h 896293"/>
              <a:gd name="connsiteX0" fmla="*/ 25235 w 1917410"/>
              <a:gd name="connsiteY0" fmla="*/ 0 h 896293"/>
              <a:gd name="connsiteX1" fmla="*/ 387374 w 1917410"/>
              <a:gd name="connsiteY1" fmla="*/ 208230 h 896293"/>
              <a:gd name="connsiteX2" fmla="*/ 251572 w 1917410"/>
              <a:gd name="connsiteY2" fmla="*/ 706170 h 896293"/>
              <a:gd name="connsiteX3" fmla="*/ 704246 w 1917410"/>
              <a:gd name="connsiteY3" fmla="*/ 823865 h 896293"/>
              <a:gd name="connsiteX4" fmla="*/ 749513 w 1917410"/>
              <a:gd name="connsiteY4" fmla="*/ 633742 h 896293"/>
              <a:gd name="connsiteX5" fmla="*/ 867208 w 1917410"/>
              <a:gd name="connsiteY5" fmla="*/ 651849 h 896293"/>
              <a:gd name="connsiteX6" fmla="*/ 821941 w 1917410"/>
              <a:gd name="connsiteY6" fmla="*/ 860079 h 896293"/>
              <a:gd name="connsiteX7" fmla="*/ 966796 w 1917410"/>
              <a:gd name="connsiteY7" fmla="*/ 896293 h 896293"/>
              <a:gd name="connsiteX8" fmla="*/ 993956 w 1917410"/>
              <a:gd name="connsiteY8" fmla="*/ 769544 h 896293"/>
              <a:gd name="connsiteX9" fmla="*/ 1156919 w 1917410"/>
              <a:gd name="connsiteY9" fmla="*/ 796705 h 896293"/>
              <a:gd name="connsiteX10" fmla="*/ 1193133 w 1917410"/>
              <a:gd name="connsiteY10" fmla="*/ 688063 h 896293"/>
              <a:gd name="connsiteX11" fmla="*/ 1582432 w 1917410"/>
              <a:gd name="connsiteY11" fmla="*/ 787651 h 896293"/>
              <a:gd name="connsiteX12" fmla="*/ 1609592 w 1917410"/>
              <a:gd name="connsiteY12" fmla="*/ 651849 h 896293"/>
              <a:gd name="connsiteX13" fmla="*/ 1835929 w 1917410"/>
              <a:gd name="connsiteY13" fmla="*/ 733331 h 896293"/>
              <a:gd name="connsiteX14" fmla="*/ 1917410 w 1917410"/>
              <a:gd name="connsiteY14" fmla="*/ 452673 h 896293"/>
              <a:gd name="connsiteX15" fmla="*/ 25235 w 1917410"/>
              <a:gd name="connsiteY15" fmla="*/ 0 h 896293"/>
              <a:gd name="connsiteX0" fmla="*/ 79334 w 1971509"/>
              <a:gd name="connsiteY0" fmla="*/ 0 h 896293"/>
              <a:gd name="connsiteX1" fmla="*/ 106495 w 1971509"/>
              <a:gd name="connsiteY1" fmla="*/ 570369 h 896293"/>
              <a:gd name="connsiteX2" fmla="*/ 305671 w 1971509"/>
              <a:gd name="connsiteY2" fmla="*/ 706170 h 896293"/>
              <a:gd name="connsiteX3" fmla="*/ 758345 w 1971509"/>
              <a:gd name="connsiteY3" fmla="*/ 823865 h 896293"/>
              <a:gd name="connsiteX4" fmla="*/ 803612 w 1971509"/>
              <a:gd name="connsiteY4" fmla="*/ 633742 h 896293"/>
              <a:gd name="connsiteX5" fmla="*/ 921307 w 1971509"/>
              <a:gd name="connsiteY5" fmla="*/ 651849 h 896293"/>
              <a:gd name="connsiteX6" fmla="*/ 876040 w 1971509"/>
              <a:gd name="connsiteY6" fmla="*/ 860079 h 896293"/>
              <a:gd name="connsiteX7" fmla="*/ 1020895 w 1971509"/>
              <a:gd name="connsiteY7" fmla="*/ 896293 h 896293"/>
              <a:gd name="connsiteX8" fmla="*/ 1048055 w 1971509"/>
              <a:gd name="connsiteY8" fmla="*/ 769544 h 896293"/>
              <a:gd name="connsiteX9" fmla="*/ 1211018 w 1971509"/>
              <a:gd name="connsiteY9" fmla="*/ 796705 h 896293"/>
              <a:gd name="connsiteX10" fmla="*/ 1247232 w 1971509"/>
              <a:gd name="connsiteY10" fmla="*/ 688063 h 896293"/>
              <a:gd name="connsiteX11" fmla="*/ 1636531 w 1971509"/>
              <a:gd name="connsiteY11" fmla="*/ 787651 h 896293"/>
              <a:gd name="connsiteX12" fmla="*/ 1663691 w 1971509"/>
              <a:gd name="connsiteY12" fmla="*/ 651849 h 896293"/>
              <a:gd name="connsiteX13" fmla="*/ 1890028 w 1971509"/>
              <a:gd name="connsiteY13" fmla="*/ 733331 h 896293"/>
              <a:gd name="connsiteX14" fmla="*/ 1971509 w 1971509"/>
              <a:gd name="connsiteY14" fmla="*/ 452673 h 896293"/>
              <a:gd name="connsiteX15" fmla="*/ 79334 w 1971509"/>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 name="connsiteX0" fmla="*/ 106249 w 1998424"/>
              <a:gd name="connsiteY0" fmla="*/ 0 h 896293"/>
              <a:gd name="connsiteX1" fmla="*/ 79089 w 1998424"/>
              <a:gd name="connsiteY1" fmla="*/ 579423 h 896293"/>
              <a:gd name="connsiteX2" fmla="*/ 332586 w 1998424"/>
              <a:gd name="connsiteY2" fmla="*/ 706170 h 896293"/>
              <a:gd name="connsiteX3" fmla="*/ 785260 w 1998424"/>
              <a:gd name="connsiteY3" fmla="*/ 823865 h 896293"/>
              <a:gd name="connsiteX4" fmla="*/ 830527 w 1998424"/>
              <a:gd name="connsiteY4" fmla="*/ 633742 h 896293"/>
              <a:gd name="connsiteX5" fmla="*/ 948222 w 1998424"/>
              <a:gd name="connsiteY5" fmla="*/ 651849 h 896293"/>
              <a:gd name="connsiteX6" fmla="*/ 902955 w 1998424"/>
              <a:gd name="connsiteY6" fmla="*/ 860079 h 896293"/>
              <a:gd name="connsiteX7" fmla="*/ 1047810 w 1998424"/>
              <a:gd name="connsiteY7" fmla="*/ 896293 h 896293"/>
              <a:gd name="connsiteX8" fmla="*/ 1074970 w 1998424"/>
              <a:gd name="connsiteY8" fmla="*/ 769544 h 896293"/>
              <a:gd name="connsiteX9" fmla="*/ 1237933 w 1998424"/>
              <a:gd name="connsiteY9" fmla="*/ 796705 h 896293"/>
              <a:gd name="connsiteX10" fmla="*/ 1274147 w 1998424"/>
              <a:gd name="connsiteY10" fmla="*/ 688063 h 896293"/>
              <a:gd name="connsiteX11" fmla="*/ 1663446 w 1998424"/>
              <a:gd name="connsiteY11" fmla="*/ 787651 h 896293"/>
              <a:gd name="connsiteX12" fmla="*/ 1690606 w 1998424"/>
              <a:gd name="connsiteY12" fmla="*/ 651849 h 896293"/>
              <a:gd name="connsiteX13" fmla="*/ 1916943 w 1998424"/>
              <a:gd name="connsiteY13" fmla="*/ 733331 h 896293"/>
              <a:gd name="connsiteX14" fmla="*/ 1998424 w 1998424"/>
              <a:gd name="connsiteY14" fmla="*/ 452673 h 896293"/>
              <a:gd name="connsiteX15" fmla="*/ 106249 w 1998424"/>
              <a:gd name="connsiteY15" fmla="*/ 0 h 89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8424" h="896293">
                <a:moveTo>
                  <a:pt x="106249" y="0"/>
                </a:moveTo>
                <a:cubicBezTo>
                  <a:pt x="-17481" y="531137"/>
                  <a:pt x="-41624" y="510013"/>
                  <a:pt x="79089" y="579423"/>
                </a:cubicBezTo>
                <a:cubicBezTo>
                  <a:pt x="299390" y="621672"/>
                  <a:pt x="248087" y="663921"/>
                  <a:pt x="332586" y="706170"/>
                </a:cubicBezTo>
                <a:lnTo>
                  <a:pt x="785260" y="823865"/>
                </a:lnTo>
                <a:lnTo>
                  <a:pt x="830527" y="633742"/>
                </a:lnTo>
                <a:lnTo>
                  <a:pt x="948222" y="651849"/>
                </a:lnTo>
                <a:lnTo>
                  <a:pt x="902955" y="860079"/>
                </a:lnTo>
                <a:lnTo>
                  <a:pt x="1047810" y="896293"/>
                </a:lnTo>
                <a:lnTo>
                  <a:pt x="1074970" y="769544"/>
                </a:lnTo>
                <a:lnTo>
                  <a:pt x="1237933" y="796705"/>
                </a:lnTo>
                <a:lnTo>
                  <a:pt x="1274147" y="688063"/>
                </a:lnTo>
                <a:lnTo>
                  <a:pt x="1663446" y="787651"/>
                </a:lnTo>
                <a:lnTo>
                  <a:pt x="1690606" y="651849"/>
                </a:lnTo>
                <a:lnTo>
                  <a:pt x="1916943" y="733331"/>
                </a:lnTo>
                <a:lnTo>
                  <a:pt x="1998424" y="452673"/>
                </a:lnTo>
                <a:lnTo>
                  <a:pt x="106249"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5C0CCD8-C70C-0117-4E5C-EEFFA6D6B044}"/>
              </a:ext>
            </a:extLst>
          </p:cNvPr>
          <p:cNvSpPr/>
          <p:nvPr/>
        </p:nvSpPr>
        <p:spPr>
          <a:xfrm>
            <a:off x="9473363" y="3512725"/>
            <a:ext cx="1810693" cy="1294646"/>
          </a:xfrm>
          <a:custGeom>
            <a:avLst/>
            <a:gdLst>
              <a:gd name="connsiteX0" fmla="*/ 162962 w 1457608"/>
              <a:gd name="connsiteY0" fmla="*/ 0 h 1167897"/>
              <a:gd name="connsiteX1" fmla="*/ 72428 w 1457608"/>
              <a:gd name="connsiteY1" fmla="*/ 126749 h 1167897"/>
              <a:gd name="connsiteX2" fmla="*/ 0 w 1457608"/>
              <a:gd name="connsiteY2" fmla="*/ 371192 h 1167897"/>
              <a:gd name="connsiteX3" fmla="*/ 651849 w 1457608"/>
              <a:gd name="connsiteY3" fmla="*/ 769545 h 1167897"/>
              <a:gd name="connsiteX4" fmla="*/ 606582 w 1457608"/>
              <a:gd name="connsiteY4" fmla="*/ 995881 h 1167897"/>
              <a:gd name="connsiteX5" fmla="*/ 1321806 w 1457608"/>
              <a:gd name="connsiteY5" fmla="*/ 1167897 h 1167897"/>
              <a:gd name="connsiteX6" fmla="*/ 1457608 w 1457608"/>
              <a:gd name="connsiteY6" fmla="*/ 995881 h 1167897"/>
              <a:gd name="connsiteX7" fmla="*/ 1421394 w 1457608"/>
              <a:gd name="connsiteY7" fmla="*/ 968721 h 1167897"/>
              <a:gd name="connsiteX8" fmla="*/ 1385180 w 1457608"/>
              <a:gd name="connsiteY8" fmla="*/ 688063 h 1167897"/>
              <a:gd name="connsiteX9" fmla="*/ 162962 w 1457608"/>
              <a:gd name="connsiteY9" fmla="*/ 0 h 1167897"/>
              <a:gd name="connsiteX0" fmla="*/ 0 w 1511929"/>
              <a:gd name="connsiteY0" fmla="*/ 0 h 1294646"/>
              <a:gd name="connsiteX1" fmla="*/ 126749 w 1511929"/>
              <a:gd name="connsiteY1" fmla="*/ 253498 h 1294646"/>
              <a:gd name="connsiteX2" fmla="*/ 54321 w 1511929"/>
              <a:gd name="connsiteY2" fmla="*/ 497941 h 1294646"/>
              <a:gd name="connsiteX3" fmla="*/ 706170 w 1511929"/>
              <a:gd name="connsiteY3" fmla="*/ 896294 h 1294646"/>
              <a:gd name="connsiteX4" fmla="*/ 660903 w 1511929"/>
              <a:gd name="connsiteY4" fmla="*/ 1122630 h 1294646"/>
              <a:gd name="connsiteX5" fmla="*/ 1376127 w 1511929"/>
              <a:gd name="connsiteY5" fmla="*/ 1294646 h 1294646"/>
              <a:gd name="connsiteX6" fmla="*/ 1511929 w 1511929"/>
              <a:gd name="connsiteY6" fmla="*/ 1122630 h 1294646"/>
              <a:gd name="connsiteX7" fmla="*/ 1475715 w 1511929"/>
              <a:gd name="connsiteY7" fmla="*/ 1095470 h 1294646"/>
              <a:gd name="connsiteX8" fmla="*/ 1439501 w 1511929"/>
              <a:gd name="connsiteY8" fmla="*/ 814812 h 1294646"/>
              <a:gd name="connsiteX9" fmla="*/ 0 w 1511929"/>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425513 w 1810693"/>
              <a:gd name="connsiteY1" fmla="*/ 253498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 name="connsiteX0" fmla="*/ 298764 w 1810693"/>
              <a:gd name="connsiteY0" fmla="*/ 0 h 1294646"/>
              <a:gd name="connsiteX1" fmla="*/ 235390 w 1810693"/>
              <a:gd name="connsiteY1" fmla="*/ 190123 h 1294646"/>
              <a:gd name="connsiteX2" fmla="*/ 0 w 1810693"/>
              <a:gd name="connsiteY2" fmla="*/ 344032 h 1294646"/>
              <a:gd name="connsiteX3" fmla="*/ 1004934 w 1810693"/>
              <a:gd name="connsiteY3" fmla="*/ 896294 h 1294646"/>
              <a:gd name="connsiteX4" fmla="*/ 959667 w 1810693"/>
              <a:gd name="connsiteY4" fmla="*/ 1122630 h 1294646"/>
              <a:gd name="connsiteX5" fmla="*/ 1674891 w 1810693"/>
              <a:gd name="connsiteY5" fmla="*/ 1294646 h 1294646"/>
              <a:gd name="connsiteX6" fmla="*/ 1810693 w 1810693"/>
              <a:gd name="connsiteY6" fmla="*/ 1122630 h 1294646"/>
              <a:gd name="connsiteX7" fmla="*/ 1774479 w 1810693"/>
              <a:gd name="connsiteY7" fmla="*/ 1095470 h 1294646"/>
              <a:gd name="connsiteX8" fmla="*/ 1738265 w 1810693"/>
              <a:gd name="connsiteY8" fmla="*/ 814812 h 1294646"/>
              <a:gd name="connsiteX9" fmla="*/ 298764 w 1810693"/>
              <a:gd name="connsiteY9" fmla="*/ 0 h 12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0693" h="1294646">
                <a:moveTo>
                  <a:pt x="298764" y="0"/>
                </a:moveTo>
                <a:lnTo>
                  <a:pt x="235390" y="190123"/>
                </a:lnTo>
                <a:cubicBezTo>
                  <a:pt x="93552" y="220301"/>
                  <a:pt x="78464" y="205213"/>
                  <a:pt x="0" y="344032"/>
                </a:cubicBezTo>
                <a:lnTo>
                  <a:pt x="1004934" y="896294"/>
                </a:lnTo>
                <a:lnTo>
                  <a:pt x="959667" y="1122630"/>
                </a:lnTo>
                <a:lnTo>
                  <a:pt x="1674891" y="1294646"/>
                </a:lnTo>
                <a:lnTo>
                  <a:pt x="1810693" y="1122630"/>
                </a:lnTo>
                <a:lnTo>
                  <a:pt x="1774479" y="1095470"/>
                </a:lnTo>
                <a:lnTo>
                  <a:pt x="1738265" y="814812"/>
                </a:lnTo>
                <a:lnTo>
                  <a:pt x="298764" y="0"/>
                </a:lnTo>
                <a:close/>
              </a:path>
            </a:pathLst>
          </a:custGeom>
          <a:noFill/>
          <a:ln w="38100">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954DD07-8E75-ABB3-6E35-B9B5C66A95C0}"/>
              </a:ext>
            </a:extLst>
          </p:cNvPr>
          <p:cNvSpPr/>
          <p:nvPr/>
        </p:nvSpPr>
        <p:spPr>
          <a:xfrm>
            <a:off x="10105317" y="5178790"/>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sp>
        <p:nvSpPr>
          <p:cNvPr id="23" name="Oval 22">
            <a:extLst>
              <a:ext uri="{FF2B5EF4-FFF2-40B4-BE49-F238E27FC236}">
                <a16:creationId xmlns:a16="http://schemas.microsoft.com/office/drawing/2014/main" id="{FAFA8BEC-F8B6-4B37-0AE1-78B3D1608C1E}"/>
              </a:ext>
            </a:extLst>
          </p:cNvPr>
          <p:cNvSpPr/>
          <p:nvPr/>
        </p:nvSpPr>
        <p:spPr>
          <a:xfrm>
            <a:off x="10628126" y="4241385"/>
            <a:ext cx="304799" cy="313761"/>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1</a:t>
            </a:r>
          </a:p>
        </p:txBody>
      </p:sp>
      <p:pic>
        <p:nvPicPr>
          <p:cNvPr id="36" name="Picture 35" descr="A picture containing text, screenshot, colorfulness, font&#10;&#10;Description automatically generated">
            <a:extLst>
              <a:ext uri="{FF2B5EF4-FFF2-40B4-BE49-F238E27FC236}">
                <a16:creationId xmlns:a16="http://schemas.microsoft.com/office/drawing/2014/main" id="{CED84F6A-3BBF-20E4-0742-EC41CA002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6097"/>
            <a:ext cx="4100639" cy="4475805"/>
          </a:xfrm>
          <a:prstGeom prst="rect">
            <a:avLst/>
          </a:prstGeom>
          <a:ln>
            <a:solidFill>
              <a:srgbClr val="000000"/>
            </a:solidFill>
          </a:ln>
        </p:spPr>
      </p:pic>
      <p:sp>
        <p:nvSpPr>
          <p:cNvPr id="8" name="TextBox 7">
            <a:extLst>
              <a:ext uri="{FF2B5EF4-FFF2-40B4-BE49-F238E27FC236}">
                <a16:creationId xmlns:a16="http://schemas.microsoft.com/office/drawing/2014/main" id="{0DF16C6A-0D83-0BDC-7476-E18B45E92389}"/>
              </a:ext>
            </a:extLst>
          </p:cNvPr>
          <p:cNvSpPr txBox="1"/>
          <p:nvPr/>
        </p:nvSpPr>
        <p:spPr>
          <a:xfrm>
            <a:off x="9335371" y="1957548"/>
            <a:ext cx="2588958" cy="1015663"/>
          </a:xfrm>
          <a:prstGeom prst="rect">
            <a:avLst/>
          </a:prstGeom>
          <a:solidFill>
            <a:schemeClr val="accent1">
              <a:lumMod val="60000"/>
              <a:lumOff val="40000"/>
            </a:schemeClr>
          </a:solidFill>
          <a:ln>
            <a:solidFill>
              <a:schemeClr val="accent2">
                <a:lumMod val="10000"/>
              </a:schemeClr>
            </a:solidFill>
          </a:ln>
        </p:spPr>
        <p:txBody>
          <a:bodyPr wrap="square" lIns="91440" tIns="45720" rIns="91440" bIns="45720" rtlCol="0" anchor="t">
            <a:spAutoFit/>
          </a:bodyPr>
          <a:lstStyle/>
          <a:p>
            <a:r>
              <a:rPr lang="en-US" sz="1200" b="1" u="sng" dirty="0">
                <a:solidFill>
                  <a:schemeClr val="accent2">
                    <a:lumMod val="10000"/>
                  </a:schemeClr>
                </a:solidFill>
                <a:latin typeface="Corbel" panose="020B0503020204020204" pitchFamily="34" charset="0"/>
              </a:rPr>
              <a:t>1. Main and Thompson E. of Jordan Avenue</a:t>
            </a:r>
          </a:p>
          <a:p>
            <a:r>
              <a:rPr lang="en-US" sz="1200" dirty="0">
                <a:solidFill>
                  <a:schemeClr val="accent2">
                    <a:lumMod val="10000"/>
                  </a:schemeClr>
                </a:solidFill>
                <a:latin typeface="Corbel"/>
              </a:rPr>
              <a:t>Maintain Mixed Use 3 for entire </a:t>
            </a:r>
            <a:r>
              <a:rPr lang="en-US" sz="1200">
                <a:solidFill>
                  <a:schemeClr val="accent2">
                    <a:lumMod val="10000"/>
                  </a:schemeClr>
                </a:solidFill>
                <a:latin typeface="Corbel"/>
              </a:rPr>
              <a:t>corridor; reject GPAC and PC proposed changes</a:t>
            </a:r>
          </a:p>
        </p:txBody>
      </p:sp>
    </p:spTree>
    <p:extLst>
      <p:ext uri="{BB962C8B-B14F-4D97-AF65-F5344CB8AC3E}">
        <p14:creationId xmlns:p14="http://schemas.microsoft.com/office/powerpoint/2010/main" val="3953460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CCEC-7FAE-BC04-6FE3-7CA0F42CCF63}"/>
              </a:ext>
            </a:extLst>
          </p:cNvPr>
          <p:cNvSpPr>
            <a:spLocks noGrp="1"/>
          </p:cNvSpPr>
          <p:nvPr>
            <p:ph type="ctrTitle"/>
          </p:nvPr>
        </p:nvSpPr>
        <p:spPr/>
        <p:txBody>
          <a:bodyPr/>
          <a:lstStyle/>
          <a:p>
            <a:r>
              <a:rPr lang="en-US" dirty="0"/>
              <a:t>Next Steps</a:t>
            </a:r>
          </a:p>
        </p:txBody>
      </p:sp>
      <p:sp>
        <p:nvSpPr>
          <p:cNvPr id="3" name="Subtitle 2">
            <a:extLst>
              <a:ext uri="{FF2B5EF4-FFF2-40B4-BE49-F238E27FC236}">
                <a16:creationId xmlns:a16="http://schemas.microsoft.com/office/drawing/2014/main" id="{29A13489-2813-145C-3D71-DB2D651204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893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ACC3-69DF-42A6-A988-C642F8A06263}"/>
              </a:ext>
            </a:extLst>
          </p:cNvPr>
          <p:cNvSpPr>
            <a:spLocks noGrp="1"/>
          </p:cNvSpPr>
          <p:nvPr>
            <p:ph type="title"/>
          </p:nvPr>
        </p:nvSpPr>
        <p:spPr/>
        <p:txBody>
          <a:bodyPr/>
          <a:lstStyle/>
          <a:p>
            <a:r>
              <a:rPr lang="en-US" dirty="0"/>
              <a:t>Engagement Efforts To Date</a:t>
            </a:r>
          </a:p>
        </p:txBody>
      </p:sp>
      <p:sp>
        <p:nvSpPr>
          <p:cNvPr id="3" name="Content Placeholder 2">
            <a:extLst>
              <a:ext uri="{FF2B5EF4-FFF2-40B4-BE49-F238E27FC236}">
                <a16:creationId xmlns:a16="http://schemas.microsoft.com/office/drawing/2014/main" id="{5CEDA65C-52C7-4212-A8FA-94DD175E72F9}"/>
              </a:ext>
            </a:extLst>
          </p:cNvPr>
          <p:cNvSpPr>
            <a:spLocks noGrp="1"/>
          </p:cNvSpPr>
          <p:nvPr>
            <p:ph idx="1"/>
          </p:nvPr>
        </p:nvSpPr>
        <p:spPr>
          <a:xfrm>
            <a:off x="244188" y="1001421"/>
            <a:ext cx="6961955" cy="5180304"/>
          </a:xfrm>
        </p:spPr>
        <p:txBody>
          <a:bodyPr numCol="1">
            <a:noAutofit/>
          </a:bodyPr>
          <a:lstStyle/>
          <a:p>
            <a:pPr fontAlgn="base">
              <a:spcBef>
                <a:spcPts val="0"/>
              </a:spcBef>
              <a:spcAft>
                <a:spcPts val="600"/>
              </a:spcAft>
            </a:pPr>
            <a:r>
              <a:rPr lang="en-US" sz="2050" b="1" dirty="0">
                <a:solidFill>
                  <a:schemeClr val="accent6"/>
                </a:solidFill>
              </a:rPr>
              <a:t>24</a:t>
            </a:r>
            <a:r>
              <a:rPr lang="en-US" sz="2050" dirty="0">
                <a:solidFill>
                  <a:srgbClr val="000000"/>
                </a:solidFill>
              </a:rPr>
              <a:t> GPAC meetings</a:t>
            </a:r>
          </a:p>
          <a:p>
            <a:pPr fontAlgn="base">
              <a:spcBef>
                <a:spcPts val="0"/>
              </a:spcBef>
              <a:spcAft>
                <a:spcPts val="600"/>
              </a:spcAft>
            </a:pPr>
            <a:r>
              <a:rPr lang="en-US" sz="2050" b="1" dirty="0">
                <a:solidFill>
                  <a:schemeClr val="accent6"/>
                </a:solidFill>
              </a:rPr>
              <a:t>6</a:t>
            </a:r>
            <a:r>
              <a:rPr lang="en-US" sz="2050" dirty="0">
                <a:solidFill>
                  <a:srgbClr val="000000"/>
                </a:solidFill>
              </a:rPr>
              <a:t> Educational forums</a:t>
            </a:r>
          </a:p>
          <a:p>
            <a:pPr fontAlgn="base">
              <a:spcBef>
                <a:spcPts val="0"/>
              </a:spcBef>
              <a:spcAft>
                <a:spcPts val="600"/>
              </a:spcAft>
            </a:pPr>
            <a:r>
              <a:rPr lang="en-US" sz="2050" b="1" dirty="0">
                <a:solidFill>
                  <a:schemeClr val="accent6"/>
                </a:solidFill>
              </a:rPr>
              <a:t>5 </a:t>
            </a:r>
            <a:r>
              <a:rPr lang="en-US" sz="2050" i="0" dirty="0">
                <a:solidFill>
                  <a:srgbClr val="000000"/>
                </a:solidFill>
                <a:effectLst/>
              </a:rPr>
              <a:t>Community Workshops and Open Houses</a:t>
            </a:r>
          </a:p>
          <a:p>
            <a:pPr fontAlgn="base">
              <a:spcBef>
                <a:spcPts val="0"/>
              </a:spcBef>
              <a:spcAft>
                <a:spcPts val="600"/>
              </a:spcAft>
            </a:pPr>
            <a:r>
              <a:rPr lang="en-US" sz="2050" b="1" dirty="0">
                <a:solidFill>
                  <a:schemeClr val="accent6"/>
                </a:solidFill>
              </a:rPr>
              <a:t>21 </a:t>
            </a:r>
            <a:r>
              <a:rPr lang="en-US" sz="2050" dirty="0">
                <a:solidFill>
                  <a:srgbClr val="000000"/>
                </a:solidFill>
              </a:rPr>
              <a:t>Community Council meetings (3 rounds)</a:t>
            </a:r>
          </a:p>
          <a:p>
            <a:pPr fontAlgn="base">
              <a:spcBef>
                <a:spcPts val="0"/>
              </a:spcBef>
              <a:spcAft>
                <a:spcPts val="600"/>
              </a:spcAft>
            </a:pPr>
            <a:r>
              <a:rPr lang="en-US" sz="2050" b="1" dirty="0">
                <a:solidFill>
                  <a:schemeClr val="accent6"/>
                </a:solidFill>
              </a:rPr>
              <a:t>18 </a:t>
            </a:r>
            <a:r>
              <a:rPr lang="en-US" sz="2050" dirty="0">
                <a:solidFill>
                  <a:srgbClr val="000000"/>
                </a:solidFill>
              </a:rPr>
              <a:t>Pop-up events </a:t>
            </a:r>
          </a:p>
          <a:p>
            <a:pPr fontAlgn="base">
              <a:spcBef>
                <a:spcPts val="0"/>
              </a:spcBef>
              <a:spcAft>
                <a:spcPts val="600"/>
              </a:spcAft>
            </a:pPr>
            <a:r>
              <a:rPr lang="en-US" sz="2050" b="1" dirty="0">
                <a:solidFill>
                  <a:schemeClr val="accent6"/>
                </a:solidFill>
              </a:rPr>
              <a:t>23</a:t>
            </a:r>
            <a:r>
              <a:rPr lang="en-US" sz="2050" dirty="0">
                <a:solidFill>
                  <a:srgbClr val="000000"/>
                </a:solidFill>
              </a:rPr>
              <a:t> Stakeholder interviews</a:t>
            </a:r>
          </a:p>
          <a:p>
            <a:pPr fontAlgn="base">
              <a:spcBef>
                <a:spcPts val="0"/>
              </a:spcBef>
              <a:spcAft>
                <a:spcPts val="600"/>
              </a:spcAft>
              <a:buClr>
                <a:schemeClr val="tx2"/>
              </a:buClr>
            </a:pPr>
            <a:r>
              <a:rPr lang="en-US" sz="2050" b="1" i="0" dirty="0">
                <a:solidFill>
                  <a:schemeClr val="accent6"/>
                </a:solidFill>
                <a:effectLst/>
              </a:rPr>
              <a:t>5</a:t>
            </a:r>
            <a:r>
              <a:rPr lang="en-US" sz="2050" i="0" dirty="0">
                <a:solidFill>
                  <a:srgbClr val="000000"/>
                </a:solidFill>
                <a:effectLst/>
              </a:rPr>
              <a:t> City Council meetings</a:t>
            </a:r>
            <a:r>
              <a:rPr lang="en-US" sz="2050" dirty="0">
                <a:solidFill>
                  <a:srgbClr val="000000"/>
                </a:solidFill>
              </a:rPr>
              <a:t> </a:t>
            </a:r>
          </a:p>
          <a:p>
            <a:pPr fontAlgn="base">
              <a:spcBef>
                <a:spcPts val="0"/>
              </a:spcBef>
              <a:spcAft>
                <a:spcPts val="600"/>
              </a:spcAft>
              <a:buClr>
                <a:schemeClr val="tx2"/>
              </a:buClr>
            </a:pPr>
            <a:r>
              <a:rPr lang="en-US" sz="2050" b="1" dirty="0">
                <a:solidFill>
                  <a:schemeClr val="accent6"/>
                </a:solidFill>
              </a:rPr>
              <a:t>6</a:t>
            </a:r>
            <a:r>
              <a:rPr lang="en-US" sz="2050" dirty="0">
                <a:solidFill>
                  <a:srgbClr val="000000"/>
                </a:solidFill>
              </a:rPr>
              <a:t> Board and Commission meetings</a:t>
            </a:r>
          </a:p>
          <a:p>
            <a:pPr fontAlgn="base">
              <a:spcBef>
                <a:spcPts val="0"/>
              </a:spcBef>
            </a:pPr>
            <a:r>
              <a:rPr lang="en-US" sz="2050" b="1" dirty="0">
                <a:solidFill>
                  <a:schemeClr val="accent6"/>
                </a:solidFill>
              </a:rPr>
              <a:t>5</a:t>
            </a:r>
            <a:r>
              <a:rPr lang="en-US" sz="2050" dirty="0">
                <a:solidFill>
                  <a:srgbClr val="000000"/>
                </a:solidFill>
              </a:rPr>
              <a:t> Community Surveys and Feedback Forms:</a:t>
            </a:r>
          </a:p>
          <a:p>
            <a:pPr lvl="1" fontAlgn="base"/>
            <a:r>
              <a:rPr lang="en-US" sz="1600" dirty="0">
                <a:solidFill>
                  <a:srgbClr val="000000"/>
                </a:solidFill>
              </a:rPr>
              <a:t>Issues &amp; Opportunities (Nov 2020 – Jan 2021):</a:t>
            </a:r>
            <a:r>
              <a:rPr lang="en-US" sz="1600" b="1" dirty="0">
                <a:solidFill>
                  <a:srgbClr val="000000"/>
                </a:solidFill>
              </a:rPr>
              <a:t> </a:t>
            </a:r>
            <a:r>
              <a:rPr lang="en-US" sz="1600" b="1" dirty="0">
                <a:solidFill>
                  <a:schemeClr val="accent6"/>
                </a:solidFill>
              </a:rPr>
              <a:t>2,368</a:t>
            </a:r>
            <a:r>
              <a:rPr lang="en-US" sz="1600" dirty="0">
                <a:solidFill>
                  <a:srgbClr val="000000"/>
                </a:solidFill>
              </a:rPr>
              <a:t> responses</a:t>
            </a:r>
          </a:p>
          <a:p>
            <a:pPr lvl="1" fontAlgn="base"/>
            <a:r>
              <a:rPr lang="en-US" sz="1600" dirty="0">
                <a:solidFill>
                  <a:srgbClr val="000000"/>
                </a:solidFill>
              </a:rPr>
              <a:t>Visioning</a:t>
            </a:r>
            <a:r>
              <a:rPr lang="en-US" sz="1600" b="1" dirty="0">
                <a:solidFill>
                  <a:srgbClr val="000000"/>
                </a:solidFill>
              </a:rPr>
              <a:t> </a:t>
            </a:r>
            <a:r>
              <a:rPr lang="en-US" sz="1600" dirty="0">
                <a:solidFill>
                  <a:srgbClr val="000000"/>
                </a:solidFill>
              </a:rPr>
              <a:t>(Aug - Oct 2021)</a:t>
            </a:r>
            <a:r>
              <a:rPr lang="en-US" sz="1600" b="1" dirty="0">
                <a:solidFill>
                  <a:srgbClr val="000000"/>
                </a:solidFill>
              </a:rPr>
              <a:t>: </a:t>
            </a:r>
            <a:r>
              <a:rPr lang="en-US" sz="1600" b="1" dirty="0">
                <a:solidFill>
                  <a:schemeClr val="accent6"/>
                </a:solidFill>
              </a:rPr>
              <a:t>1,505</a:t>
            </a:r>
            <a:r>
              <a:rPr lang="en-US" sz="1600" dirty="0">
                <a:solidFill>
                  <a:srgbClr val="000000"/>
                </a:solidFill>
              </a:rPr>
              <a:t> responses</a:t>
            </a:r>
          </a:p>
          <a:p>
            <a:pPr lvl="1" fontAlgn="base"/>
            <a:r>
              <a:rPr lang="en-US" sz="1600" dirty="0">
                <a:solidFill>
                  <a:srgbClr val="000000"/>
                </a:solidFill>
              </a:rPr>
              <a:t>Vision Statement Review (Mar 2022): </a:t>
            </a:r>
            <a:r>
              <a:rPr lang="en-US" sz="1600" b="1" dirty="0">
                <a:solidFill>
                  <a:schemeClr val="accent6"/>
                </a:solidFill>
              </a:rPr>
              <a:t>341</a:t>
            </a:r>
            <a:r>
              <a:rPr lang="en-US" sz="1600" dirty="0">
                <a:solidFill>
                  <a:srgbClr val="000000"/>
                </a:solidFill>
              </a:rPr>
              <a:t> responses</a:t>
            </a:r>
          </a:p>
          <a:p>
            <a:pPr lvl="1" fontAlgn="base"/>
            <a:r>
              <a:rPr lang="en-US" sz="1600" dirty="0">
                <a:solidFill>
                  <a:srgbClr val="000000"/>
                </a:solidFill>
              </a:rPr>
              <a:t>Land Use Alternatives (Aug-Oct 2022): </a:t>
            </a:r>
            <a:r>
              <a:rPr lang="en-US" sz="1600" b="1" dirty="0">
                <a:solidFill>
                  <a:schemeClr val="accent6"/>
                </a:solidFill>
              </a:rPr>
              <a:t>2,471 </a:t>
            </a:r>
            <a:r>
              <a:rPr lang="en-US" sz="1600" dirty="0">
                <a:solidFill>
                  <a:srgbClr val="000000"/>
                </a:solidFill>
              </a:rPr>
              <a:t>responses</a:t>
            </a:r>
          </a:p>
          <a:p>
            <a:pPr lvl="1" fontAlgn="base"/>
            <a:r>
              <a:rPr lang="en-US" sz="1600" dirty="0">
                <a:solidFill>
                  <a:srgbClr val="000000"/>
                </a:solidFill>
              </a:rPr>
              <a:t>Preferred Land Use (June – Aug 2023): </a:t>
            </a:r>
            <a:r>
              <a:rPr lang="en-US" sz="1600" b="1" dirty="0">
                <a:solidFill>
                  <a:schemeClr val="accent6"/>
                </a:solidFill>
              </a:rPr>
              <a:t>1,181</a:t>
            </a:r>
            <a:r>
              <a:rPr lang="en-US" sz="1600" dirty="0">
                <a:solidFill>
                  <a:srgbClr val="000000"/>
                </a:solidFill>
              </a:rPr>
              <a:t> responses</a:t>
            </a:r>
          </a:p>
          <a:p>
            <a:pPr marL="0" indent="0" algn="l" rtl="0" fontAlgn="base">
              <a:buNone/>
            </a:pPr>
            <a:endParaRPr lang="en-US" sz="1650" b="0" i="0" dirty="0">
              <a:solidFill>
                <a:srgbClr val="000000"/>
              </a:solidFill>
              <a:effectLst/>
            </a:endParaRPr>
          </a:p>
          <a:p>
            <a:pPr marL="0" indent="0" algn="l" rtl="0" fontAlgn="base">
              <a:buNone/>
            </a:pPr>
            <a:endParaRPr lang="en-US" sz="1650" b="0" i="0" dirty="0">
              <a:solidFill>
                <a:srgbClr val="000000"/>
              </a:solidFill>
              <a:effectLst/>
            </a:endParaRPr>
          </a:p>
        </p:txBody>
      </p:sp>
      <p:pic>
        <p:nvPicPr>
          <p:cNvPr id="7" name="Picture 6" descr="A person holding a sign&#10;&#10;Description automatically generated with medium confidence">
            <a:extLst>
              <a:ext uri="{FF2B5EF4-FFF2-40B4-BE49-F238E27FC236}">
                <a16:creationId xmlns:a16="http://schemas.microsoft.com/office/drawing/2014/main" id="{E3B59EA6-4176-4CDF-B8A9-9B65AC6E7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586003" y="3189457"/>
            <a:ext cx="3258766" cy="2444075"/>
          </a:xfrm>
          <a:prstGeom prst="rect">
            <a:avLst/>
          </a:prstGeom>
        </p:spPr>
      </p:pic>
      <p:pic>
        <p:nvPicPr>
          <p:cNvPr id="9" name="Picture 8" descr="Text, whiteboard&#10;&#10;Description automatically generated">
            <a:extLst>
              <a:ext uri="{FF2B5EF4-FFF2-40B4-BE49-F238E27FC236}">
                <a16:creationId xmlns:a16="http://schemas.microsoft.com/office/drawing/2014/main" id="{75F345D8-44FD-446F-9784-96E24C3519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197361" y="3189455"/>
            <a:ext cx="3258767" cy="2444076"/>
          </a:xfrm>
          <a:prstGeom prst="rect">
            <a:avLst/>
          </a:prstGeom>
        </p:spPr>
      </p:pic>
      <p:pic>
        <p:nvPicPr>
          <p:cNvPr id="11" name="Picture 10" descr="Text&#10;&#10;Description automatically generated">
            <a:extLst>
              <a:ext uri="{FF2B5EF4-FFF2-40B4-BE49-F238E27FC236}">
                <a16:creationId xmlns:a16="http://schemas.microsoft.com/office/drawing/2014/main" id="{20E927C8-382C-4879-8DA5-C221C97933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3332" y="79470"/>
            <a:ext cx="5082748" cy="2629888"/>
          </a:xfrm>
          <a:prstGeom prst="rect">
            <a:avLst/>
          </a:prstGeom>
        </p:spPr>
      </p:pic>
      <p:sp>
        <p:nvSpPr>
          <p:cNvPr id="8" name="TextBox 7">
            <a:extLst>
              <a:ext uri="{FF2B5EF4-FFF2-40B4-BE49-F238E27FC236}">
                <a16:creationId xmlns:a16="http://schemas.microsoft.com/office/drawing/2014/main" id="{158362FF-EDDF-41F6-010F-3CDD1C01B26A}"/>
              </a:ext>
            </a:extLst>
          </p:cNvPr>
          <p:cNvSpPr txBox="1"/>
          <p:nvPr/>
        </p:nvSpPr>
        <p:spPr>
          <a:xfrm>
            <a:off x="318304" y="6273478"/>
            <a:ext cx="301686" cy="338554"/>
          </a:xfrm>
          <a:prstGeom prst="rect">
            <a:avLst/>
          </a:prstGeom>
          <a:noFill/>
        </p:spPr>
        <p:txBody>
          <a:bodyPr wrap="none" rtlCol="0">
            <a:spAutoFit/>
          </a:bodyPr>
          <a:lstStyle/>
          <a:p>
            <a:r>
              <a:rPr lang="en-US" sz="1600" b="1" dirty="0"/>
              <a:t>7</a:t>
            </a:r>
          </a:p>
        </p:txBody>
      </p:sp>
    </p:spTree>
    <p:extLst>
      <p:ext uri="{BB962C8B-B14F-4D97-AF65-F5344CB8AC3E}">
        <p14:creationId xmlns:p14="http://schemas.microsoft.com/office/powerpoint/2010/main" val="4172505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1582-C2DD-D158-AD48-D9592E222CD3}"/>
              </a:ext>
            </a:extLst>
          </p:cNvPr>
          <p:cNvSpPr>
            <a:spLocks noGrp="1"/>
          </p:cNvSpPr>
          <p:nvPr>
            <p:ph type="title"/>
          </p:nvPr>
        </p:nvSpPr>
        <p:spPr/>
        <p:txBody>
          <a:bodyPr/>
          <a:lstStyle/>
          <a:p>
            <a:r>
              <a:rPr lang="en-US" dirty="0"/>
              <a:t>Project Schedule to Draft General Plan</a:t>
            </a:r>
          </a:p>
        </p:txBody>
      </p:sp>
      <p:sp>
        <p:nvSpPr>
          <p:cNvPr id="3" name="Content Placeholder 2">
            <a:extLst>
              <a:ext uri="{FF2B5EF4-FFF2-40B4-BE49-F238E27FC236}">
                <a16:creationId xmlns:a16="http://schemas.microsoft.com/office/drawing/2014/main" id="{8C4D56E3-C527-CEF0-58BE-80F99A793EAA}"/>
              </a:ext>
            </a:extLst>
          </p:cNvPr>
          <p:cNvSpPr>
            <a:spLocks noGrp="1"/>
          </p:cNvSpPr>
          <p:nvPr>
            <p:ph idx="1"/>
          </p:nvPr>
        </p:nvSpPr>
        <p:spPr>
          <a:xfrm>
            <a:off x="165103" y="1121855"/>
            <a:ext cx="11703623" cy="4590455"/>
          </a:xfrm>
        </p:spPr>
        <p:txBody>
          <a:bodyPr vert="horz" lIns="91440" tIns="45720" rIns="91440" bIns="45720" rtlCol="0" anchor="t">
            <a:normAutofit/>
          </a:bodyPr>
          <a:lstStyle/>
          <a:p>
            <a:pPr marL="227965" indent="-227965"/>
            <a:r>
              <a:rPr lang="en-US" dirty="0">
                <a:latin typeface="Corbel"/>
              </a:rPr>
              <a:t>Growth projections (</a:t>
            </a:r>
            <a:r>
              <a:rPr lang="en-US" dirty="0">
                <a:solidFill>
                  <a:srgbClr val="FF0000"/>
                </a:solidFill>
                <a:latin typeface="Corbel"/>
              </a:rPr>
              <a:t>Late</a:t>
            </a:r>
            <a:r>
              <a:rPr lang="en-US" dirty="0">
                <a:latin typeface="Corbel"/>
              </a:rPr>
              <a:t> Fall 2023)</a:t>
            </a:r>
          </a:p>
          <a:p>
            <a:pPr marL="227965" indent="-227965"/>
            <a:r>
              <a:rPr lang="en-US" dirty="0">
                <a:latin typeface="Corbel"/>
              </a:rPr>
              <a:t>Policy direction (</a:t>
            </a:r>
            <a:r>
              <a:rPr lang="en-US" dirty="0">
                <a:solidFill>
                  <a:srgbClr val="FF0000"/>
                </a:solidFill>
                <a:latin typeface="Corbel"/>
              </a:rPr>
              <a:t>Fall 2023 and Winter 2024</a:t>
            </a:r>
            <a:r>
              <a:rPr lang="en-US" dirty="0">
                <a:latin typeface="Corbel"/>
              </a:rPr>
              <a:t>)</a:t>
            </a:r>
          </a:p>
          <a:p>
            <a:pPr marL="227965" indent="-227965"/>
            <a:r>
              <a:rPr lang="en-US" dirty="0"/>
              <a:t>Initiate Local Coastal Program (Fall 2023)</a:t>
            </a:r>
          </a:p>
          <a:p>
            <a:pPr marL="227965" indent="-227965"/>
            <a:r>
              <a:rPr lang="en-US" dirty="0"/>
              <a:t>Initiate EIR (Fall 2023)</a:t>
            </a:r>
          </a:p>
          <a:p>
            <a:pPr marL="227965" indent="-227965"/>
            <a:r>
              <a:rPr lang="en-US" dirty="0">
                <a:latin typeface="Corbel"/>
              </a:rPr>
              <a:t>Public Draft General Plan (</a:t>
            </a:r>
            <a:r>
              <a:rPr lang="en-US" dirty="0">
                <a:solidFill>
                  <a:srgbClr val="FF0000"/>
                </a:solidFill>
                <a:latin typeface="Corbel"/>
              </a:rPr>
              <a:t>Spring</a:t>
            </a:r>
            <a:r>
              <a:rPr lang="en-US" dirty="0">
                <a:latin typeface="Corbel"/>
              </a:rPr>
              <a:t> 2024)</a:t>
            </a:r>
          </a:p>
          <a:p>
            <a:pPr marL="227965" indent="-227965"/>
            <a:r>
              <a:rPr lang="en-US" dirty="0">
                <a:latin typeface="Corbel"/>
              </a:rPr>
              <a:t>Public Draft EIR (</a:t>
            </a:r>
            <a:r>
              <a:rPr lang="en-US" dirty="0">
                <a:solidFill>
                  <a:srgbClr val="FF0000"/>
                </a:solidFill>
                <a:latin typeface="Corbel"/>
              </a:rPr>
              <a:t>Spring </a:t>
            </a:r>
            <a:r>
              <a:rPr lang="en-US" dirty="0">
                <a:latin typeface="Corbel"/>
              </a:rPr>
              <a:t>2024)</a:t>
            </a:r>
          </a:p>
          <a:p>
            <a:pPr marL="227965" indent="-227965"/>
            <a:r>
              <a:rPr lang="en-US" dirty="0">
                <a:latin typeface="Corbel"/>
              </a:rPr>
              <a:t>Adoption Hearings (</a:t>
            </a:r>
            <a:r>
              <a:rPr lang="en-US" dirty="0">
                <a:solidFill>
                  <a:srgbClr val="FF0000"/>
                </a:solidFill>
                <a:latin typeface="Corbel"/>
              </a:rPr>
              <a:t>Fall </a:t>
            </a:r>
            <a:r>
              <a:rPr lang="en-US" dirty="0">
                <a:latin typeface="Corbel"/>
              </a:rPr>
              <a:t>2024) </a:t>
            </a:r>
            <a:endParaRPr lang="en-US" dirty="0">
              <a:solidFill>
                <a:srgbClr val="383838"/>
              </a:solidFill>
              <a:latin typeface="Corbel"/>
            </a:endParaRPr>
          </a:p>
          <a:p>
            <a:pPr marL="0" indent="0">
              <a:buNone/>
            </a:pPr>
            <a:r>
              <a:rPr lang="en-US" i="1" dirty="0">
                <a:solidFill>
                  <a:srgbClr val="FF0000"/>
                </a:solidFill>
                <a:latin typeface="Corbel"/>
              </a:rPr>
              <a:t>Note: Dates in RED reflect a change due to extra CC meetings for land use</a:t>
            </a:r>
            <a:endParaRPr lang="en-US" i="1"/>
          </a:p>
          <a:p>
            <a:pPr marL="227965" indent="-227965"/>
            <a:endParaRPr lang="en-US" dirty="0"/>
          </a:p>
        </p:txBody>
      </p:sp>
    </p:spTree>
    <p:extLst>
      <p:ext uri="{BB962C8B-B14F-4D97-AF65-F5344CB8AC3E}">
        <p14:creationId xmlns:p14="http://schemas.microsoft.com/office/powerpoint/2010/main" val="2096581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1582-C2DD-D158-AD48-D9592E222CD3}"/>
              </a:ext>
            </a:extLst>
          </p:cNvPr>
          <p:cNvSpPr>
            <a:spLocks noGrp="1"/>
          </p:cNvSpPr>
          <p:nvPr>
            <p:ph type="title"/>
          </p:nvPr>
        </p:nvSpPr>
        <p:spPr/>
        <p:txBody>
          <a:bodyPr/>
          <a:lstStyle/>
          <a:p>
            <a:r>
              <a:rPr lang="en-US" dirty="0"/>
              <a:t>Public Engagement to Draft General Plan</a:t>
            </a:r>
          </a:p>
        </p:txBody>
      </p:sp>
      <p:sp>
        <p:nvSpPr>
          <p:cNvPr id="3" name="Content Placeholder 2">
            <a:extLst>
              <a:ext uri="{FF2B5EF4-FFF2-40B4-BE49-F238E27FC236}">
                <a16:creationId xmlns:a16="http://schemas.microsoft.com/office/drawing/2014/main" id="{8C4D56E3-C527-CEF0-58BE-80F99A793EAA}"/>
              </a:ext>
            </a:extLst>
          </p:cNvPr>
          <p:cNvSpPr>
            <a:spLocks noGrp="1"/>
          </p:cNvSpPr>
          <p:nvPr>
            <p:ph idx="1"/>
          </p:nvPr>
        </p:nvSpPr>
        <p:spPr>
          <a:xfrm>
            <a:off x="165103" y="1121855"/>
            <a:ext cx="11703623" cy="4590455"/>
          </a:xfrm>
        </p:spPr>
        <p:txBody>
          <a:bodyPr vert="horz" lIns="91440" tIns="45720" rIns="91440" bIns="45720" rtlCol="0" anchor="t">
            <a:normAutofit fontScale="92500" lnSpcReduction="10000"/>
          </a:bodyPr>
          <a:lstStyle/>
          <a:p>
            <a:pPr marL="227965" indent="-227965"/>
            <a:r>
              <a:rPr lang="en-US" dirty="0">
                <a:latin typeface="Corbel"/>
              </a:rPr>
              <a:t>7 GPAC Meetings (</a:t>
            </a:r>
            <a:r>
              <a:rPr lang="en-US" dirty="0">
                <a:solidFill>
                  <a:srgbClr val="FF0000"/>
                </a:solidFill>
                <a:latin typeface="Corbel"/>
              </a:rPr>
              <a:t>Open Space, Safety, Transportation, Policy, Draft EIR and General Plan</a:t>
            </a:r>
            <a:r>
              <a:rPr lang="en-US" dirty="0">
                <a:latin typeface="Corbel"/>
              </a:rPr>
              <a:t>)</a:t>
            </a:r>
          </a:p>
          <a:p>
            <a:pPr marL="227965" indent="-227965"/>
            <a:r>
              <a:rPr lang="en-US" dirty="0">
                <a:latin typeface="Corbel"/>
              </a:rPr>
              <a:t>4 Public Hearings (</a:t>
            </a:r>
            <a:r>
              <a:rPr lang="en-US" dirty="0">
                <a:solidFill>
                  <a:srgbClr val="FF0000"/>
                </a:solidFill>
                <a:latin typeface="Corbel"/>
              </a:rPr>
              <a:t>Parks and Recs, Arts and Culture, Historic Preservation, Planning Commission</a:t>
            </a:r>
            <a:r>
              <a:rPr lang="en-US" dirty="0">
                <a:latin typeface="Corbel"/>
              </a:rPr>
              <a:t>)</a:t>
            </a:r>
          </a:p>
          <a:p>
            <a:pPr marL="227965" indent="-227965"/>
            <a:r>
              <a:rPr lang="en-US" dirty="0">
                <a:latin typeface="Corbel"/>
              </a:rPr>
              <a:t>1 Open House/Workshop</a:t>
            </a:r>
          </a:p>
          <a:p>
            <a:pPr marL="227965" indent="-227965"/>
            <a:r>
              <a:rPr lang="en-US" dirty="0">
                <a:latin typeface="Corbel"/>
              </a:rPr>
              <a:t>Online Surveys </a:t>
            </a:r>
          </a:p>
          <a:p>
            <a:pPr marL="227965" indent="-227965"/>
            <a:r>
              <a:rPr lang="en-US" dirty="0">
                <a:latin typeface="Corbel"/>
              </a:rPr>
              <a:t>4 Adoption Hearings (</a:t>
            </a:r>
            <a:r>
              <a:rPr lang="en-US" dirty="0">
                <a:solidFill>
                  <a:srgbClr val="FF0000"/>
                </a:solidFill>
                <a:latin typeface="Corbel"/>
              </a:rPr>
              <a:t>2 Planning Commission, 2 City Council</a:t>
            </a:r>
            <a:r>
              <a:rPr lang="en-US" dirty="0">
                <a:latin typeface="Corbel"/>
              </a:rPr>
              <a:t>) </a:t>
            </a:r>
          </a:p>
          <a:p>
            <a:pPr marL="227965" indent="-227965"/>
            <a:endParaRPr lang="en-US" dirty="0">
              <a:solidFill>
                <a:srgbClr val="383838"/>
              </a:solidFill>
              <a:latin typeface="Corbel"/>
            </a:endParaRPr>
          </a:p>
          <a:p>
            <a:pPr marL="0" indent="0">
              <a:buNone/>
            </a:pPr>
            <a:r>
              <a:rPr lang="en-US" dirty="0">
                <a:solidFill>
                  <a:srgbClr val="FF0000"/>
                </a:solidFill>
                <a:latin typeface="Corbel"/>
              </a:rPr>
              <a:t>Note: This is all the public engagement that has been scoped and budgeted for the remainder of the General Plan Update</a:t>
            </a:r>
          </a:p>
          <a:p>
            <a:pPr marL="227965" indent="-227965"/>
            <a:endParaRPr lang="en-US" dirty="0"/>
          </a:p>
        </p:txBody>
      </p:sp>
    </p:spTree>
    <p:extLst>
      <p:ext uri="{BB962C8B-B14F-4D97-AF65-F5344CB8AC3E}">
        <p14:creationId xmlns:p14="http://schemas.microsoft.com/office/powerpoint/2010/main" val="9267792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F5C8-771A-4541-A8CD-51EECAF98174}"/>
              </a:ext>
            </a:extLst>
          </p:cNvPr>
          <p:cNvSpPr>
            <a:spLocks noGrp="1"/>
          </p:cNvSpPr>
          <p:nvPr>
            <p:ph type="ctrTitle"/>
          </p:nvPr>
        </p:nvSpPr>
        <p:spPr>
          <a:xfrm>
            <a:off x="2539626" y="3115154"/>
            <a:ext cx="6639890" cy="627692"/>
          </a:xfrm>
        </p:spPr>
        <p:txBody>
          <a:bodyPr/>
          <a:lstStyle/>
          <a:p>
            <a:r>
              <a:rPr lang="en-US" sz="4000" dirty="0">
                <a:solidFill>
                  <a:schemeClr val="accent4"/>
                </a:solidFill>
              </a:rPr>
              <a:t>Thank You!</a:t>
            </a:r>
          </a:p>
        </p:txBody>
      </p:sp>
    </p:spTree>
    <p:extLst>
      <p:ext uri="{BB962C8B-B14F-4D97-AF65-F5344CB8AC3E}">
        <p14:creationId xmlns:p14="http://schemas.microsoft.com/office/powerpoint/2010/main" val="88723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774C-4B11-6A3A-B32C-68173D0559FF}"/>
              </a:ext>
            </a:extLst>
          </p:cNvPr>
          <p:cNvSpPr>
            <a:spLocks noGrp="1"/>
          </p:cNvSpPr>
          <p:nvPr>
            <p:ph type="ctrTitle"/>
          </p:nvPr>
        </p:nvSpPr>
        <p:spPr>
          <a:xfrm>
            <a:off x="2569597" y="2796300"/>
            <a:ext cx="8740087" cy="627692"/>
          </a:xfrm>
        </p:spPr>
        <p:txBody>
          <a:bodyPr/>
          <a:lstStyle/>
          <a:p>
            <a:r>
              <a:rPr lang="en-US" dirty="0"/>
              <a:t>Vision Statement</a:t>
            </a:r>
          </a:p>
        </p:txBody>
      </p:sp>
      <p:sp>
        <p:nvSpPr>
          <p:cNvPr id="3" name="Subtitle 2">
            <a:extLst>
              <a:ext uri="{FF2B5EF4-FFF2-40B4-BE49-F238E27FC236}">
                <a16:creationId xmlns:a16="http://schemas.microsoft.com/office/drawing/2014/main" id="{E676206C-6C14-6FC1-2329-A4543E1059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3463232"/>
      </p:ext>
    </p:extLst>
  </p:cSld>
  <p:clrMapOvr>
    <a:masterClrMapping/>
  </p:clrMapOvr>
</p:sld>
</file>

<file path=ppt/theme/theme1.xml><?xml version="1.0" encoding="utf-8"?>
<a:theme xmlns:a="http://schemas.openxmlformats.org/drawingml/2006/main" name="Office Theme">
  <a:themeElements>
    <a:clrScheme name="Custom 2">
      <a:dk1>
        <a:srgbClr val="00619E"/>
      </a:dk1>
      <a:lt1>
        <a:srgbClr val="FFFFFF"/>
      </a:lt1>
      <a:dk2>
        <a:srgbClr val="05B2BD"/>
      </a:dk2>
      <a:lt2>
        <a:srgbClr val="66C730"/>
      </a:lt2>
      <a:accent1>
        <a:srgbClr val="F26159"/>
      </a:accent1>
      <a:accent2>
        <a:srgbClr val="E0E0E0"/>
      </a:accent2>
      <a:accent3>
        <a:srgbClr val="FFFFFF"/>
      </a:accent3>
      <a:accent4>
        <a:srgbClr val="00619E"/>
      </a:accent4>
      <a:accent5>
        <a:srgbClr val="FFB45A"/>
      </a:accent5>
      <a:accent6>
        <a:srgbClr val="05B2BD"/>
      </a:accent6>
      <a:hlink>
        <a:srgbClr val="F26159"/>
      </a:hlink>
      <a:folHlink>
        <a:srgbClr val="E0E0E0"/>
      </a:folHlink>
    </a:clrScheme>
    <a:fontScheme name="Santa Maria GPU Fonts">
      <a:majorFont>
        <a:latin typeface="Museo Slab 700"/>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GPU_PPT Template DRAFT" id="{EACE03A5-B29C-499F-82E5-AFFF0CCCA60B}" vid="{617C96AB-30A9-4C5F-934F-D1A74524C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D7F1033B26464BBECEF0CBF8F011FC" ma:contentTypeVersion="17" ma:contentTypeDescription="Create a new document." ma:contentTypeScope="" ma:versionID="2758eaf766341083945d4ec416baf69a">
  <xsd:schema xmlns:xsd="http://www.w3.org/2001/XMLSchema" xmlns:xs="http://www.w3.org/2001/XMLSchema" xmlns:p="http://schemas.microsoft.com/office/2006/metadata/properties" xmlns:ns2="d65b3163-a8b3-4126-bf06-73ff2efe63c7" xmlns:ns3="3eb450f8-2987-44d4-a68b-5eaa1e3043c6" targetNamespace="http://schemas.microsoft.com/office/2006/metadata/properties" ma:root="true" ma:fieldsID="b7f0cc926509ff6444f91e6bd4251899" ns2:_="" ns3:_="">
    <xsd:import namespace="d65b3163-a8b3-4126-bf06-73ff2efe63c7"/>
    <xsd:import namespace="3eb450f8-2987-44d4-a68b-5eaa1e304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b3163-a8b3-4126-bf06-73ff2efe63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c459e2c-04f5-46dd-af61-77595c731c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b450f8-2987-44d4-a68b-5eaa1e3043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ae0c80a-5a8d-43f7-8715-b9debfc98ad2}" ma:internalName="TaxCatchAll" ma:showField="CatchAllData" ma:web="3eb450f8-2987-44d4-a68b-5eaa1e3043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eb450f8-2987-44d4-a68b-5eaa1e3043c6">
      <UserInfo>
        <DisplayName>Lilly Nie</DisplayName>
        <AccountId>26</AccountId>
        <AccountType/>
      </UserInfo>
      <UserInfo>
        <DisplayName>Matt Raimi</DisplayName>
        <AccountId>23</AccountId>
        <AccountType/>
      </UserInfo>
      <UserInfo>
        <DisplayName>Michelle Hernandez</DisplayName>
        <AccountId>28</AccountId>
        <AccountType/>
      </UserInfo>
    </SharedWithUsers>
    <TaxCatchAll xmlns="3eb450f8-2987-44d4-a68b-5eaa1e3043c6" xsi:nil="true"/>
    <lcf76f155ced4ddcb4097134ff3c332f xmlns="d65b3163-a8b3-4126-bf06-73ff2efe63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CD8E26-6683-4FF6-A117-03E25BDAB457}">
  <ds:schemaRefs>
    <ds:schemaRef ds:uri="http://schemas.microsoft.com/sharepoint/v3/contenttype/forms"/>
  </ds:schemaRefs>
</ds:datastoreItem>
</file>

<file path=customXml/itemProps2.xml><?xml version="1.0" encoding="utf-8"?>
<ds:datastoreItem xmlns:ds="http://schemas.openxmlformats.org/officeDocument/2006/customXml" ds:itemID="{F839AF19-8914-4C50-B99E-AB29307A04D5}">
  <ds:schemaRefs>
    <ds:schemaRef ds:uri="3eb450f8-2987-44d4-a68b-5eaa1e3043c6"/>
    <ds:schemaRef ds:uri="d65b3163-a8b3-4126-bf06-73ff2efe63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7F5DC3-AFDB-40FD-B491-9013EC663F28}">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3eb450f8-2987-44d4-a68b-5eaa1e3043c6"/>
    <ds:schemaRef ds:uri="d65b3163-a8b3-4126-bf06-73ff2efe63c7"/>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35140</TotalTime>
  <Words>7584</Words>
  <Application>Microsoft Office PowerPoint</Application>
  <PresentationFormat>Widescreen</PresentationFormat>
  <Paragraphs>814</Paragraphs>
  <Slides>82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Calibri</vt:lpstr>
      <vt:lpstr>Cambria</vt:lpstr>
      <vt:lpstr>Corbel</vt:lpstr>
      <vt:lpstr>Courier New</vt:lpstr>
      <vt:lpstr>Museo Slab 700</vt:lpstr>
      <vt:lpstr>Open Sans</vt:lpstr>
      <vt:lpstr>Symbol</vt:lpstr>
      <vt:lpstr>Wingdings</vt:lpstr>
      <vt:lpstr>Office Theme</vt:lpstr>
      <vt:lpstr>PowerPoint Presentation</vt:lpstr>
      <vt:lpstr>Outcomes and Agenda</vt:lpstr>
      <vt:lpstr>Background and Process</vt:lpstr>
      <vt:lpstr>Purpose of a General Plan</vt:lpstr>
      <vt:lpstr>The Family of Plans</vt:lpstr>
      <vt:lpstr>General Plan Update Process</vt:lpstr>
      <vt:lpstr>Community Outreach to Date</vt:lpstr>
      <vt:lpstr>Engagement Efforts To Date</vt:lpstr>
      <vt:lpstr>Vision Statement</vt:lpstr>
      <vt:lpstr>Implement the Vision</vt:lpstr>
      <vt:lpstr>Implement the Vision – Land Use Strategies</vt:lpstr>
      <vt:lpstr>Land Use Designations</vt:lpstr>
      <vt:lpstr>What are “Land Use Designations”?</vt:lpstr>
      <vt:lpstr>Existing General Plan Land Use Designations</vt:lpstr>
      <vt:lpstr>Existing Zoning</vt:lpstr>
      <vt:lpstr>Why do we need to Create New Land Use Designations?</vt:lpstr>
      <vt:lpstr>Overview of Revised Designations</vt:lpstr>
      <vt:lpstr>Proposed Land Use Designation Categories</vt:lpstr>
      <vt:lpstr>Land Use Designation Methodology</vt:lpstr>
      <vt:lpstr>Residential Designations</vt:lpstr>
      <vt:lpstr>Residential Designations</vt:lpstr>
      <vt:lpstr>Mixed Use Designations</vt:lpstr>
      <vt:lpstr>Mixed Use Designations</vt:lpstr>
      <vt:lpstr>Non-Residential Designations</vt:lpstr>
      <vt:lpstr>Non-Residential Designations</vt:lpstr>
      <vt:lpstr>Industrial Designations</vt:lpstr>
      <vt:lpstr>Public and Institutional</vt:lpstr>
      <vt:lpstr>d</vt:lpstr>
      <vt:lpstr>Land Use Alternatives</vt:lpstr>
      <vt:lpstr>Path to a Preferred Land Use Map</vt:lpstr>
      <vt:lpstr>Areas of Discussion</vt:lpstr>
      <vt:lpstr>Housing Laws</vt:lpstr>
      <vt:lpstr>Proposed Capacity for Updated General Plan</vt:lpstr>
      <vt:lpstr>Land Use Alternatives</vt:lpstr>
      <vt:lpstr>Engagement for Alternatives</vt:lpstr>
      <vt:lpstr>10 GPAC Meetings</vt:lpstr>
      <vt:lpstr>Result – GPAC Consensus Land Use Map</vt:lpstr>
      <vt:lpstr>Public Feedback Forms</vt:lpstr>
      <vt:lpstr>Areas of Discussion (GPAC Land Use Changes with results from Feedback Forms)</vt:lpstr>
      <vt:lpstr>Proposed Land Use Designation Changes</vt:lpstr>
      <vt:lpstr>SOAR Areas</vt:lpstr>
      <vt:lpstr>Eastside</vt:lpstr>
      <vt:lpstr>Downtown</vt:lpstr>
      <vt:lpstr>Arundell &amp; North Bank</vt:lpstr>
      <vt:lpstr>Victoria</vt:lpstr>
      <vt:lpstr>Pierpont</vt:lpstr>
      <vt:lpstr>Westside</vt:lpstr>
      <vt:lpstr>Westside – Additional PC Recommendation</vt:lpstr>
      <vt:lpstr>Midtown Corridors – GPAC and Public </vt:lpstr>
      <vt:lpstr>Midtown Corridors – Planning Commission</vt:lpstr>
      <vt:lpstr>Five Points/ Pacific View Mall – GPAC and Public</vt:lpstr>
      <vt:lpstr>Five Points/ Pacific View Mall – Planning Commission</vt:lpstr>
      <vt:lpstr>College Area – GPAC and Public</vt:lpstr>
      <vt:lpstr>College Area – Planning Commission</vt:lpstr>
      <vt:lpstr>College Area</vt:lpstr>
      <vt:lpstr>Johnson – GPAC and Public</vt:lpstr>
      <vt:lpstr>Johnson –  Planning Commission</vt:lpstr>
      <vt:lpstr>Citywide Policy Questions - GPAC and Public</vt:lpstr>
      <vt:lpstr>Other Areas</vt:lpstr>
      <vt:lpstr>Conclusions/Results</vt:lpstr>
      <vt:lpstr>6-story Buildings – Base</vt:lpstr>
      <vt:lpstr>6-story Buildings – GPAC Proposed</vt:lpstr>
      <vt:lpstr>Change in 6 Story Building Heights</vt:lpstr>
      <vt:lpstr>Change in Building Heights Proposed by GPAC</vt:lpstr>
      <vt:lpstr>Land Use Designation Changes Proposed by GPAC</vt:lpstr>
      <vt:lpstr>Density Changes from Base Proposed by GPAC</vt:lpstr>
      <vt:lpstr>Facts about GPAC Preferred Land Use Map</vt:lpstr>
      <vt:lpstr>Growth Terms</vt:lpstr>
      <vt:lpstr>Key Terms</vt:lpstr>
      <vt:lpstr>RHNA Site Selection</vt:lpstr>
      <vt:lpstr>No Net Loss (Maximum Capacity)</vt:lpstr>
      <vt:lpstr>Growth Projections</vt:lpstr>
      <vt:lpstr>City Council Growth Target for Alternatives</vt:lpstr>
      <vt:lpstr>GPAC and Planning Commission Land Use Analysis</vt:lpstr>
      <vt:lpstr>City Council Direction</vt:lpstr>
      <vt:lpstr>Westside –  City Council</vt:lpstr>
      <vt:lpstr>Five Points/ Pacific View Mall – City Council</vt:lpstr>
      <vt:lpstr>Midtown Corridors – City Council</vt:lpstr>
      <vt:lpstr>Next Steps</vt:lpstr>
      <vt:lpstr>Project Schedule to Draft General Plan</vt:lpstr>
      <vt:lpstr>Public Engagement to Draft General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Aram Kamali</dc:creator>
  <cp:lastModifiedBy>Michelle Hernandez</cp:lastModifiedBy>
  <cp:revision>1132</cp:revision>
  <cp:lastPrinted>2023-10-09T22:09:10Z</cp:lastPrinted>
  <dcterms:created xsi:type="dcterms:W3CDTF">2020-08-17T16:36:29Z</dcterms:created>
  <dcterms:modified xsi:type="dcterms:W3CDTF">2023-10-30T19:13:51Z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0x01010040D7F1033B26464BBECEF0CBF8F011FC</vt:lpwstr>
  </property>
  <property fmtid="{D5CDD505-2E9C-101B-9397-08002B2CF9AE}" pid="3" name="MediaServiceImageTags">
    <vt:lpwstr/>
  </property>
</Properties>
</file>