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7"/>
  </p:notesMasterIdLst>
  <p:handoutMasterIdLst>
    <p:handoutMasterId r:id="rId88"/>
  </p:handoutMasterIdLst>
  <p:sldIdLst>
    <p:sldId id="102209" r:id="rId5"/>
    <p:sldId id="102223" r:id="rId6"/>
    <p:sldId id="102235" r:id="rId7"/>
    <p:sldId id="2204" r:id="rId8"/>
    <p:sldId id="2287" r:id="rId9"/>
    <p:sldId id="2206" r:id="rId10"/>
    <p:sldId id="101968" r:id="rId11"/>
    <p:sldId id="101911" r:id="rId12"/>
    <p:sldId id="102236" r:id="rId13"/>
    <p:sldId id="101677" r:id="rId14"/>
    <p:sldId id="101841" r:id="rId15"/>
    <p:sldId id="102237" r:id="rId16"/>
    <p:sldId id="101762" r:id="rId17"/>
    <p:sldId id="2276" r:id="rId18"/>
    <p:sldId id="2299" r:id="rId19"/>
    <p:sldId id="101959" r:id="rId20"/>
    <p:sldId id="102262" r:id="rId21"/>
    <p:sldId id="101885" r:id="rId22"/>
    <p:sldId id="101917" r:id="rId23"/>
    <p:sldId id="102246" r:id="rId24"/>
    <p:sldId id="102250" r:id="rId25"/>
    <p:sldId id="102248" r:id="rId26"/>
    <p:sldId id="102249" r:id="rId27"/>
    <p:sldId id="102251" r:id="rId28"/>
    <p:sldId id="102253" r:id="rId29"/>
    <p:sldId id="102252" r:id="rId30"/>
    <p:sldId id="102254" r:id="rId31"/>
    <p:sldId id="101971" r:id="rId32"/>
    <p:sldId id="101605" r:id="rId33"/>
    <p:sldId id="101673" r:id="rId34"/>
    <p:sldId id="101880" r:id="rId35"/>
    <p:sldId id="102125" r:id="rId36"/>
    <p:sldId id="101743" r:id="rId37"/>
    <p:sldId id="101843" r:id="rId38"/>
    <p:sldId id="101844" r:id="rId39"/>
    <p:sldId id="101845" r:id="rId40"/>
    <p:sldId id="101846" r:id="rId41"/>
    <p:sldId id="102238" r:id="rId42"/>
    <p:sldId id="102227" r:id="rId43"/>
    <p:sldId id="102239" r:id="rId44"/>
    <p:sldId id="102216" r:id="rId45"/>
    <p:sldId id="102221" r:id="rId46"/>
    <p:sldId id="102217" r:id="rId47"/>
    <p:sldId id="102214" r:id="rId48"/>
    <p:sldId id="102263" r:id="rId49"/>
    <p:sldId id="101932" r:id="rId50"/>
    <p:sldId id="102218" r:id="rId51"/>
    <p:sldId id="102264" r:id="rId52"/>
    <p:sldId id="102212" r:id="rId53"/>
    <p:sldId id="102265" r:id="rId54"/>
    <p:sldId id="102219" r:id="rId55"/>
    <p:sldId id="102266" r:id="rId56"/>
    <p:sldId id="102222" r:id="rId57"/>
    <p:sldId id="102267" r:id="rId58"/>
    <p:sldId id="102270" r:id="rId59"/>
    <p:sldId id="102215" r:id="rId60"/>
    <p:sldId id="102268" r:id="rId61"/>
    <p:sldId id="102255" r:id="rId62"/>
    <p:sldId id="102256" r:id="rId63"/>
    <p:sldId id="102232" r:id="rId64"/>
    <p:sldId id="102260" r:id="rId65"/>
    <p:sldId id="102240" r:id="rId66"/>
    <p:sldId id="102241" r:id="rId67"/>
    <p:sldId id="102257" r:id="rId68"/>
    <p:sldId id="102258" r:id="rId69"/>
    <p:sldId id="102259" r:id="rId70"/>
    <p:sldId id="102243" r:id="rId71"/>
    <p:sldId id="102279" r:id="rId72"/>
    <p:sldId id="102272" r:id="rId73"/>
    <p:sldId id="102275" r:id="rId74"/>
    <p:sldId id="102274" r:id="rId75"/>
    <p:sldId id="102276" r:id="rId76"/>
    <p:sldId id="102277" r:id="rId77"/>
    <p:sldId id="102278" r:id="rId78"/>
    <p:sldId id="102280" r:id="rId79"/>
    <p:sldId id="102281" r:id="rId80"/>
    <p:sldId id="102282" r:id="rId81"/>
    <p:sldId id="102283" r:id="rId82"/>
    <p:sldId id="102233" r:id="rId83"/>
    <p:sldId id="102261" r:id="rId84"/>
    <p:sldId id="102284" r:id="rId85"/>
    <p:sldId id="102229" r:id="rId86"/>
  </p:sldIdLst>
  <p:sldSz cx="12192000" cy="6858000"/>
  <p:notesSz cx="7010400" cy="9296400"/>
  <p:defaultText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orient="horz" pos="3792" userDrawn="1">
          <p15:clr>
            <a:srgbClr val="A4A3A4"/>
          </p15:clr>
        </p15:guide>
        <p15:guide id="3"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BA6636-97EF-0F77-7866-F09C32B7836C}" name="Wenhao Wu" initials="WW" userId="S::wenhao@raimiassociates.com::4601ea4d-2565-4ec0-802a-a5fb94d80eca" providerId="AD"/>
  <p188:author id="{BDF9CE59-1147-EE6A-AABB-F47B45BE2F15}" name="Matt Raimi" initials="MR" userId="S::matt@raimiassociates.com::6675e1c6-d6f0-4a98-b5e1-916daefc6881" providerId="AD"/>
  <p188:author id="{23197366-EF8C-5AFB-9F9C-0CAA4A708EB7}" name="Simran Malhotra" initials="SM" userId="Simran Malhotra" providerId="None"/>
  <p188:author id="{2F8F9096-B584-9DE7-FF44-5DB5EF944337}" name="Lilly Nie" initials="LN" userId="S::lilly@raimiassociates.com::387ffc14-7c0a-4fd9-bb94-46afcdb5a452" providerId="AD"/>
  <p188:author id="{F5F3AED9-0FF8-9CA0-1415-361F7319503B}" name="Michelle Hernandez" initials="MH" userId="S::michelle@raimiassociates.com::5b6932c3-0167-443f-83da-939003d9a8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FF99"/>
    <a:srgbClr val="FFE1BD"/>
    <a:srgbClr val="7B3567"/>
    <a:srgbClr val="9F5FCF"/>
    <a:srgbClr val="7030A0"/>
    <a:srgbClr val="D9D9D9"/>
    <a:srgbClr val="BFBFBF"/>
    <a:srgbClr val="DE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5DEB2-CA49-4722-8849-D08CBB091E32}" v="534" dt="2023-10-09T16:53:54.227"/>
    <p1510:client id="{890D734E-AE96-F76D-7C8A-C5DE587E736B}" v="217" dt="2023-10-09T15:12:52.335"/>
    <p1510:client id="{CE2D03B7-EF11-8F97-4394-EA8E20FE03D2}" v="4398" dt="2023-10-09T00:23:09.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36"/>
      </p:cViewPr>
      <p:guideLst>
        <p:guide orient="horz" pos="648"/>
        <p:guide orient="horz" pos="3792"/>
        <p:guide pos="1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7BFC0-A18A-405C-AC3B-A7135B20D2BE}"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170D2B99-AC91-4A57-9979-C84CAA74C970}">
      <dgm:prSet phldrT="[Text]" custT="1"/>
      <dgm:spPr/>
      <dgm:t>
        <a:bodyPr/>
        <a:lstStyle/>
        <a:p>
          <a:r>
            <a:rPr lang="en-US" sz="1400" b="1"/>
            <a:t>General Plan</a:t>
          </a:r>
        </a:p>
      </dgm:t>
    </dgm:pt>
    <dgm:pt modelId="{5D5235D5-20A4-4066-87E1-DD6AA93995BD}" type="parTrans" cxnId="{CADDCF6F-12C7-4304-A391-D2E81D64FDEC}">
      <dgm:prSet/>
      <dgm:spPr/>
      <dgm:t>
        <a:bodyPr/>
        <a:lstStyle/>
        <a:p>
          <a:endParaRPr lang="en-US" b="1"/>
        </a:p>
      </dgm:t>
    </dgm:pt>
    <dgm:pt modelId="{304B950F-9276-4088-958F-9119F72A4529}" type="sibTrans" cxnId="{CADDCF6F-12C7-4304-A391-D2E81D64FDEC}">
      <dgm:prSet/>
      <dgm:spPr/>
      <dgm:t>
        <a:bodyPr/>
        <a:lstStyle/>
        <a:p>
          <a:endParaRPr lang="en-US" b="1"/>
        </a:p>
      </dgm:t>
    </dgm:pt>
    <dgm:pt modelId="{A4518A35-A4B1-46D0-8710-0E9B22031E59}">
      <dgm:prSet phldrT="[Text]"/>
      <dgm:spPr/>
      <dgm:t>
        <a:bodyPr/>
        <a:lstStyle/>
        <a:p>
          <a:r>
            <a:rPr lang="en-US" b="1"/>
            <a:t>Sub-Area Plans</a:t>
          </a:r>
        </a:p>
      </dgm:t>
    </dgm:pt>
    <dgm:pt modelId="{6E08623E-F35E-479E-848E-9CC325C39512}" type="parTrans" cxnId="{48483599-11D3-48B9-9890-060FB739BCB1}">
      <dgm:prSet/>
      <dgm:spPr/>
      <dgm:t>
        <a:bodyPr/>
        <a:lstStyle/>
        <a:p>
          <a:endParaRPr lang="en-US" b="1"/>
        </a:p>
      </dgm:t>
    </dgm:pt>
    <dgm:pt modelId="{F9CC9523-8CCA-4C97-AB4C-0260F916B953}" type="sibTrans" cxnId="{48483599-11D3-48B9-9890-060FB739BCB1}">
      <dgm:prSet/>
      <dgm:spPr/>
      <dgm:t>
        <a:bodyPr/>
        <a:lstStyle/>
        <a:p>
          <a:endParaRPr lang="en-US" b="1"/>
        </a:p>
      </dgm:t>
    </dgm:pt>
    <dgm:pt modelId="{CFB95D6E-1CEB-49EA-8953-A9AF23C92F00}">
      <dgm:prSet phldrT="[Text]"/>
      <dgm:spPr/>
      <dgm:t>
        <a:bodyPr/>
        <a:lstStyle/>
        <a:p>
          <a:r>
            <a:rPr lang="en-US" b="1"/>
            <a:t>Functional Plans</a:t>
          </a:r>
        </a:p>
      </dgm:t>
    </dgm:pt>
    <dgm:pt modelId="{79C4A5CE-5DD3-4883-B30F-919AC1988AB6}" type="parTrans" cxnId="{510273C9-71F1-4797-B3AD-741C2922A36C}">
      <dgm:prSet/>
      <dgm:spPr/>
      <dgm:t>
        <a:bodyPr/>
        <a:lstStyle/>
        <a:p>
          <a:endParaRPr lang="en-US" b="1"/>
        </a:p>
      </dgm:t>
    </dgm:pt>
    <dgm:pt modelId="{4856CA84-DB1C-4FE3-96F9-E40CB70D6DF2}" type="sibTrans" cxnId="{510273C9-71F1-4797-B3AD-741C2922A36C}">
      <dgm:prSet/>
      <dgm:spPr/>
      <dgm:t>
        <a:bodyPr/>
        <a:lstStyle/>
        <a:p>
          <a:endParaRPr lang="en-US" b="1"/>
        </a:p>
      </dgm:t>
    </dgm:pt>
    <dgm:pt modelId="{02F87F86-CB2B-4D36-8B84-5D6DE1E3DCD1}">
      <dgm:prSet phldrT="[Text]"/>
      <dgm:spPr/>
      <dgm:t>
        <a:bodyPr/>
        <a:lstStyle/>
        <a:p>
          <a:r>
            <a:rPr lang="en-US" b="1"/>
            <a:t>Specific Plans</a:t>
          </a:r>
        </a:p>
      </dgm:t>
    </dgm:pt>
    <dgm:pt modelId="{49B9835C-C0C2-4FA3-AD5B-0E99F552C51A}" type="parTrans" cxnId="{BC2CF4BA-CA69-48A9-A398-B459144E264B}">
      <dgm:prSet/>
      <dgm:spPr/>
      <dgm:t>
        <a:bodyPr/>
        <a:lstStyle/>
        <a:p>
          <a:endParaRPr lang="en-US" b="1"/>
        </a:p>
      </dgm:t>
    </dgm:pt>
    <dgm:pt modelId="{A0682C0D-BE0E-4B6E-8047-A2E2B2D31A13}" type="sibTrans" cxnId="{BC2CF4BA-CA69-48A9-A398-B459144E264B}">
      <dgm:prSet/>
      <dgm:spPr/>
      <dgm:t>
        <a:bodyPr/>
        <a:lstStyle/>
        <a:p>
          <a:endParaRPr lang="en-US" b="1"/>
        </a:p>
      </dgm:t>
    </dgm:pt>
    <dgm:pt modelId="{A6C6E903-A41F-4ACB-A93B-C3BB95A879B1}">
      <dgm:prSet phldrT="[Text]"/>
      <dgm:spPr/>
      <dgm:t>
        <a:bodyPr/>
        <a:lstStyle/>
        <a:p>
          <a:r>
            <a:rPr lang="en-US" b="1"/>
            <a:t>Community Plans</a:t>
          </a:r>
        </a:p>
      </dgm:t>
    </dgm:pt>
    <dgm:pt modelId="{3EEAD472-B9AC-4850-A69B-668311A55ED4}" type="parTrans" cxnId="{CA56005D-E807-4791-8E2F-E0BF9F616AE0}">
      <dgm:prSet/>
      <dgm:spPr/>
      <dgm:t>
        <a:bodyPr/>
        <a:lstStyle/>
        <a:p>
          <a:endParaRPr lang="en-US" b="1"/>
        </a:p>
      </dgm:t>
    </dgm:pt>
    <dgm:pt modelId="{0D1A1533-8B30-4C36-B181-55ADE001D5A7}" type="sibTrans" cxnId="{CA56005D-E807-4791-8E2F-E0BF9F616AE0}">
      <dgm:prSet/>
      <dgm:spPr/>
      <dgm:t>
        <a:bodyPr/>
        <a:lstStyle/>
        <a:p>
          <a:endParaRPr lang="en-US" b="1"/>
        </a:p>
      </dgm:t>
    </dgm:pt>
    <dgm:pt modelId="{C1BF4552-D89C-4BF2-B850-7881B97F40B0}">
      <dgm:prSet phldrT="[Text]"/>
      <dgm:spPr/>
      <dgm:t>
        <a:bodyPr/>
        <a:lstStyle/>
        <a:p>
          <a:r>
            <a:rPr lang="en-US" b="1"/>
            <a:t>Active Transportation Plan</a:t>
          </a:r>
        </a:p>
      </dgm:t>
    </dgm:pt>
    <dgm:pt modelId="{B6B8340B-D683-411D-860C-56FE35BC2B36}" type="parTrans" cxnId="{649A81C1-7F8F-4AF8-8208-1191BBA01357}">
      <dgm:prSet/>
      <dgm:spPr/>
      <dgm:t>
        <a:bodyPr/>
        <a:lstStyle/>
        <a:p>
          <a:endParaRPr lang="en-US" b="1"/>
        </a:p>
      </dgm:t>
    </dgm:pt>
    <dgm:pt modelId="{E454646A-CB93-4785-A271-4BBE81E1C7A5}" type="sibTrans" cxnId="{649A81C1-7F8F-4AF8-8208-1191BBA01357}">
      <dgm:prSet/>
      <dgm:spPr/>
      <dgm:t>
        <a:bodyPr/>
        <a:lstStyle/>
        <a:p>
          <a:endParaRPr lang="en-US" b="1"/>
        </a:p>
      </dgm:t>
    </dgm:pt>
    <dgm:pt modelId="{13FD7C7E-FC6A-41AA-998A-575C6482AB90}">
      <dgm:prSet phldrT="[Text]"/>
      <dgm:spPr/>
      <dgm:t>
        <a:bodyPr/>
        <a:lstStyle/>
        <a:p>
          <a:r>
            <a:rPr lang="en-US" b="1"/>
            <a:t>Climate Action and Resilience Plan</a:t>
          </a:r>
        </a:p>
      </dgm:t>
    </dgm:pt>
    <dgm:pt modelId="{7546A3FB-7E1E-4C8B-A9CF-D9B7FE7EC114}" type="parTrans" cxnId="{7C86A33F-1233-455A-9397-42EC1151F180}">
      <dgm:prSet/>
      <dgm:spPr/>
      <dgm:t>
        <a:bodyPr/>
        <a:lstStyle/>
        <a:p>
          <a:endParaRPr lang="en-US" b="1"/>
        </a:p>
      </dgm:t>
    </dgm:pt>
    <dgm:pt modelId="{A1687148-2C5E-4192-8503-9D7EF4885DAA}" type="sibTrans" cxnId="{7C86A33F-1233-455A-9397-42EC1151F180}">
      <dgm:prSet/>
      <dgm:spPr/>
      <dgm:t>
        <a:bodyPr/>
        <a:lstStyle/>
        <a:p>
          <a:endParaRPr lang="en-US" b="1"/>
        </a:p>
      </dgm:t>
    </dgm:pt>
    <dgm:pt modelId="{3E9B97FB-A1FC-4E27-B7D5-44D2F251D74C}">
      <dgm:prSet phldrT="[Text]"/>
      <dgm:spPr/>
      <dgm:t>
        <a:bodyPr/>
        <a:lstStyle/>
        <a:p>
          <a:r>
            <a:rPr lang="en-US" b="1"/>
            <a:t>Local Coastal Program</a:t>
          </a:r>
        </a:p>
      </dgm:t>
    </dgm:pt>
    <dgm:pt modelId="{3F3AE1A3-4D62-4275-8D69-E5C49B146845}" type="parTrans" cxnId="{4E752FAA-7EB2-408F-AEAA-2CCE0E821CC5}">
      <dgm:prSet/>
      <dgm:spPr/>
      <dgm:t>
        <a:bodyPr/>
        <a:lstStyle/>
        <a:p>
          <a:endParaRPr lang="en-US" b="1"/>
        </a:p>
      </dgm:t>
    </dgm:pt>
    <dgm:pt modelId="{6D5B617B-BC78-48FC-AC1E-CAEBD9A0A2D2}" type="sibTrans" cxnId="{4E752FAA-7EB2-408F-AEAA-2CCE0E821CC5}">
      <dgm:prSet/>
      <dgm:spPr/>
      <dgm:t>
        <a:bodyPr/>
        <a:lstStyle/>
        <a:p>
          <a:endParaRPr lang="en-US" b="1"/>
        </a:p>
      </dgm:t>
    </dgm:pt>
    <dgm:pt modelId="{4AE2D296-3D79-474D-9927-B89F44E5F008}">
      <dgm:prSet phldrT="[Text]"/>
      <dgm:spPr/>
      <dgm:t>
        <a:bodyPr/>
        <a:lstStyle/>
        <a:p>
          <a:r>
            <a:rPr lang="en-US" b="1"/>
            <a:t>Parks and Rec Master Plan</a:t>
          </a:r>
        </a:p>
      </dgm:t>
    </dgm:pt>
    <dgm:pt modelId="{5CEF95A9-D3D2-429D-9093-E800F0B99A78}" type="parTrans" cxnId="{65315E67-2DA0-4A86-8AA3-5ED5829358AC}">
      <dgm:prSet/>
      <dgm:spPr/>
      <dgm:t>
        <a:bodyPr/>
        <a:lstStyle/>
        <a:p>
          <a:endParaRPr lang="en-US" b="1"/>
        </a:p>
      </dgm:t>
    </dgm:pt>
    <dgm:pt modelId="{B5279751-F806-44AC-B666-8B3C10BB6CFF}" type="sibTrans" cxnId="{65315E67-2DA0-4A86-8AA3-5ED5829358AC}">
      <dgm:prSet/>
      <dgm:spPr/>
      <dgm:t>
        <a:bodyPr/>
        <a:lstStyle/>
        <a:p>
          <a:endParaRPr lang="en-US" b="1"/>
        </a:p>
      </dgm:t>
    </dgm:pt>
    <dgm:pt modelId="{3E6F5346-CC99-40DD-BB2E-EFAB2DABA144}">
      <dgm:prSet phldrT="[Text]"/>
      <dgm:spPr/>
      <dgm:t>
        <a:bodyPr/>
        <a:lstStyle/>
        <a:p>
          <a:r>
            <a:rPr lang="en-US" b="1"/>
            <a:t>Zoning</a:t>
          </a:r>
        </a:p>
      </dgm:t>
    </dgm:pt>
    <dgm:pt modelId="{82F12955-A4DE-4A5B-AE6A-75B51DFA7283}" type="parTrans" cxnId="{B58F0371-61A6-4496-ADEB-3B71BFAC914B}">
      <dgm:prSet/>
      <dgm:spPr/>
      <dgm:t>
        <a:bodyPr/>
        <a:lstStyle/>
        <a:p>
          <a:endParaRPr lang="en-US" b="1"/>
        </a:p>
      </dgm:t>
    </dgm:pt>
    <dgm:pt modelId="{3E1B7E8D-A288-4F19-8E4C-A0270796EE6A}" type="sibTrans" cxnId="{B58F0371-61A6-4496-ADEB-3B71BFAC914B}">
      <dgm:prSet/>
      <dgm:spPr/>
      <dgm:t>
        <a:bodyPr/>
        <a:lstStyle/>
        <a:p>
          <a:endParaRPr lang="en-US" b="1"/>
        </a:p>
      </dgm:t>
    </dgm:pt>
    <dgm:pt modelId="{021BE93E-CBE7-4C93-85A8-98FC539BB3C1}">
      <dgm:prSet phldrT="[Text]"/>
      <dgm:spPr/>
      <dgm:t>
        <a:bodyPr/>
        <a:lstStyle/>
        <a:p>
          <a:r>
            <a:rPr lang="en-US" b="1"/>
            <a:t>Inclusionary Housing Ordinance</a:t>
          </a:r>
        </a:p>
      </dgm:t>
    </dgm:pt>
    <dgm:pt modelId="{3CCCC9AD-8584-409D-B1F1-B8810A5EA596}" type="parTrans" cxnId="{A730E27E-54EC-4EAE-BA7F-825308DDCFBC}">
      <dgm:prSet/>
      <dgm:spPr/>
      <dgm:t>
        <a:bodyPr/>
        <a:lstStyle/>
        <a:p>
          <a:endParaRPr lang="en-US" b="1"/>
        </a:p>
      </dgm:t>
    </dgm:pt>
    <dgm:pt modelId="{B5E8B4D6-C7FA-46C0-8F22-B475583B55B9}" type="sibTrans" cxnId="{A730E27E-54EC-4EAE-BA7F-825308DDCFBC}">
      <dgm:prSet/>
      <dgm:spPr/>
      <dgm:t>
        <a:bodyPr/>
        <a:lstStyle/>
        <a:p>
          <a:endParaRPr lang="en-US" b="1"/>
        </a:p>
      </dgm:t>
    </dgm:pt>
    <dgm:pt modelId="{CF11FEB8-268C-4AA1-8625-46FEB18BF074}" type="pres">
      <dgm:prSet presAssocID="{B3F7BFC0-A18A-405C-AC3B-A7135B20D2BE}" presName="diagram" presStyleCnt="0">
        <dgm:presLayoutVars>
          <dgm:chPref val="1"/>
          <dgm:dir/>
          <dgm:animOne val="branch"/>
          <dgm:animLvl val="lvl"/>
          <dgm:resizeHandles val="exact"/>
        </dgm:presLayoutVars>
      </dgm:prSet>
      <dgm:spPr/>
    </dgm:pt>
    <dgm:pt modelId="{78611AA6-D149-4BA2-911C-A7FDC723903A}" type="pres">
      <dgm:prSet presAssocID="{170D2B99-AC91-4A57-9979-C84CAA74C970}" presName="root1" presStyleCnt="0"/>
      <dgm:spPr/>
    </dgm:pt>
    <dgm:pt modelId="{048F0B92-EBC6-4F4F-A991-75C0637CE09D}" type="pres">
      <dgm:prSet presAssocID="{170D2B99-AC91-4A57-9979-C84CAA74C970}" presName="LevelOneTextNode" presStyleLbl="node0" presStyleIdx="0" presStyleCnt="1">
        <dgm:presLayoutVars>
          <dgm:chPref val="3"/>
        </dgm:presLayoutVars>
      </dgm:prSet>
      <dgm:spPr/>
    </dgm:pt>
    <dgm:pt modelId="{29CC0F99-CC33-4C0D-A1B6-812021DF26D5}" type="pres">
      <dgm:prSet presAssocID="{170D2B99-AC91-4A57-9979-C84CAA74C970}" presName="level2hierChild" presStyleCnt="0"/>
      <dgm:spPr/>
    </dgm:pt>
    <dgm:pt modelId="{E7F8218D-0F72-4073-8D5C-026B2AFC8549}" type="pres">
      <dgm:prSet presAssocID="{6E08623E-F35E-479E-848E-9CC325C39512}" presName="conn2-1" presStyleLbl="parChTrans1D2" presStyleIdx="0" presStyleCnt="3"/>
      <dgm:spPr/>
    </dgm:pt>
    <dgm:pt modelId="{3AA39C7D-57F5-4F18-A595-965243CE47FF}" type="pres">
      <dgm:prSet presAssocID="{6E08623E-F35E-479E-848E-9CC325C39512}" presName="connTx" presStyleLbl="parChTrans1D2" presStyleIdx="0" presStyleCnt="3"/>
      <dgm:spPr/>
    </dgm:pt>
    <dgm:pt modelId="{BC60D8E1-DC9B-445F-9E80-58F45DC1E234}" type="pres">
      <dgm:prSet presAssocID="{A4518A35-A4B1-46D0-8710-0E9B22031E59}" presName="root2" presStyleCnt="0"/>
      <dgm:spPr/>
    </dgm:pt>
    <dgm:pt modelId="{562A1C4B-1F12-447D-B8DB-B41A933E4E3D}" type="pres">
      <dgm:prSet presAssocID="{A4518A35-A4B1-46D0-8710-0E9B22031E59}" presName="LevelTwoTextNode" presStyleLbl="node2" presStyleIdx="0" presStyleCnt="3">
        <dgm:presLayoutVars>
          <dgm:chPref val="3"/>
        </dgm:presLayoutVars>
      </dgm:prSet>
      <dgm:spPr/>
    </dgm:pt>
    <dgm:pt modelId="{41CD4E5F-FAE3-4D49-967F-BACB76DF9983}" type="pres">
      <dgm:prSet presAssocID="{A4518A35-A4B1-46D0-8710-0E9B22031E59}" presName="level3hierChild" presStyleCnt="0"/>
      <dgm:spPr/>
    </dgm:pt>
    <dgm:pt modelId="{BC662757-2546-468E-9AD9-DE87632146B7}" type="pres">
      <dgm:prSet presAssocID="{3F3AE1A3-4D62-4275-8D69-E5C49B146845}" presName="conn2-1" presStyleLbl="parChTrans1D3" presStyleIdx="0" presStyleCnt="7"/>
      <dgm:spPr/>
    </dgm:pt>
    <dgm:pt modelId="{032B1700-0881-4B9C-81E3-6F5E664979F6}" type="pres">
      <dgm:prSet presAssocID="{3F3AE1A3-4D62-4275-8D69-E5C49B146845}" presName="connTx" presStyleLbl="parChTrans1D3" presStyleIdx="0" presStyleCnt="7"/>
      <dgm:spPr/>
    </dgm:pt>
    <dgm:pt modelId="{58512316-8CF1-495C-AD47-C71B4FD8201E}" type="pres">
      <dgm:prSet presAssocID="{3E9B97FB-A1FC-4E27-B7D5-44D2F251D74C}" presName="root2" presStyleCnt="0"/>
      <dgm:spPr/>
    </dgm:pt>
    <dgm:pt modelId="{70299B14-734F-467D-BA2E-C5EF4B3B01A0}" type="pres">
      <dgm:prSet presAssocID="{3E9B97FB-A1FC-4E27-B7D5-44D2F251D74C}" presName="LevelTwoTextNode" presStyleLbl="node3" presStyleIdx="0" presStyleCnt="7" custLinFactNeighborX="1788" custLinFactNeighborY="42909">
        <dgm:presLayoutVars>
          <dgm:chPref val="3"/>
        </dgm:presLayoutVars>
      </dgm:prSet>
      <dgm:spPr/>
    </dgm:pt>
    <dgm:pt modelId="{559FB265-B7E1-433A-AA74-8B47132CCFC9}" type="pres">
      <dgm:prSet presAssocID="{3E9B97FB-A1FC-4E27-B7D5-44D2F251D74C}" presName="level3hierChild" presStyleCnt="0"/>
      <dgm:spPr/>
    </dgm:pt>
    <dgm:pt modelId="{9C6BFEE6-9B98-421E-A8A0-570376F1D393}" type="pres">
      <dgm:prSet presAssocID="{49B9835C-C0C2-4FA3-AD5B-0E99F552C51A}" presName="conn2-1" presStyleLbl="parChTrans1D3" presStyleIdx="1" presStyleCnt="7"/>
      <dgm:spPr/>
    </dgm:pt>
    <dgm:pt modelId="{6DCE55F1-7019-41CC-8CA6-395B831AC9EE}" type="pres">
      <dgm:prSet presAssocID="{49B9835C-C0C2-4FA3-AD5B-0E99F552C51A}" presName="connTx" presStyleLbl="parChTrans1D3" presStyleIdx="1" presStyleCnt="7"/>
      <dgm:spPr/>
    </dgm:pt>
    <dgm:pt modelId="{3EBA6EEB-6889-4095-AD6A-C98692A22D86}" type="pres">
      <dgm:prSet presAssocID="{02F87F86-CB2B-4D36-8B84-5D6DE1E3DCD1}" presName="root2" presStyleCnt="0"/>
      <dgm:spPr/>
    </dgm:pt>
    <dgm:pt modelId="{E5ED42EB-7C78-4A03-A316-207421C38129}" type="pres">
      <dgm:prSet presAssocID="{02F87F86-CB2B-4D36-8B84-5D6DE1E3DCD1}" presName="LevelTwoTextNode" presStyleLbl="node3" presStyleIdx="1" presStyleCnt="7" custLinFactX="14423" custLinFactNeighborX="100000" custLinFactNeighborY="-1">
        <dgm:presLayoutVars>
          <dgm:chPref val="3"/>
        </dgm:presLayoutVars>
      </dgm:prSet>
      <dgm:spPr/>
    </dgm:pt>
    <dgm:pt modelId="{08C1FCE7-5EC1-443C-A043-B5907D1C649A}" type="pres">
      <dgm:prSet presAssocID="{02F87F86-CB2B-4D36-8B84-5D6DE1E3DCD1}" presName="level3hierChild" presStyleCnt="0"/>
      <dgm:spPr/>
    </dgm:pt>
    <dgm:pt modelId="{669A2370-4118-4001-B9ED-7FB009DDF6A2}" type="pres">
      <dgm:prSet presAssocID="{3EEAD472-B9AC-4850-A69B-668311A55ED4}" presName="conn2-1" presStyleLbl="parChTrans1D3" presStyleIdx="2" presStyleCnt="7"/>
      <dgm:spPr/>
    </dgm:pt>
    <dgm:pt modelId="{3034EB3E-E9A7-463E-ACF1-204054740C8B}" type="pres">
      <dgm:prSet presAssocID="{3EEAD472-B9AC-4850-A69B-668311A55ED4}" presName="connTx" presStyleLbl="parChTrans1D3" presStyleIdx="2" presStyleCnt="7"/>
      <dgm:spPr/>
    </dgm:pt>
    <dgm:pt modelId="{D033A2B4-C1D0-4AED-B91E-0145AEC00532}" type="pres">
      <dgm:prSet presAssocID="{A6C6E903-A41F-4ACB-A93B-C3BB95A879B1}" presName="root2" presStyleCnt="0"/>
      <dgm:spPr/>
    </dgm:pt>
    <dgm:pt modelId="{2712942B-FA35-4050-A76E-C33027E6EF9F}" type="pres">
      <dgm:prSet presAssocID="{A6C6E903-A41F-4ACB-A93B-C3BB95A879B1}" presName="LevelTwoTextNode" presStyleLbl="node3" presStyleIdx="2" presStyleCnt="7" custLinFactNeighborX="1788" custLinFactNeighborY="-35760">
        <dgm:presLayoutVars>
          <dgm:chPref val="3"/>
        </dgm:presLayoutVars>
      </dgm:prSet>
      <dgm:spPr/>
    </dgm:pt>
    <dgm:pt modelId="{00177BE5-5F3B-4BC5-BF3C-BAAC7B3C3C08}" type="pres">
      <dgm:prSet presAssocID="{A6C6E903-A41F-4ACB-A93B-C3BB95A879B1}" presName="level3hierChild" presStyleCnt="0"/>
      <dgm:spPr/>
    </dgm:pt>
    <dgm:pt modelId="{ED549526-FA19-49EA-A1B7-38B9A79CBF18}" type="pres">
      <dgm:prSet presAssocID="{82F12955-A4DE-4A5B-AE6A-75B51DFA7283}" presName="conn2-1" presStyleLbl="parChTrans1D2" presStyleIdx="1" presStyleCnt="3"/>
      <dgm:spPr/>
    </dgm:pt>
    <dgm:pt modelId="{61DD084E-1F36-401A-BE64-84DCDCAF15D8}" type="pres">
      <dgm:prSet presAssocID="{82F12955-A4DE-4A5B-AE6A-75B51DFA7283}" presName="connTx" presStyleLbl="parChTrans1D2" presStyleIdx="1" presStyleCnt="3"/>
      <dgm:spPr/>
    </dgm:pt>
    <dgm:pt modelId="{55E9EA55-1580-478A-8E54-08912A4D8BCB}" type="pres">
      <dgm:prSet presAssocID="{3E6F5346-CC99-40DD-BB2E-EFAB2DABA144}" presName="root2" presStyleCnt="0"/>
      <dgm:spPr/>
    </dgm:pt>
    <dgm:pt modelId="{D68B03CD-375C-4E8C-B9B8-0D77B76EBF80}" type="pres">
      <dgm:prSet presAssocID="{3E6F5346-CC99-40DD-BB2E-EFAB2DABA144}" presName="LevelTwoTextNode" presStyleLbl="node2" presStyleIdx="1" presStyleCnt="3" custLinFactNeighborX="-893" custLinFactNeighborY="-583">
        <dgm:presLayoutVars>
          <dgm:chPref val="3"/>
        </dgm:presLayoutVars>
      </dgm:prSet>
      <dgm:spPr/>
    </dgm:pt>
    <dgm:pt modelId="{07A21AD8-5ACC-442D-A32C-A0CF397DA9A7}" type="pres">
      <dgm:prSet presAssocID="{3E6F5346-CC99-40DD-BB2E-EFAB2DABA144}" presName="level3hierChild" presStyleCnt="0"/>
      <dgm:spPr/>
    </dgm:pt>
    <dgm:pt modelId="{3468560E-B2B3-4B6D-AFA5-6C110A047F4D}" type="pres">
      <dgm:prSet presAssocID="{3CCCC9AD-8584-409D-B1F1-B8810A5EA596}" presName="conn2-1" presStyleLbl="parChTrans1D3" presStyleIdx="3" presStyleCnt="7"/>
      <dgm:spPr/>
    </dgm:pt>
    <dgm:pt modelId="{5095CED7-1C62-41DC-A922-32549D08973E}" type="pres">
      <dgm:prSet presAssocID="{3CCCC9AD-8584-409D-B1F1-B8810A5EA596}" presName="connTx" presStyleLbl="parChTrans1D3" presStyleIdx="3" presStyleCnt="7"/>
      <dgm:spPr/>
    </dgm:pt>
    <dgm:pt modelId="{9345E9CF-1FEC-45C2-B0A8-07C63ADCD77C}" type="pres">
      <dgm:prSet presAssocID="{021BE93E-CBE7-4C93-85A8-98FC539BB3C1}" presName="root2" presStyleCnt="0"/>
      <dgm:spPr/>
    </dgm:pt>
    <dgm:pt modelId="{746D5141-B294-49E9-9366-B5EB342DFCC2}" type="pres">
      <dgm:prSet presAssocID="{021BE93E-CBE7-4C93-85A8-98FC539BB3C1}" presName="LevelTwoTextNode" presStyleLbl="node3" presStyleIdx="3" presStyleCnt="7">
        <dgm:presLayoutVars>
          <dgm:chPref val="3"/>
        </dgm:presLayoutVars>
      </dgm:prSet>
      <dgm:spPr/>
    </dgm:pt>
    <dgm:pt modelId="{02611641-DCCC-48E8-A95C-560EE74997E7}" type="pres">
      <dgm:prSet presAssocID="{021BE93E-CBE7-4C93-85A8-98FC539BB3C1}" presName="level3hierChild" presStyleCnt="0"/>
      <dgm:spPr/>
    </dgm:pt>
    <dgm:pt modelId="{5DEA99CA-B4E4-446F-9B13-1D0F2F08A956}" type="pres">
      <dgm:prSet presAssocID="{79C4A5CE-5DD3-4883-B30F-919AC1988AB6}" presName="conn2-1" presStyleLbl="parChTrans1D2" presStyleIdx="2" presStyleCnt="3"/>
      <dgm:spPr/>
    </dgm:pt>
    <dgm:pt modelId="{352ACB8A-287A-4F07-A2CE-1119491FF8BF}" type="pres">
      <dgm:prSet presAssocID="{79C4A5CE-5DD3-4883-B30F-919AC1988AB6}" presName="connTx" presStyleLbl="parChTrans1D2" presStyleIdx="2" presStyleCnt="3"/>
      <dgm:spPr/>
    </dgm:pt>
    <dgm:pt modelId="{FD6AA070-8428-4244-A19A-1A5E898C6602}" type="pres">
      <dgm:prSet presAssocID="{CFB95D6E-1CEB-49EA-8953-A9AF23C92F00}" presName="root2" presStyleCnt="0"/>
      <dgm:spPr/>
    </dgm:pt>
    <dgm:pt modelId="{54BB6C1A-C0A8-4C83-9DFD-C7CD89527204}" type="pres">
      <dgm:prSet presAssocID="{CFB95D6E-1CEB-49EA-8953-A9AF23C92F00}" presName="LevelTwoTextNode" presStyleLbl="node2" presStyleIdx="2" presStyleCnt="3">
        <dgm:presLayoutVars>
          <dgm:chPref val="3"/>
        </dgm:presLayoutVars>
      </dgm:prSet>
      <dgm:spPr/>
    </dgm:pt>
    <dgm:pt modelId="{0913B3AA-F265-4910-BCDA-CCB388D6FF83}" type="pres">
      <dgm:prSet presAssocID="{CFB95D6E-1CEB-49EA-8953-A9AF23C92F00}" presName="level3hierChild" presStyleCnt="0"/>
      <dgm:spPr/>
    </dgm:pt>
    <dgm:pt modelId="{099E29CB-B74E-4495-97D8-BCB9BAA30DF8}" type="pres">
      <dgm:prSet presAssocID="{B6B8340B-D683-411D-860C-56FE35BC2B36}" presName="conn2-1" presStyleLbl="parChTrans1D3" presStyleIdx="4" presStyleCnt="7"/>
      <dgm:spPr/>
    </dgm:pt>
    <dgm:pt modelId="{ADFFA66C-8B2F-45BA-A647-EBD63C82BEE9}" type="pres">
      <dgm:prSet presAssocID="{B6B8340B-D683-411D-860C-56FE35BC2B36}" presName="connTx" presStyleLbl="parChTrans1D3" presStyleIdx="4" presStyleCnt="7"/>
      <dgm:spPr/>
    </dgm:pt>
    <dgm:pt modelId="{EDD4BD33-2E41-4955-8E91-99D7BEE54B49}" type="pres">
      <dgm:prSet presAssocID="{C1BF4552-D89C-4BF2-B850-7881B97F40B0}" presName="root2" presStyleCnt="0"/>
      <dgm:spPr/>
    </dgm:pt>
    <dgm:pt modelId="{83675C65-7F7E-4B35-9AB7-0831C1B21FB9}" type="pres">
      <dgm:prSet presAssocID="{C1BF4552-D89C-4BF2-B850-7881B97F40B0}" presName="LevelTwoTextNode" presStyleLbl="node3" presStyleIdx="4" presStyleCnt="7" custLinFactNeighborX="-894" custLinFactNeighborY="44696">
        <dgm:presLayoutVars>
          <dgm:chPref val="3"/>
        </dgm:presLayoutVars>
      </dgm:prSet>
      <dgm:spPr/>
    </dgm:pt>
    <dgm:pt modelId="{6CB30C59-B98A-4113-82A1-86D573CE739D}" type="pres">
      <dgm:prSet presAssocID="{C1BF4552-D89C-4BF2-B850-7881B97F40B0}" presName="level3hierChild" presStyleCnt="0"/>
      <dgm:spPr/>
    </dgm:pt>
    <dgm:pt modelId="{0705CBCB-E1D9-4862-B741-26ED4CFEB902}" type="pres">
      <dgm:prSet presAssocID="{7546A3FB-7E1E-4C8B-A9CF-D9B7FE7EC114}" presName="conn2-1" presStyleLbl="parChTrans1D3" presStyleIdx="5" presStyleCnt="7"/>
      <dgm:spPr/>
    </dgm:pt>
    <dgm:pt modelId="{E634D00B-0C8D-48B0-B17C-A927B7939042}" type="pres">
      <dgm:prSet presAssocID="{7546A3FB-7E1E-4C8B-A9CF-D9B7FE7EC114}" presName="connTx" presStyleLbl="parChTrans1D3" presStyleIdx="5" presStyleCnt="7"/>
      <dgm:spPr/>
    </dgm:pt>
    <dgm:pt modelId="{020A027D-6E37-46AE-A112-E6552D4BCD58}" type="pres">
      <dgm:prSet presAssocID="{13FD7C7E-FC6A-41AA-998A-575C6482AB90}" presName="root2" presStyleCnt="0"/>
      <dgm:spPr/>
    </dgm:pt>
    <dgm:pt modelId="{B3C2A19E-C485-4214-8A6D-E5398F716B94}" type="pres">
      <dgm:prSet presAssocID="{13FD7C7E-FC6A-41AA-998A-575C6482AB90}" presName="LevelTwoTextNode" presStyleLbl="node3" presStyleIdx="5" presStyleCnt="7" custLinFactX="11741" custLinFactNeighborX="100000" custLinFactNeighborY="0">
        <dgm:presLayoutVars>
          <dgm:chPref val="3"/>
        </dgm:presLayoutVars>
      </dgm:prSet>
      <dgm:spPr/>
    </dgm:pt>
    <dgm:pt modelId="{D4DFE96A-C42C-49F5-BAF5-92CF2CB33C1B}" type="pres">
      <dgm:prSet presAssocID="{13FD7C7E-FC6A-41AA-998A-575C6482AB90}" presName="level3hierChild" presStyleCnt="0"/>
      <dgm:spPr/>
    </dgm:pt>
    <dgm:pt modelId="{5B435552-F566-45AB-A46B-441F21703F22}" type="pres">
      <dgm:prSet presAssocID="{5CEF95A9-D3D2-429D-9093-E800F0B99A78}" presName="conn2-1" presStyleLbl="parChTrans1D3" presStyleIdx="6" presStyleCnt="7"/>
      <dgm:spPr/>
    </dgm:pt>
    <dgm:pt modelId="{4AAF8366-B807-49EF-A37A-8DA63CFBCE4F}" type="pres">
      <dgm:prSet presAssocID="{5CEF95A9-D3D2-429D-9093-E800F0B99A78}" presName="connTx" presStyleLbl="parChTrans1D3" presStyleIdx="6" presStyleCnt="7"/>
      <dgm:spPr/>
    </dgm:pt>
    <dgm:pt modelId="{407512EF-0B4C-42A9-85AD-B5A0893FA73B}" type="pres">
      <dgm:prSet presAssocID="{4AE2D296-3D79-474D-9927-B89F44E5F008}" presName="root2" presStyleCnt="0"/>
      <dgm:spPr/>
    </dgm:pt>
    <dgm:pt modelId="{4FE6A561-0033-4921-8FDB-D6A544606207}" type="pres">
      <dgm:prSet presAssocID="{4AE2D296-3D79-474D-9927-B89F44E5F008}" presName="LevelTwoTextNode" presStyleLbl="node3" presStyleIdx="6" presStyleCnt="7" custLinFactNeighborX="894" custLinFactNeighborY="-41121">
        <dgm:presLayoutVars>
          <dgm:chPref val="3"/>
        </dgm:presLayoutVars>
      </dgm:prSet>
      <dgm:spPr/>
    </dgm:pt>
    <dgm:pt modelId="{B895AA08-A13F-4BB6-A74E-347E2E03381D}" type="pres">
      <dgm:prSet presAssocID="{4AE2D296-3D79-474D-9927-B89F44E5F008}" presName="level3hierChild" presStyleCnt="0"/>
      <dgm:spPr/>
    </dgm:pt>
  </dgm:ptLst>
  <dgm:cxnLst>
    <dgm:cxn modelId="{A2E8C203-4BA3-47E3-9EA2-D9AAC64A693E}" type="presOf" srcId="{4AE2D296-3D79-474D-9927-B89F44E5F008}" destId="{4FE6A561-0033-4921-8FDB-D6A544606207}" srcOrd="0" destOrd="0" presId="urn:microsoft.com/office/officeart/2005/8/layout/hierarchy2"/>
    <dgm:cxn modelId="{EE76FA0B-8AB5-42C8-B822-A94C58FB9335}" type="presOf" srcId="{3E6F5346-CC99-40DD-BB2E-EFAB2DABA144}" destId="{D68B03CD-375C-4E8C-B9B8-0D77B76EBF80}" srcOrd="0" destOrd="0" presId="urn:microsoft.com/office/officeart/2005/8/layout/hierarchy2"/>
    <dgm:cxn modelId="{38DE471C-1A3B-44D8-B5CC-CB678C0BF16E}" type="presOf" srcId="{7546A3FB-7E1E-4C8B-A9CF-D9B7FE7EC114}" destId="{E634D00B-0C8D-48B0-B17C-A927B7939042}" srcOrd="1" destOrd="0" presId="urn:microsoft.com/office/officeart/2005/8/layout/hierarchy2"/>
    <dgm:cxn modelId="{9A26AD1D-8A9C-421A-A59B-2C41FD769FC1}" type="presOf" srcId="{3F3AE1A3-4D62-4275-8D69-E5C49B146845}" destId="{BC662757-2546-468E-9AD9-DE87632146B7}" srcOrd="0" destOrd="0" presId="urn:microsoft.com/office/officeart/2005/8/layout/hierarchy2"/>
    <dgm:cxn modelId="{17107326-563D-4CE6-8655-4928D1F467AC}" type="presOf" srcId="{3F3AE1A3-4D62-4275-8D69-E5C49B146845}" destId="{032B1700-0881-4B9C-81E3-6F5E664979F6}" srcOrd="1" destOrd="0" presId="urn:microsoft.com/office/officeart/2005/8/layout/hierarchy2"/>
    <dgm:cxn modelId="{18ACCE2A-3596-4B40-9F24-90DD5937B952}" type="presOf" srcId="{82F12955-A4DE-4A5B-AE6A-75B51DFA7283}" destId="{61DD084E-1F36-401A-BE64-84DCDCAF15D8}" srcOrd="1" destOrd="0" presId="urn:microsoft.com/office/officeart/2005/8/layout/hierarchy2"/>
    <dgm:cxn modelId="{99A65C2D-3B34-49C9-8399-B1C81C4D4BEA}" type="presOf" srcId="{5CEF95A9-D3D2-429D-9093-E800F0B99A78}" destId="{4AAF8366-B807-49EF-A37A-8DA63CFBCE4F}" srcOrd="1" destOrd="0" presId="urn:microsoft.com/office/officeart/2005/8/layout/hierarchy2"/>
    <dgm:cxn modelId="{1BFEF02D-30DB-4686-9E47-7B1DB2860550}" type="presOf" srcId="{49B9835C-C0C2-4FA3-AD5B-0E99F552C51A}" destId="{6DCE55F1-7019-41CC-8CA6-395B831AC9EE}" srcOrd="1" destOrd="0" presId="urn:microsoft.com/office/officeart/2005/8/layout/hierarchy2"/>
    <dgm:cxn modelId="{06D5F834-461E-4686-A9CD-3638541247B7}" type="presOf" srcId="{B6B8340B-D683-411D-860C-56FE35BC2B36}" destId="{ADFFA66C-8B2F-45BA-A647-EBD63C82BEE9}" srcOrd="1" destOrd="0" presId="urn:microsoft.com/office/officeart/2005/8/layout/hierarchy2"/>
    <dgm:cxn modelId="{0532ED3A-96B1-4D65-8CBF-40245E84A94B}" type="presOf" srcId="{82F12955-A4DE-4A5B-AE6A-75B51DFA7283}" destId="{ED549526-FA19-49EA-A1B7-38B9A79CBF18}" srcOrd="0" destOrd="0" presId="urn:microsoft.com/office/officeart/2005/8/layout/hierarchy2"/>
    <dgm:cxn modelId="{7C86A33F-1233-455A-9397-42EC1151F180}" srcId="{CFB95D6E-1CEB-49EA-8953-A9AF23C92F00}" destId="{13FD7C7E-FC6A-41AA-998A-575C6482AB90}" srcOrd="1" destOrd="0" parTransId="{7546A3FB-7E1E-4C8B-A9CF-D9B7FE7EC114}" sibTransId="{A1687148-2C5E-4192-8503-9D7EF4885DAA}"/>
    <dgm:cxn modelId="{BB07B13F-B4F2-4396-8DC9-FC0DFC4D102E}" type="presOf" srcId="{5CEF95A9-D3D2-429D-9093-E800F0B99A78}" destId="{5B435552-F566-45AB-A46B-441F21703F22}" srcOrd="0" destOrd="0" presId="urn:microsoft.com/office/officeart/2005/8/layout/hierarchy2"/>
    <dgm:cxn modelId="{CA56005D-E807-4791-8E2F-E0BF9F616AE0}" srcId="{A4518A35-A4B1-46D0-8710-0E9B22031E59}" destId="{A6C6E903-A41F-4ACB-A93B-C3BB95A879B1}" srcOrd="2" destOrd="0" parTransId="{3EEAD472-B9AC-4850-A69B-668311A55ED4}" sibTransId="{0D1A1533-8B30-4C36-B181-55ADE001D5A7}"/>
    <dgm:cxn modelId="{65315E67-2DA0-4A86-8AA3-5ED5829358AC}" srcId="{CFB95D6E-1CEB-49EA-8953-A9AF23C92F00}" destId="{4AE2D296-3D79-474D-9927-B89F44E5F008}" srcOrd="2" destOrd="0" parTransId="{5CEF95A9-D3D2-429D-9093-E800F0B99A78}" sibTransId="{B5279751-F806-44AC-B666-8B3C10BB6CFF}"/>
    <dgm:cxn modelId="{D6F94B48-C0C6-4207-AB40-946FE75CDB96}" type="presOf" srcId="{3CCCC9AD-8584-409D-B1F1-B8810A5EA596}" destId="{3468560E-B2B3-4B6D-AFA5-6C110A047F4D}" srcOrd="0" destOrd="0" presId="urn:microsoft.com/office/officeart/2005/8/layout/hierarchy2"/>
    <dgm:cxn modelId="{DAB14C68-7684-4A35-97F8-9A3AB632E520}" type="presOf" srcId="{B6B8340B-D683-411D-860C-56FE35BC2B36}" destId="{099E29CB-B74E-4495-97D8-BCB9BAA30DF8}" srcOrd="0" destOrd="0" presId="urn:microsoft.com/office/officeart/2005/8/layout/hierarchy2"/>
    <dgm:cxn modelId="{CADDCF6F-12C7-4304-A391-D2E81D64FDEC}" srcId="{B3F7BFC0-A18A-405C-AC3B-A7135B20D2BE}" destId="{170D2B99-AC91-4A57-9979-C84CAA74C970}" srcOrd="0" destOrd="0" parTransId="{5D5235D5-20A4-4066-87E1-DD6AA93995BD}" sibTransId="{304B950F-9276-4088-958F-9119F72A4529}"/>
    <dgm:cxn modelId="{B58F0371-61A6-4496-ADEB-3B71BFAC914B}" srcId="{170D2B99-AC91-4A57-9979-C84CAA74C970}" destId="{3E6F5346-CC99-40DD-BB2E-EFAB2DABA144}" srcOrd="1" destOrd="0" parTransId="{82F12955-A4DE-4A5B-AE6A-75B51DFA7283}" sibTransId="{3E1B7E8D-A288-4F19-8E4C-A0270796EE6A}"/>
    <dgm:cxn modelId="{56918C73-AA9A-401E-B80D-0CF1CEE3D06E}" type="presOf" srcId="{A6C6E903-A41F-4ACB-A93B-C3BB95A879B1}" destId="{2712942B-FA35-4050-A76E-C33027E6EF9F}" srcOrd="0" destOrd="0" presId="urn:microsoft.com/office/officeart/2005/8/layout/hierarchy2"/>
    <dgm:cxn modelId="{C3DFBE77-B42D-417C-A47A-599022FF09F8}" type="presOf" srcId="{79C4A5CE-5DD3-4883-B30F-919AC1988AB6}" destId="{5DEA99CA-B4E4-446F-9B13-1D0F2F08A956}" srcOrd="0" destOrd="0" presId="urn:microsoft.com/office/officeart/2005/8/layout/hierarchy2"/>
    <dgm:cxn modelId="{73CA115A-01EA-42C2-9B6A-F90AD90C03B6}" type="presOf" srcId="{021BE93E-CBE7-4C93-85A8-98FC539BB3C1}" destId="{746D5141-B294-49E9-9366-B5EB342DFCC2}" srcOrd="0" destOrd="0" presId="urn:microsoft.com/office/officeart/2005/8/layout/hierarchy2"/>
    <dgm:cxn modelId="{A730E27E-54EC-4EAE-BA7F-825308DDCFBC}" srcId="{3E6F5346-CC99-40DD-BB2E-EFAB2DABA144}" destId="{021BE93E-CBE7-4C93-85A8-98FC539BB3C1}" srcOrd="0" destOrd="0" parTransId="{3CCCC9AD-8584-409D-B1F1-B8810A5EA596}" sibTransId="{B5E8B4D6-C7FA-46C0-8F22-B475583B55B9}"/>
    <dgm:cxn modelId="{A52BF881-ECFB-418C-8713-E8DE71D3935F}" type="presOf" srcId="{3EEAD472-B9AC-4850-A69B-668311A55ED4}" destId="{3034EB3E-E9A7-463E-ACF1-204054740C8B}" srcOrd="1" destOrd="0" presId="urn:microsoft.com/office/officeart/2005/8/layout/hierarchy2"/>
    <dgm:cxn modelId="{573F5F88-B5C0-4D0E-BCF5-B54C215A1C7F}" type="presOf" srcId="{49B9835C-C0C2-4FA3-AD5B-0E99F552C51A}" destId="{9C6BFEE6-9B98-421E-A8A0-570376F1D393}" srcOrd="0" destOrd="0" presId="urn:microsoft.com/office/officeart/2005/8/layout/hierarchy2"/>
    <dgm:cxn modelId="{1609CD8E-57DC-4157-98C6-3EC6199FF9F6}" type="presOf" srcId="{B3F7BFC0-A18A-405C-AC3B-A7135B20D2BE}" destId="{CF11FEB8-268C-4AA1-8625-46FEB18BF074}" srcOrd="0" destOrd="0" presId="urn:microsoft.com/office/officeart/2005/8/layout/hierarchy2"/>
    <dgm:cxn modelId="{48483599-11D3-48B9-9890-060FB739BCB1}" srcId="{170D2B99-AC91-4A57-9979-C84CAA74C970}" destId="{A4518A35-A4B1-46D0-8710-0E9B22031E59}" srcOrd="0" destOrd="0" parTransId="{6E08623E-F35E-479E-848E-9CC325C39512}" sibTransId="{F9CC9523-8CCA-4C97-AB4C-0260F916B953}"/>
    <dgm:cxn modelId="{C7A510A0-65FF-470C-96A5-4173C47BDE32}" type="presOf" srcId="{3CCCC9AD-8584-409D-B1F1-B8810A5EA596}" destId="{5095CED7-1C62-41DC-A922-32549D08973E}" srcOrd="1" destOrd="0" presId="urn:microsoft.com/office/officeart/2005/8/layout/hierarchy2"/>
    <dgm:cxn modelId="{E7AEF2A2-0F54-4462-BA97-AC6CF5F0AA97}" type="presOf" srcId="{A4518A35-A4B1-46D0-8710-0E9B22031E59}" destId="{562A1C4B-1F12-447D-B8DB-B41A933E4E3D}" srcOrd="0" destOrd="0" presId="urn:microsoft.com/office/officeart/2005/8/layout/hierarchy2"/>
    <dgm:cxn modelId="{E3E8D1A3-A12C-42AA-900F-3D7C2DAE859D}" type="presOf" srcId="{6E08623E-F35E-479E-848E-9CC325C39512}" destId="{E7F8218D-0F72-4073-8D5C-026B2AFC8549}" srcOrd="0" destOrd="0" presId="urn:microsoft.com/office/officeart/2005/8/layout/hierarchy2"/>
    <dgm:cxn modelId="{3140ACA9-3257-4A9A-AE19-24E9D10C70BC}" type="presOf" srcId="{C1BF4552-D89C-4BF2-B850-7881B97F40B0}" destId="{83675C65-7F7E-4B35-9AB7-0831C1B21FB9}" srcOrd="0" destOrd="0" presId="urn:microsoft.com/office/officeart/2005/8/layout/hierarchy2"/>
    <dgm:cxn modelId="{4E752FAA-7EB2-408F-AEAA-2CCE0E821CC5}" srcId="{A4518A35-A4B1-46D0-8710-0E9B22031E59}" destId="{3E9B97FB-A1FC-4E27-B7D5-44D2F251D74C}" srcOrd="0" destOrd="0" parTransId="{3F3AE1A3-4D62-4275-8D69-E5C49B146845}" sibTransId="{6D5B617B-BC78-48FC-AC1E-CAEBD9A0A2D2}"/>
    <dgm:cxn modelId="{42BE31AB-D4CD-40D5-9E3D-50709A8E4EF7}" type="presOf" srcId="{7546A3FB-7E1E-4C8B-A9CF-D9B7FE7EC114}" destId="{0705CBCB-E1D9-4862-B741-26ED4CFEB902}" srcOrd="0" destOrd="0" presId="urn:microsoft.com/office/officeart/2005/8/layout/hierarchy2"/>
    <dgm:cxn modelId="{B9E086AD-334A-406D-81FE-ABF6E0D57FB4}" type="presOf" srcId="{02F87F86-CB2B-4D36-8B84-5D6DE1E3DCD1}" destId="{E5ED42EB-7C78-4A03-A316-207421C38129}" srcOrd="0" destOrd="0" presId="urn:microsoft.com/office/officeart/2005/8/layout/hierarchy2"/>
    <dgm:cxn modelId="{BC2CF4BA-CA69-48A9-A398-B459144E264B}" srcId="{A4518A35-A4B1-46D0-8710-0E9B22031E59}" destId="{02F87F86-CB2B-4D36-8B84-5D6DE1E3DCD1}" srcOrd="1" destOrd="0" parTransId="{49B9835C-C0C2-4FA3-AD5B-0E99F552C51A}" sibTransId="{A0682C0D-BE0E-4B6E-8047-A2E2B2D31A13}"/>
    <dgm:cxn modelId="{649A81C1-7F8F-4AF8-8208-1191BBA01357}" srcId="{CFB95D6E-1CEB-49EA-8953-A9AF23C92F00}" destId="{C1BF4552-D89C-4BF2-B850-7881B97F40B0}" srcOrd="0" destOrd="0" parTransId="{B6B8340B-D683-411D-860C-56FE35BC2B36}" sibTransId="{E454646A-CB93-4785-A271-4BBE81E1C7A5}"/>
    <dgm:cxn modelId="{510273C9-71F1-4797-B3AD-741C2922A36C}" srcId="{170D2B99-AC91-4A57-9979-C84CAA74C970}" destId="{CFB95D6E-1CEB-49EA-8953-A9AF23C92F00}" srcOrd="2" destOrd="0" parTransId="{79C4A5CE-5DD3-4883-B30F-919AC1988AB6}" sibTransId="{4856CA84-DB1C-4FE3-96F9-E40CB70D6DF2}"/>
    <dgm:cxn modelId="{D05A59D7-38F3-44C7-B7FD-A6708EB2E981}" type="presOf" srcId="{6E08623E-F35E-479E-848E-9CC325C39512}" destId="{3AA39C7D-57F5-4F18-A595-965243CE47FF}" srcOrd="1" destOrd="0" presId="urn:microsoft.com/office/officeart/2005/8/layout/hierarchy2"/>
    <dgm:cxn modelId="{FB8EBFD9-660A-43B9-BBD6-CFE001E7F77E}" type="presOf" srcId="{3EEAD472-B9AC-4850-A69B-668311A55ED4}" destId="{669A2370-4118-4001-B9ED-7FB009DDF6A2}" srcOrd="0" destOrd="0" presId="urn:microsoft.com/office/officeart/2005/8/layout/hierarchy2"/>
    <dgm:cxn modelId="{8B5BD8D9-C80B-4919-A4E7-D285FDD490BB}" type="presOf" srcId="{3E9B97FB-A1FC-4E27-B7D5-44D2F251D74C}" destId="{70299B14-734F-467D-BA2E-C5EF4B3B01A0}" srcOrd="0" destOrd="0" presId="urn:microsoft.com/office/officeart/2005/8/layout/hierarchy2"/>
    <dgm:cxn modelId="{5FD493DC-DDB8-4BBD-BA54-A194DFD7DD31}" type="presOf" srcId="{13FD7C7E-FC6A-41AA-998A-575C6482AB90}" destId="{B3C2A19E-C485-4214-8A6D-E5398F716B94}" srcOrd="0" destOrd="0" presId="urn:microsoft.com/office/officeart/2005/8/layout/hierarchy2"/>
    <dgm:cxn modelId="{9E055AE6-00DD-47D2-B829-95A9D6BAE7B7}" type="presOf" srcId="{170D2B99-AC91-4A57-9979-C84CAA74C970}" destId="{048F0B92-EBC6-4F4F-A991-75C0637CE09D}" srcOrd="0" destOrd="0" presId="urn:microsoft.com/office/officeart/2005/8/layout/hierarchy2"/>
    <dgm:cxn modelId="{182DC3F0-4041-42F3-811E-2D3D59F5379A}" type="presOf" srcId="{CFB95D6E-1CEB-49EA-8953-A9AF23C92F00}" destId="{54BB6C1A-C0A8-4C83-9DFD-C7CD89527204}" srcOrd="0" destOrd="0" presId="urn:microsoft.com/office/officeart/2005/8/layout/hierarchy2"/>
    <dgm:cxn modelId="{CA6EE5F0-E46B-49AC-A9DC-BD209DCEC2DE}" type="presOf" srcId="{79C4A5CE-5DD3-4883-B30F-919AC1988AB6}" destId="{352ACB8A-287A-4F07-A2CE-1119491FF8BF}" srcOrd="1" destOrd="0" presId="urn:microsoft.com/office/officeart/2005/8/layout/hierarchy2"/>
    <dgm:cxn modelId="{07F63C84-F5EC-4B09-A9CA-FDF7EFF19086}" type="presParOf" srcId="{CF11FEB8-268C-4AA1-8625-46FEB18BF074}" destId="{78611AA6-D149-4BA2-911C-A7FDC723903A}" srcOrd="0" destOrd="0" presId="urn:microsoft.com/office/officeart/2005/8/layout/hierarchy2"/>
    <dgm:cxn modelId="{8261D872-5293-47F3-8FCD-7DB9AC2EC50C}" type="presParOf" srcId="{78611AA6-D149-4BA2-911C-A7FDC723903A}" destId="{048F0B92-EBC6-4F4F-A991-75C0637CE09D}" srcOrd="0" destOrd="0" presId="urn:microsoft.com/office/officeart/2005/8/layout/hierarchy2"/>
    <dgm:cxn modelId="{D601F278-6F29-40D5-932D-CBA0BE547DD8}" type="presParOf" srcId="{78611AA6-D149-4BA2-911C-A7FDC723903A}" destId="{29CC0F99-CC33-4C0D-A1B6-812021DF26D5}" srcOrd="1" destOrd="0" presId="urn:microsoft.com/office/officeart/2005/8/layout/hierarchy2"/>
    <dgm:cxn modelId="{E2BB1281-08FF-4E37-84D6-602F1BBD500C}" type="presParOf" srcId="{29CC0F99-CC33-4C0D-A1B6-812021DF26D5}" destId="{E7F8218D-0F72-4073-8D5C-026B2AFC8549}" srcOrd="0" destOrd="0" presId="urn:microsoft.com/office/officeart/2005/8/layout/hierarchy2"/>
    <dgm:cxn modelId="{5968B382-B00B-42D6-BF9A-E7D23A7C612D}" type="presParOf" srcId="{E7F8218D-0F72-4073-8D5C-026B2AFC8549}" destId="{3AA39C7D-57F5-4F18-A595-965243CE47FF}" srcOrd="0" destOrd="0" presId="urn:microsoft.com/office/officeart/2005/8/layout/hierarchy2"/>
    <dgm:cxn modelId="{04944A70-5FEE-4A7F-901B-9C3B51106C43}" type="presParOf" srcId="{29CC0F99-CC33-4C0D-A1B6-812021DF26D5}" destId="{BC60D8E1-DC9B-445F-9E80-58F45DC1E234}" srcOrd="1" destOrd="0" presId="urn:microsoft.com/office/officeart/2005/8/layout/hierarchy2"/>
    <dgm:cxn modelId="{F7FDD611-0171-4670-9A69-92CEE28097E8}" type="presParOf" srcId="{BC60D8E1-DC9B-445F-9E80-58F45DC1E234}" destId="{562A1C4B-1F12-447D-B8DB-B41A933E4E3D}" srcOrd="0" destOrd="0" presId="urn:microsoft.com/office/officeart/2005/8/layout/hierarchy2"/>
    <dgm:cxn modelId="{C3CE3C33-E44C-4715-AF97-D01F0C6B3A67}" type="presParOf" srcId="{BC60D8E1-DC9B-445F-9E80-58F45DC1E234}" destId="{41CD4E5F-FAE3-4D49-967F-BACB76DF9983}" srcOrd="1" destOrd="0" presId="urn:microsoft.com/office/officeart/2005/8/layout/hierarchy2"/>
    <dgm:cxn modelId="{75C0E689-08DC-4BA4-A936-7CCD2777F2FB}" type="presParOf" srcId="{41CD4E5F-FAE3-4D49-967F-BACB76DF9983}" destId="{BC662757-2546-468E-9AD9-DE87632146B7}" srcOrd="0" destOrd="0" presId="urn:microsoft.com/office/officeart/2005/8/layout/hierarchy2"/>
    <dgm:cxn modelId="{3FF2A61D-E0E3-4A0A-8B98-E067A26A26E5}" type="presParOf" srcId="{BC662757-2546-468E-9AD9-DE87632146B7}" destId="{032B1700-0881-4B9C-81E3-6F5E664979F6}" srcOrd="0" destOrd="0" presId="urn:microsoft.com/office/officeart/2005/8/layout/hierarchy2"/>
    <dgm:cxn modelId="{751CC1E7-D56F-4915-87EC-07BB2634CDCC}" type="presParOf" srcId="{41CD4E5F-FAE3-4D49-967F-BACB76DF9983}" destId="{58512316-8CF1-495C-AD47-C71B4FD8201E}" srcOrd="1" destOrd="0" presId="urn:microsoft.com/office/officeart/2005/8/layout/hierarchy2"/>
    <dgm:cxn modelId="{726110C7-E5D4-4714-B8AD-A0A9B2C592F4}" type="presParOf" srcId="{58512316-8CF1-495C-AD47-C71B4FD8201E}" destId="{70299B14-734F-467D-BA2E-C5EF4B3B01A0}" srcOrd="0" destOrd="0" presId="urn:microsoft.com/office/officeart/2005/8/layout/hierarchy2"/>
    <dgm:cxn modelId="{5C632C8C-5AB6-42BE-9FF9-16D7BF3A79D5}" type="presParOf" srcId="{58512316-8CF1-495C-AD47-C71B4FD8201E}" destId="{559FB265-B7E1-433A-AA74-8B47132CCFC9}" srcOrd="1" destOrd="0" presId="urn:microsoft.com/office/officeart/2005/8/layout/hierarchy2"/>
    <dgm:cxn modelId="{573977D1-ECB9-467A-BC62-B3E401B07948}" type="presParOf" srcId="{41CD4E5F-FAE3-4D49-967F-BACB76DF9983}" destId="{9C6BFEE6-9B98-421E-A8A0-570376F1D393}" srcOrd="2" destOrd="0" presId="urn:microsoft.com/office/officeart/2005/8/layout/hierarchy2"/>
    <dgm:cxn modelId="{222BF9C1-B8EA-47AD-94D2-F3BA08325652}" type="presParOf" srcId="{9C6BFEE6-9B98-421E-A8A0-570376F1D393}" destId="{6DCE55F1-7019-41CC-8CA6-395B831AC9EE}" srcOrd="0" destOrd="0" presId="urn:microsoft.com/office/officeart/2005/8/layout/hierarchy2"/>
    <dgm:cxn modelId="{8CD61E59-37C3-401D-B9D0-BA5953E53B65}" type="presParOf" srcId="{41CD4E5F-FAE3-4D49-967F-BACB76DF9983}" destId="{3EBA6EEB-6889-4095-AD6A-C98692A22D86}" srcOrd="3" destOrd="0" presId="urn:microsoft.com/office/officeart/2005/8/layout/hierarchy2"/>
    <dgm:cxn modelId="{D414E18B-589D-4D24-A658-095EE3147343}" type="presParOf" srcId="{3EBA6EEB-6889-4095-AD6A-C98692A22D86}" destId="{E5ED42EB-7C78-4A03-A316-207421C38129}" srcOrd="0" destOrd="0" presId="urn:microsoft.com/office/officeart/2005/8/layout/hierarchy2"/>
    <dgm:cxn modelId="{408F032A-3C20-45D1-8343-DF3F27993260}" type="presParOf" srcId="{3EBA6EEB-6889-4095-AD6A-C98692A22D86}" destId="{08C1FCE7-5EC1-443C-A043-B5907D1C649A}" srcOrd="1" destOrd="0" presId="urn:microsoft.com/office/officeart/2005/8/layout/hierarchy2"/>
    <dgm:cxn modelId="{40538885-B0F7-490E-B227-77634E6D1B27}" type="presParOf" srcId="{41CD4E5F-FAE3-4D49-967F-BACB76DF9983}" destId="{669A2370-4118-4001-B9ED-7FB009DDF6A2}" srcOrd="4" destOrd="0" presId="urn:microsoft.com/office/officeart/2005/8/layout/hierarchy2"/>
    <dgm:cxn modelId="{A0C9789C-7D08-48AD-9125-103D7B871C68}" type="presParOf" srcId="{669A2370-4118-4001-B9ED-7FB009DDF6A2}" destId="{3034EB3E-E9A7-463E-ACF1-204054740C8B}" srcOrd="0" destOrd="0" presId="urn:microsoft.com/office/officeart/2005/8/layout/hierarchy2"/>
    <dgm:cxn modelId="{CF61FEF3-84B8-484A-82F9-5691FAA88E04}" type="presParOf" srcId="{41CD4E5F-FAE3-4D49-967F-BACB76DF9983}" destId="{D033A2B4-C1D0-4AED-B91E-0145AEC00532}" srcOrd="5" destOrd="0" presId="urn:microsoft.com/office/officeart/2005/8/layout/hierarchy2"/>
    <dgm:cxn modelId="{7F38EE75-8362-4D24-A577-466920C8AFB4}" type="presParOf" srcId="{D033A2B4-C1D0-4AED-B91E-0145AEC00532}" destId="{2712942B-FA35-4050-A76E-C33027E6EF9F}" srcOrd="0" destOrd="0" presId="urn:microsoft.com/office/officeart/2005/8/layout/hierarchy2"/>
    <dgm:cxn modelId="{499C298C-4CE6-48F3-8D2D-67395372DA70}" type="presParOf" srcId="{D033A2B4-C1D0-4AED-B91E-0145AEC00532}" destId="{00177BE5-5F3B-4BC5-BF3C-BAAC7B3C3C08}" srcOrd="1" destOrd="0" presId="urn:microsoft.com/office/officeart/2005/8/layout/hierarchy2"/>
    <dgm:cxn modelId="{18BD8B02-F41E-43F9-B2DF-2DAB60930D2F}" type="presParOf" srcId="{29CC0F99-CC33-4C0D-A1B6-812021DF26D5}" destId="{ED549526-FA19-49EA-A1B7-38B9A79CBF18}" srcOrd="2" destOrd="0" presId="urn:microsoft.com/office/officeart/2005/8/layout/hierarchy2"/>
    <dgm:cxn modelId="{8A7DA219-A7C6-4ACE-9166-BB55F9233B19}" type="presParOf" srcId="{ED549526-FA19-49EA-A1B7-38B9A79CBF18}" destId="{61DD084E-1F36-401A-BE64-84DCDCAF15D8}" srcOrd="0" destOrd="0" presId="urn:microsoft.com/office/officeart/2005/8/layout/hierarchy2"/>
    <dgm:cxn modelId="{F009A23D-AE1E-4A24-9EA2-B2759CEAF752}" type="presParOf" srcId="{29CC0F99-CC33-4C0D-A1B6-812021DF26D5}" destId="{55E9EA55-1580-478A-8E54-08912A4D8BCB}" srcOrd="3" destOrd="0" presId="urn:microsoft.com/office/officeart/2005/8/layout/hierarchy2"/>
    <dgm:cxn modelId="{7C159096-3D43-4B06-9968-14AC7D4AA522}" type="presParOf" srcId="{55E9EA55-1580-478A-8E54-08912A4D8BCB}" destId="{D68B03CD-375C-4E8C-B9B8-0D77B76EBF80}" srcOrd="0" destOrd="0" presId="urn:microsoft.com/office/officeart/2005/8/layout/hierarchy2"/>
    <dgm:cxn modelId="{6337D971-2530-46B5-9B22-9C0D6BE515F4}" type="presParOf" srcId="{55E9EA55-1580-478A-8E54-08912A4D8BCB}" destId="{07A21AD8-5ACC-442D-A32C-A0CF397DA9A7}" srcOrd="1" destOrd="0" presId="urn:microsoft.com/office/officeart/2005/8/layout/hierarchy2"/>
    <dgm:cxn modelId="{33DE3251-A771-427C-B844-8F4F13EC3FD0}" type="presParOf" srcId="{07A21AD8-5ACC-442D-A32C-A0CF397DA9A7}" destId="{3468560E-B2B3-4B6D-AFA5-6C110A047F4D}" srcOrd="0" destOrd="0" presId="urn:microsoft.com/office/officeart/2005/8/layout/hierarchy2"/>
    <dgm:cxn modelId="{758DED5B-0562-4EA0-872C-21EE72455EC4}" type="presParOf" srcId="{3468560E-B2B3-4B6D-AFA5-6C110A047F4D}" destId="{5095CED7-1C62-41DC-A922-32549D08973E}" srcOrd="0" destOrd="0" presId="urn:microsoft.com/office/officeart/2005/8/layout/hierarchy2"/>
    <dgm:cxn modelId="{D9093A6B-9C53-41DF-A0E9-AF99710D2FC5}" type="presParOf" srcId="{07A21AD8-5ACC-442D-A32C-A0CF397DA9A7}" destId="{9345E9CF-1FEC-45C2-B0A8-07C63ADCD77C}" srcOrd="1" destOrd="0" presId="urn:microsoft.com/office/officeart/2005/8/layout/hierarchy2"/>
    <dgm:cxn modelId="{4EB98094-5997-46DC-AB66-27238DD0026E}" type="presParOf" srcId="{9345E9CF-1FEC-45C2-B0A8-07C63ADCD77C}" destId="{746D5141-B294-49E9-9366-B5EB342DFCC2}" srcOrd="0" destOrd="0" presId="urn:microsoft.com/office/officeart/2005/8/layout/hierarchy2"/>
    <dgm:cxn modelId="{EC7B1D45-843F-4037-A6BC-EA560A76E113}" type="presParOf" srcId="{9345E9CF-1FEC-45C2-B0A8-07C63ADCD77C}" destId="{02611641-DCCC-48E8-A95C-560EE74997E7}" srcOrd="1" destOrd="0" presId="urn:microsoft.com/office/officeart/2005/8/layout/hierarchy2"/>
    <dgm:cxn modelId="{F4AA2101-9B06-4495-A94B-863EE15DC2DF}" type="presParOf" srcId="{29CC0F99-CC33-4C0D-A1B6-812021DF26D5}" destId="{5DEA99CA-B4E4-446F-9B13-1D0F2F08A956}" srcOrd="4" destOrd="0" presId="urn:microsoft.com/office/officeart/2005/8/layout/hierarchy2"/>
    <dgm:cxn modelId="{938F3F4B-040D-4C3B-9B01-30C6A02383C4}" type="presParOf" srcId="{5DEA99CA-B4E4-446F-9B13-1D0F2F08A956}" destId="{352ACB8A-287A-4F07-A2CE-1119491FF8BF}" srcOrd="0" destOrd="0" presId="urn:microsoft.com/office/officeart/2005/8/layout/hierarchy2"/>
    <dgm:cxn modelId="{D23F71B6-EBDE-45B6-A13B-87BA194045E6}" type="presParOf" srcId="{29CC0F99-CC33-4C0D-A1B6-812021DF26D5}" destId="{FD6AA070-8428-4244-A19A-1A5E898C6602}" srcOrd="5" destOrd="0" presId="urn:microsoft.com/office/officeart/2005/8/layout/hierarchy2"/>
    <dgm:cxn modelId="{9F0E81AD-9AE7-4D41-A67A-90FAFDB2F5B9}" type="presParOf" srcId="{FD6AA070-8428-4244-A19A-1A5E898C6602}" destId="{54BB6C1A-C0A8-4C83-9DFD-C7CD89527204}" srcOrd="0" destOrd="0" presId="urn:microsoft.com/office/officeart/2005/8/layout/hierarchy2"/>
    <dgm:cxn modelId="{CCBFA189-55AD-4D67-AD11-FD8DC9C314E3}" type="presParOf" srcId="{FD6AA070-8428-4244-A19A-1A5E898C6602}" destId="{0913B3AA-F265-4910-BCDA-CCB388D6FF83}" srcOrd="1" destOrd="0" presId="urn:microsoft.com/office/officeart/2005/8/layout/hierarchy2"/>
    <dgm:cxn modelId="{C3FF1DA9-97DC-4E4A-AA23-353E3934C91B}" type="presParOf" srcId="{0913B3AA-F265-4910-BCDA-CCB388D6FF83}" destId="{099E29CB-B74E-4495-97D8-BCB9BAA30DF8}" srcOrd="0" destOrd="0" presId="urn:microsoft.com/office/officeart/2005/8/layout/hierarchy2"/>
    <dgm:cxn modelId="{826B714A-673C-478C-ADB1-79F1CEC3C664}" type="presParOf" srcId="{099E29CB-B74E-4495-97D8-BCB9BAA30DF8}" destId="{ADFFA66C-8B2F-45BA-A647-EBD63C82BEE9}" srcOrd="0" destOrd="0" presId="urn:microsoft.com/office/officeart/2005/8/layout/hierarchy2"/>
    <dgm:cxn modelId="{3307F637-CE2E-4686-BB17-2A580A32FE19}" type="presParOf" srcId="{0913B3AA-F265-4910-BCDA-CCB388D6FF83}" destId="{EDD4BD33-2E41-4955-8E91-99D7BEE54B49}" srcOrd="1" destOrd="0" presId="urn:microsoft.com/office/officeart/2005/8/layout/hierarchy2"/>
    <dgm:cxn modelId="{10188E2A-EB11-4073-A217-36C1D139A388}" type="presParOf" srcId="{EDD4BD33-2E41-4955-8E91-99D7BEE54B49}" destId="{83675C65-7F7E-4B35-9AB7-0831C1B21FB9}" srcOrd="0" destOrd="0" presId="urn:microsoft.com/office/officeart/2005/8/layout/hierarchy2"/>
    <dgm:cxn modelId="{07E7B2D8-07E0-48E3-B922-1FC1A3D02BCE}" type="presParOf" srcId="{EDD4BD33-2E41-4955-8E91-99D7BEE54B49}" destId="{6CB30C59-B98A-4113-82A1-86D573CE739D}" srcOrd="1" destOrd="0" presId="urn:microsoft.com/office/officeart/2005/8/layout/hierarchy2"/>
    <dgm:cxn modelId="{C265EA98-1363-41F3-854C-86D0D045C37F}" type="presParOf" srcId="{0913B3AA-F265-4910-BCDA-CCB388D6FF83}" destId="{0705CBCB-E1D9-4862-B741-26ED4CFEB902}" srcOrd="2" destOrd="0" presId="urn:microsoft.com/office/officeart/2005/8/layout/hierarchy2"/>
    <dgm:cxn modelId="{E59FAB2B-4489-4678-9F0E-E554212D2D64}" type="presParOf" srcId="{0705CBCB-E1D9-4862-B741-26ED4CFEB902}" destId="{E634D00B-0C8D-48B0-B17C-A927B7939042}" srcOrd="0" destOrd="0" presId="urn:microsoft.com/office/officeart/2005/8/layout/hierarchy2"/>
    <dgm:cxn modelId="{E6F5EDED-5D12-4EDA-BDA0-ADBA4CC93DAB}" type="presParOf" srcId="{0913B3AA-F265-4910-BCDA-CCB388D6FF83}" destId="{020A027D-6E37-46AE-A112-E6552D4BCD58}" srcOrd="3" destOrd="0" presId="urn:microsoft.com/office/officeart/2005/8/layout/hierarchy2"/>
    <dgm:cxn modelId="{5C163A9A-EE5C-460E-8C5B-8E2750715BC4}" type="presParOf" srcId="{020A027D-6E37-46AE-A112-E6552D4BCD58}" destId="{B3C2A19E-C485-4214-8A6D-E5398F716B94}" srcOrd="0" destOrd="0" presId="urn:microsoft.com/office/officeart/2005/8/layout/hierarchy2"/>
    <dgm:cxn modelId="{ED5C1C6E-32C5-4686-850F-89EED2754604}" type="presParOf" srcId="{020A027D-6E37-46AE-A112-E6552D4BCD58}" destId="{D4DFE96A-C42C-49F5-BAF5-92CF2CB33C1B}" srcOrd="1" destOrd="0" presId="urn:microsoft.com/office/officeart/2005/8/layout/hierarchy2"/>
    <dgm:cxn modelId="{7386BBEE-6BC1-4142-893E-535ABAAC9128}" type="presParOf" srcId="{0913B3AA-F265-4910-BCDA-CCB388D6FF83}" destId="{5B435552-F566-45AB-A46B-441F21703F22}" srcOrd="4" destOrd="0" presId="urn:microsoft.com/office/officeart/2005/8/layout/hierarchy2"/>
    <dgm:cxn modelId="{536C9236-C2AA-4325-A1DF-1265D1F6E9F8}" type="presParOf" srcId="{5B435552-F566-45AB-A46B-441F21703F22}" destId="{4AAF8366-B807-49EF-A37A-8DA63CFBCE4F}" srcOrd="0" destOrd="0" presId="urn:microsoft.com/office/officeart/2005/8/layout/hierarchy2"/>
    <dgm:cxn modelId="{19AAB898-CEE4-45A0-8043-6548E57363CA}" type="presParOf" srcId="{0913B3AA-F265-4910-BCDA-CCB388D6FF83}" destId="{407512EF-0B4C-42A9-85AD-B5A0893FA73B}" srcOrd="5" destOrd="0" presId="urn:microsoft.com/office/officeart/2005/8/layout/hierarchy2"/>
    <dgm:cxn modelId="{945CEC95-A68F-4F1D-8567-3D911C8011EC}" type="presParOf" srcId="{407512EF-0B4C-42A9-85AD-B5A0893FA73B}" destId="{4FE6A561-0033-4921-8FDB-D6A544606207}" srcOrd="0" destOrd="0" presId="urn:microsoft.com/office/officeart/2005/8/layout/hierarchy2"/>
    <dgm:cxn modelId="{5DC90430-E7C7-4299-A5BD-1BFEB947ABEF}" type="presParOf" srcId="{407512EF-0B4C-42A9-85AD-B5A0893FA73B}" destId="{B895AA08-A13F-4BB6-A74E-347E2E03381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25A9A8-791D-4386-8337-B8396A2DC43C}" type="doc">
      <dgm:prSet loTypeId="urn:microsoft.com/office/officeart/2005/8/layout/bProcess3" loCatId="process" qsTypeId="urn:microsoft.com/office/officeart/2005/8/quickstyle/simple1" qsCatId="simple" csTypeId="urn:microsoft.com/office/officeart/2005/8/colors/accent1_2" csCatId="accent1" phldr="1"/>
      <dgm:spPr/>
    </dgm:pt>
    <dgm:pt modelId="{FD362C2B-5D2A-4D39-845F-F58BE977EE26}">
      <dgm:prSet phldrT="[Text]"/>
      <dgm:spPr>
        <a:solidFill>
          <a:schemeClr val="accent4"/>
        </a:solidFill>
      </dgm:spPr>
      <dgm:t>
        <a:bodyPr/>
        <a:lstStyle/>
        <a:p>
          <a:r>
            <a:rPr lang="en-US" b="1"/>
            <a:t>GPAC finalized “Areas of Discussion” and reviewed Citywide Framework</a:t>
          </a:r>
        </a:p>
        <a:p>
          <a:r>
            <a:rPr lang="en-US" b="1"/>
            <a:t>(Nov/Dec 2021)</a:t>
          </a:r>
          <a:endParaRPr lang="en-US"/>
        </a:p>
      </dgm:t>
    </dgm:pt>
    <dgm:pt modelId="{BB66E28B-EA73-4049-906A-E605BA07A3AB}" type="parTrans" cxnId="{6382C291-7FAF-4C78-B2AC-D700E75216F2}">
      <dgm:prSet/>
      <dgm:spPr/>
      <dgm:t>
        <a:bodyPr/>
        <a:lstStyle/>
        <a:p>
          <a:endParaRPr lang="en-US"/>
        </a:p>
      </dgm:t>
    </dgm:pt>
    <dgm:pt modelId="{050FF263-97E9-4909-B511-DDB9EEB55705}" type="sibTrans" cxnId="{6382C291-7FAF-4C78-B2AC-D700E75216F2}">
      <dgm:prSet/>
      <dgm:spPr>
        <a:ln w="57150">
          <a:solidFill>
            <a:schemeClr val="bg1">
              <a:lumMod val="50000"/>
            </a:schemeClr>
          </a:solidFill>
        </a:ln>
      </dgm:spPr>
      <dgm:t>
        <a:bodyPr/>
        <a:lstStyle/>
        <a:p>
          <a:endParaRPr lang="en-US"/>
        </a:p>
      </dgm:t>
    </dgm:pt>
    <dgm:pt modelId="{5C3F9018-2225-4533-BB03-2773F46FEE8A}">
      <dgm:prSet phldrT="[Text]"/>
      <dgm:spPr>
        <a:solidFill>
          <a:schemeClr val="accent1"/>
        </a:solidFill>
      </dgm:spPr>
      <dgm:t>
        <a:bodyPr/>
        <a:lstStyle/>
        <a:p>
          <a:r>
            <a:rPr lang="en-US" b="1"/>
            <a:t>Develop and Review Land Use Alternatives</a:t>
          </a:r>
        </a:p>
        <a:p>
          <a:r>
            <a:rPr lang="en-US" b="1"/>
            <a:t>(Summer 2022)</a:t>
          </a:r>
        </a:p>
      </dgm:t>
    </dgm:pt>
    <dgm:pt modelId="{B7769AA2-D73F-467F-B36B-CB2AF119F17D}" type="parTrans" cxnId="{7364A143-F765-4D8B-8B07-F2788FD6E9E7}">
      <dgm:prSet/>
      <dgm:spPr/>
      <dgm:t>
        <a:bodyPr/>
        <a:lstStyle/>
        <a:p>
          <a:endParaRPr lang="en-US"/>
        </a:p>
      </dgm:t>
    </dgm:pt>
    <dgm:pt modelId="{5ACB9EE5-06E4-4E63-A777-A012CAD452A9}" type="sibTrans" cxnId="{7364A143-F765-4D8B-8B07-F2788FD6E9E7}">
      <dgm:prSet/>
      <dgm:spPr>
        <a:ln w="57150">
          <a:solidFill>
            <a:schemeClr val="bg1">
              <a:lumMod val="50000"/>
            </a:schemeClr>
          </a:solidFill>
        </a:ln>
      </dgm:spPr>
      <dgm:t>
        <a:bodyPr/>
        <a:lstStyle/>
        <a:p>
          <a:endParaRPr lang="en-US"/>
        </a:p>
      </dgm:t>
    </dgm:pt>
    <dgm:pt modelId="{0EBF2A30-8C95-4247-A4F2-D6CD417E02F7}">
      <dgm:prSet phldrT="[Text]"/>
      <dgm:spPr>
        <a:solidFill>
          <a:schemeClr val="accent6"/>
        </a:solidFill>
      </dgm:spPr>
      <dgm:t>
        <a:bodyPr/>
        <a:lstStyle/>
        <a:p>
          <a:r>
            <a:rPr lang="en-US" b="1"/>
            <a:t>Planning Commission (Aug 22 &amp; 23, 2023*)</a:t>
          </a:r>
        </a:p>
      </dgm:t>
    </dgm:pt>
    <dgm:pt modelId="{07F258B8-E75A-474D-B2DA-66132A8C0C7E}" type="parTrans" cxnId="{4B89F0DC-0540-47E6-BEC1-9A17616EAD35}">
      <dgm:prSet/>
      <dgm:spPr/>
      <dgm:t>
        <a:bodyPr/>
        <a:lstStyle/>
        <a:p>
          <a:endParaRPr lang="en-US"/>
        </a:p>
      </dgm:t>
    </dgm:pt>
    <dgm:pt modelId="{EC7F23B0-9457-4C5B-AFBA-147C59D7900D}" type="sibTrans" cxnId="{4B89F0DC-0540-47E6-BEC1-9A17616EAD35}">
      <dgm:prSet/>
      <dgm:spPr>
        <a:ln w="57150">
          <a:solidFill>
            <a:schemeClr val="bg1">
              <a:lumMod val="50000"/>
            </a:schemeClr>
          </a:solidFill>
        </a:ln>
      </dgm:spPr>
      <dgm:t>
        <a:bodyPr/>
        <a:lstStyle/>
        <a:p>
          <a:endParaRPr lang="en-US"/>
        </a:p>
      </dgm:t>
    </dgm:pt>
    <dgm:pt modelId="{E8EB2813-9703-4E11-BCA3-C23DB16000C0}">
      <dgm:prSet custT="1"/>
      <dgm:spPr>
        <a:solidFill>
          <a:schemeClr val="accent5"/>
        </a:solidFill>
      </dgm:spPr>
      <dgm:t>
        <a:bodyPr/>
        <a:lstStyle/>
        <a:p>
          <a:r>
            <a:rPr lang="en-US" sz="1400" b="1"/>
            <a:t>Visioning Survey: Where should development go? (Fall 2021)</a:t>
          </a:r>
        </a:p>
      </dgm:t>
    </dgm:pt>
    <dgm:pt modelId="{EAA90B18-2218-41D0-A0A4-977A0A3C21A1}" type="parTrans" cxnId="{78D22F9B-C886-45FF-85B4-4F8ED970B35D}">
      <dgm:prSet/>
      <dgm:spPr/>
      <dgm:t>
        <a:bodyPr/>
        <a:lstStyle/>
        <a:p>
          <a:endParaRPr lang="en-US"/>
        </a:p>
      </dgm:t>
    </dgm:pt>
    <dgm:pt modelId="{B268266E-E010-4597-BE65-4E249724A21E}" type="sibTrans" cxnId="{78D22F9B-C886-45FF-85B4-4F8ED970B35D}">
      <dgm:prSet/>
      <dgm:spPr>
        <a:ln w="57150">
          <a:solidFill>
            <a:schemeClr val="bg1">
              <a:lumMod val="50000"/>
            </a:schemeClr>
          </a:solidFill>
        </a:ln>
      </dgm:spPr>
      <dgm:t>
        <a:bodyPr/>
        <a:lstStyle/>
        <a:p>
          <a:endParaRPr lang="en-US"/>
        </a:p>
      </dgm:t>
    </dgm:pt>
    <dgm:pt modelId="{FF35A753-C9DA-4DAB-AD6C-5DDAC63E2A65}">
      <dgm:prSet custT="1"/>
      <dgm:spPr>
        <a:solidFill>
          <a:schemeClr val="accent4"/>
        </a:solidFill>
      </dgm:spPr>
      <dgm:t>
        <a:bodyPr/>
        <a:lstStyle/>
        <a:p>
          <a:r>
            <a:rPr lang="en-US" sz="1400" b="1"/>
            <a:t>Initial identification of Areas of Change + Stability (July 2021)</a:t>
          </a:r>
        </a:p>
      </dgm:t>
    </dgm:pt>
    <dgm:pt modelId="{3770B07D-C337-4D82-B780-27F101591F13}" type="parTrans" cxnId="{49463BEE-7F57-43EF-B7C7-06799630D2C8}">
      <dgm:prSet/>
      <dgm:spPr/>
      <dgm:t>
        <a:bodyPr/>
        <a:lstStyle/>
        <a:p>
          <a:endParaRPr lang="en-US"/>
        </a:p>
      </dgm:t>
    </dgm:pt>
    <dgm:pt modelId="{32F5CB69-A886-426F-95F5-7F38BEC0FE7D}" type="sibTrans" cxnId="{49463BEE-7F57-43EF-B7C7-06799630D2C8}">
      <dgm:prSet/>
      <dgm:spPr>
        <a:ln w="57150">
          <a:solidFill>
            <a:schemeClr val="bg1">
              <a:lumMod val="50000"/>
            </a:schemeClr>
          </a:solidFill>
        </a:ln>
      </dgm:spPr>
      <dgm:t>
        <a:bodyPr/>
        <a:lstStyle/>
        <a:p>
          <a:endParaRPr lang="en-US"/>
        </a:p>
      </dgm:t>
    </dgm:pt>
    <dgm:pt modelId="{E7E22060-140F-46FD-970A-EA0F2E6354A0}">
      <dgm:prSet phldrT="[Text]"/>
      <dgm:spPr>
        <a:solidFill>
          <a:schemeClr val="accent5"/>
        </a:solidFill>
      </dgm:spPr>
      <dgm:t>
        <a:bodyPr/>
        <a:lstStyle/>
        <a:p>
          <a:r>
            <a:rPr lang="en-US" b="1"/>
            <a:t>Engagement on Land Use Alts</a:t>
          </a:r>
        </a:p>
        <a:p>
          <a:r>
            <a:rPr lang="en-US" b="1"/>
            <a:t>(Aug – Oct, 2022)</a:t>
          </a:r>
        </a:p>
      </dgm:t>
    </dgm:pt>
    <dgm:pt modelId="{FEACD86E-F2F5-468F-9E36-62864C6A08E6}" type="parTrans" cxnId="{30F6130B-3191-4541-9F97-FC4ED7C91A0D}">
      <dgm:prSet/>
      <dgm:spPr/>
      <dgm:t>
        <a:bodyPr/>
        <a:lstStyle/>
        <a:p>
          <a:endParaRPr lang="en-US"/>
        </a:p>
      </dgm:t>
    </dgm:pt>
    <dgm:pt modelId="{0B83E9F7-105C-43A2-B97F-4ADBC5C5FB10}" type="sibTrans" cxnId="{30F6130B-3191-4541-9F97-FC4ED7C91A0D}">
      <dgm:prSet/>
      <dgm:spPr>
        <a:ln w="57150">
          <a:solidFill>
            <a:schemeClr val="bg1">
              <a:lumMod val="50000"/>
            </a:schemeClr>
          </a:solidFill>
        </a:ln>
      </dgm:spPr>
      <dgm:t>
        <a:bodyPr/>
        <a:lstStyle/>
        <a:p>
          <a:endParaRPr lang="en-US"/>
        </a:p>
      </dgm:t>
    </dgm:pt>
    <dgm:pt modelId="{90F2903C-456B-4C24-9338-B5F9F080E10E}">
      <dgm:prSet phldrT="[Text]"/>
      <dgm:spPr>
        <a:solidFill>
          <a:srgbClr val="00619E"/>
        </a:solidFill>
      </dgm:spPr>
      <dgm:t>
        <a:bodyPr/>
        <a:lstStyle/>
        <a:p>
          <a:r>
            <a:rPr lang="en-US" b="1"/>
            <a:t>10 GPAC Meetings – Review Alternatives</a:t>
          </a:r>
        </a:p>
        <a:p>
          <a:r>
            <a:rPr lang="en-US" b="1"/>
            <a:t>(Sept 2022 – June 2023)</a:t>
          </a:r>
        </a:p>
      </dgm:t>
    </dgm:pt>
    <dgm:pt modelId="{A3AC78C5-D013-4515-8554-0CD5F4A95A08}" type="parTrans" cxnId="{D9CE392B-548C-497A-999F-2D9FBFF4FC61}">
      <dgm:prSet/>
      <dgm:spPr/>
      <dgm:t>
        <a:bodyPr/>
        <a:lstStyle/>
        <a:p>
          <a:endParaRPr lang="en-US"/>
        </a:p>
      </dgm:t>
    </dgm:pt>
    <dgm:pt modelId="{8BDD00A6-B18C-48D7-B011-74809304A47E}" type="sibTrans" cxnId="{D9CE392B-548C-497A-999F-2D9FBFF4FC61}">
      <dgm:prSet/>
      <dgm:spPr>
        <a:ln w="57150">
          <a:solidFill>
            <a:schemeClr val="bg1">
              <a:lumMod val="50000"/>
            </a:schemeClr>
          </a:solidFill>
        </a:ln>
      </dgm:spPr>
      <dgm:t>
        <a:bodyPr/>
        <a:lstStyle/>
        <a:p>
          <a:endParaRPr lang="en-US"/>
        </a:p>
      </dgm:t>
    </dgm:pt>
    <dgm:pt modelId="{8DDE1449-8C69-482B-95B3-BF33D1F7A7ED}">
      <dgm:prSet phldrT="[Text]"/>
      <dgm:spPr>
        <a:solidFill>
          <a:schemeClr val="tx1"/>
        </a:solidFill>
      </dgm:spPr>
      <dgm:t>
        <a:bodyPr/>
        <a:lstStyle/>
        <a:p>
          <a:r>
            <a:rPr lang="en-US" b="1"/>
            <a:t>GPAC generated ideas for alternatives (April and May 2022)</a:t>
          </a:r>
        </a:p>
      </dgm:t>
    </dgm:pt>
    <dgm:pt modelId="{00DF99B8-FC51-4B68-99EE-C0FBA4418EE3}" type="parTrans" cxnId="{12F1AB33-6C40-43D0-B55C-E325A2E26067}">
      <dgm:prSet/>
      <dgm:spPr/>
      <dgm:t>
        <a:bodyPr/>
        <a:lstStyle/>
        <a:p>
          <a:endParaRPr lang="en-US"/>
        </a:p>
      </dgm:t>
    </dgm:pt>
    <dgm:pt modelId="{F3D9D444-9B64-4950-ABE7-FE6B2BCE10A9}" type="sibTrans" cxnId="{12F1AB33-6C40-43D0-B55C-E325A2E26067}">
      <dgm:prSet/>
      <dgm:spPr>
        <a:ln w="57150">
          <a:solidFill>
            <a:schemeClr val="bg1">
              <a:lumMod val="50000"/>
            </a:schemeClr>
          </a:solidFill>
        </a:ln>
      </dgm:spPr>
      <dgm:t>
        <a:bodyPr/>
        <a:lstStyle/>
        <a:p>
          <a:endParaRPr lang="en-US"/>
        </a:p>
      </dgm:t>
    </dgm:pt>
    <dgm:pt modelId="{B5924950-8AC0-4169-963E-8E5D1673DB1D}">
      <dgm:prSet phldrT="[Text]"/>
      <dgm:spPr>
        <a:solidFill>
          <a:srgbClr val="FFB45A"/>
        </a:solidFill>
      </dgm:spPr>
      <dgm:t>
        <a:bodyPr/>
        <a:lstStyle/>
        <a:p>
          <a:r>
            <a:rPr lang="en-US" b="1"/>
            <a:t>Engagement on Preferred Land Use (June – Aug 2023)</a:t>
          </a:r>
        </a:p>
      </dgm:t>
    </dgm:pt>
    <dgm:pt modelId="{E34C56F4-7914-4E9B-8FD1-57CA019F9508}" type="parTrans" cxnId="{334E3C45-2190-4291-AFF6-B415D141EE7D}">
      <dgm:prSet/>
      <dgm:spPr/>
      <dgm:t>
        <a:bodyPr/>
        <a:lstStyle/>
        <a:p>
          <a:endParaRPr lang="en-US"/>
        </a:p>
      </dgm:t>
    </dgm:pt>
    <dgm:pt modelId="{FC9C149D-7659-423D-99D3-87E8FB4E5799}" type="sibTrans" cxnId="{334E3C45-2190-4291-AFF6-B415D141EE7D}">
      <dgm:prSet/>
      <dgm:spPr>
        <a:ln w="57150">
          <a:solidFill>
            <a:schemeClr val="bg1">
              <a:lumMod val="50000"/>
            </a:schemeClr>
          </a:solidFill>
        </a:ln>
      </dgm:spPr>
      <dgm:t>
        <a:bodyPr/>
        <a:lstStyle/>
        <a:p>
          <a:endParaRPr lang="en-US"/>
        </a:p>
      </dgm:t>
    </dgm:pt>
    <dgm:pt modelId="{3CC0F604-29B8-48CE-BD15-6B9BBDA961B8}">
      <dgm:prSet phldrT="[Text]"/>
      <dgm:spPr>
        <a:solidFill>
          <a:schemeClr val="accent6"/>
        </a:solidFill>
      </dgm:spPr>
      <dgm:t>
        <a:bodyPr/>
        <a:lstStyle/>
        <a:p>
          <a:r>
            <a:rPr lang="en-US" b="1"/>
            <a:t>City Council </a:t>
          </a:r>
        </a:p>
        <a:p>
          <a:r>
            <a:rPr lang="en-US" b="1"/>
            <a:t>(Sept 11 &amp; 25, 2023)</a:t>
          </a:r>
        </a:p>
      </dgm:t>
    </dgm:pt>
    <dgm:pt modelId="{962A6905-C452-4F47-9669-981990D6B75A}" type="parTrans" cxnId="{37C3E75A-3FDA-4974-8A85-CE398C27D110}">
      <dgm:prSet/>
      <dgm:spPr/>
      <dgm:t>
        <a:bodyPr/>
        <a:lstStyle/>
        <a:p>
          <a:endParaRPr lang="en-US"/>
        </a:p>
      </dgm:t>
    </dgm:pt>
    <dgm:pt modelId="{CF16ADBC-B46A-4B08-AB8F-3F31C563CF5F}" type="sibTrans" cxnId="{37C3E75A-3FDA-4974-8A85-CE398C27D110}">
      <dgm:prSet/>
      <dgm:spPr/>
      <dgm:t>
        <a:bodyPr/>
        <a:lstStyle/>
        <a:p>
          <a:endParaRPr lang="en-US"/>
        </a:p>
      </dgm:t>
    </dgm:pt>
    <dgm:pt modelId="{9927CAD0-5094-4327-8671-C60BDC9C7D0C}">
      <dgm:prSet phldrT="[Text]"/>
      <dgm:spPr>
        <a:solidFill>
          <a:srgbClr val="05B2BD"/>
        </a:solidFill>
      </dgm:spPr>
      <dgm:t>
        <a:bodyPr/>
        <a:lstStyle/>
        <a:p>
          <a:r>
            <a:rPr lang="en-US" b="1"/>
            <a:t>City Council Direction  on Growth Targets </a:t>
          </a:r>
        </a:p>
        <a:p>
          <a:r>
            <a:rPr lang="en-US" b="1"/>
            <a:t>(July 2022)</a:t>
          </a:r>
        </a:p>
      </dgm:t>
    </dgm:pt>
    <dgm:pt modelId="{8CEBA9FE-9994-4AB6-89C3-0D0A4DB78662}" type="parTrans" cxnId="{0285C1D2-6DC9-4038-AC27-9071A512A8BC}">
      <dgm:prSet/>
      <dgm:spPr/>
      <dgm:t>
        <a:bodyPr/>
        <a:lstStyle/>
        <a:p>
          <a:endParaRPr lang="en-US"/>
        </a:p>
      </dgm:t>
    </dgm:pt>
    <dgm:pt modelId="{597CEEBF-A082-4421-A5D8-4637B78ECD63}" type="sibTrans" cxnId="{0285C1D2-6DC9-4038-AC27-9071A512A8BC}">
      <dgm:prSet/>
      <dgm:spPr>
        <a:ln w="57150">
          <a:solidFill>
            <a:schemeClr val="bg1">
              <a:lumMod val="50000"/>
            </a:schemeClr>
          </a:solidFill>
        </a:ln>
      </dgm:spPr>
      <dgm:t>
        <a:bodyPr/>
        <a:lstStyle/>
        <a:p>
          <a:endParaRPr lang="en-US"/>
        </a:p>
      </dgm:t>
    </dgm:pt>
    <dgm:pt modelId="{F4829912-5129-4E03-ABD9-99FD41944C4A}" type="pres">
      <dgm:prSet presAssocID="{AE25A9A8-791D-4386-8337-B8396A2DC43C}" presName="Name0" presStyleCnt="0">
        <dgm:presLayoutVars>
          <dgm:dir/>
          <dgm:resizeHandles val="exact"/>
        </dgm:presLayoutVars>
      </dgm:prSet>
      <dgm:spPr/>
    </dgm:pt>
    <dgm:pt modelId="{2AFE1085-C5FA-4270-BF2E-8BBA3B90213C}" type="pres">
      <dgm:prSet presAssocID="{FF35A753-C9DA-4DAB-AD6C-5DDAC63E2A65}" presName="node" presStyleLbl="node1" presStyleIdx="0" presStyleCnt="11">
        <dgm:presLayoutVars>
          <dgm:bulletEnabled val="1"/>
        </dgm:presLayoutVars>
      </dgm:prSet>
      <dgm:spPr/>
    </dgm:pt>
    <dgm:pt modelId="{ED1CF5DA-A168-4364-97E3-95A04B81443D}" type="pres">
      <dgm:prSet presAssocID="{32F5CB69-A886-426F-95F5-7F38BEC0FE7D}" presName="sibTrans" presStyleLbl="sibTrans1D1" presStyleIdx="0" presStyleCnt="10"/>
      <dgm:spPr/>
    </dgm:pt>
    <dgm:pt modelId="{9CBE26EA-6470-41DE-9B6A-32CBC095EEF5}" type="pres">
      <dgm:prSet presAssocID="{32F5CB69-A886-426F-95F5-7F38BEC0FE7D}" presName="connectorText" presStyleLbl="sibTrans1D1" presStyleIdx="0" presStyleCnt="10"/>
      <dgm:spPr/>
    </dgm:pt>
    <dgm:pt modelId="{A3A49BE4-1A69-44E9-B8EC-5678B144ECDC}" type="pres">
      <dgm:prSet presAssocID="{E8EB2813-9703-4E11-BCA3-C23DB16000C0}" presName="node" presStyleLbl="node1" presStyleIdx="1" presStyleCnt="11">
        <dgm:presLayoutVars>
          <dgm:bulletEnabled val="1"/>
        </dgm:presLayoutVars>
      </dgm:prSet>
      <dgm:spPr/>
    </dgm:pt>
    <dgm:pt modelId="{4C8D7512-D2F0-4D69-9498-C9460A93355C}" type="pres">
      <dgm:prSet presAssocID="{B268266E-E010-4597-BE65-4E249724A21E}" presName="sibTrans" presStyleLbl="sibTrans1D1" presStyleIdx="1" presStyleCnt="10"/>
      <dgm:spPr/>
    </dgm:pt>
    <dgm:pt modelId="{A5FF40ED-7252-4A5E-89F7-3B895F1B711D}" type="pres">
      <dgm:prSet presAssocID="{B268266E-E010-4597-BE65-4E249724A21E}" presName="connectorText" presStyleLbl="sibTrans1D1" presStyleIdx="1" presStyleCnt="10"/>
      <dgm:spPr/>
    </dgm:pt>
    <dgm:pt modelId="{DD8E2634-6DE6-439B-8981-17D30FD89DFA}" type="pres">
      <dgm:prSet presAssocID="{FD362C2B-5D2A-4D39-845F-F58BE977EE26}" presName="node" presStyleLbl="node1" presStyleIdx="2" presStyleCnt="11">
        <dgm:presLayoutVars>
          <dgm:bulletEnabled val="1"/>
        </dgm:presLayoutVars>
      </dgm:prSet>
      <dgm:spPr/>
    </dgm:pt>
    <dgm:pt modelId="{C89FB3C2-D810-405A-B633-72E15D07A7D4}" type="pres">
      <dgm:prSet presAssocID="{050FF263-97E9-4909-B511-DDB9EEB55705}" presName="sibTrans" presStyleLbl="sibTrans1D1" presStyleIdx="2" presStyleCnt="10"/>
      <dgm:spPr/>
    </dgm:pt>
    <dgm:pt modelId="{9A10932A-863B-4458-94BC-48DB74B6CC2B}" type="pres">
      <dgm:prSet presAssocID="{050FF263-97E9-4909-B511-DDB9EEB55705}" presName="connectorText" presStyleLbl="sibTrans1D1" presStyleIdx="2" presStyleCnt="10"/>
      <dgm:spPr/>
    </dgm:pt>
    <dgm:pt modelId="{381EAD74-DF3F-491C-B910-20FAF9DEC861}" type="pres">
      <dgm:prSet presAssocID="{8DDE1449-8C69-482B-95B3-BF33D1F7A7ED}" presName="node" presStyleLbl="node1" presStyleIdx="3" presStyleCnt="11">
        <dgm:presLayoutVars>
          <dgm:bulletEnabled val="1"/>
        </dgm:presLayoutVars>
      </dgm:prSet>
      <dgm:spPr/>
    </dgm:pt>
    <dgm:pt modelId="{62B1E328-E887-4370-9FF0-4C97C4B3FF5B}" type="pres">
      <dgm:prSet presAssocID="{F3D9D444-9B64-4950-ABE7-FE6B2BCE10A9}" presName="sibTrans" presStyleLbl="sibTrans1D1" presStyleIdx="3" presStyleCnt="10"/>
      <dgm:spPr/>
    </dgm:pt>
    <dgm:pt modelId="{7BA7E6A3-8DFF-4CEE-9418-1A471A2F5E0C}" type="pres">
      <dgm:prSet presAssocID="{F3D9D444-9B64-4950-ABE7-FE6B2BCE10A9}" presName="connectorText" presStyleLbl="sibTrans1D1" presStyleIdx="3" presStyleCnt="10"/>
      <dgm:spPr/>
    </dgm:pt>
    <dgm:pt modelId="{4CEA1EE1-6095-4C9C-B892-30B580A3DBE7}" type="pres">
      <dgm:prSet presAssocID="{9927CAD0-5094-4327-8671-C60BDC9C7D0C}" presName="node" presStyleLbl="node1" presStyleIdx="4" presStyleCnt="11">
        <dgm:presLayoutVars>
          <dgm:bulletEnabled val="1"/>
        </dgm:presLayoutVars>
      </dgm:prSet>
      <dgm:spPr/>
    </dgm:pt>
    <dgm:pt modelId="{A4E81F1B-E632-443F-88D3-104E99186033}" type="pres">
      <dgm:prSet presAssocID="{597CEEBF-A082-4421-A5D8-4637B78ECD63}" presName="sibTrans" presStyleLbl="sibTrans1D1" presStyleIdx="4" presStyleCnt="10"/>
      <dgm:spPr/>
    </dgm:pt>
    <dgm:pt modelId="{2F083B6E-1648-41FC-BF85-F2B6223B5D00}" type="pres">
      <dgm:prSet presAssocID="{597CEEBF-A082-4421-A5D8-4637B78ECD63}" presName="connectorText" presStyleLbl="sibTrans1D1" presStyleIdx="4" presStyleCnt="10"/>
      <dgm:spPr/>
    </dgm:pt>
    <dgm:pt modelId="{CD0D98D5-C47F-48CD-B812-49B4804DBE04}" type="pres">
      <dgm:prSet presAssocID="{5C3F9018-2225-4533-BB03-2773F46FEE8A}" presName="node" presStyleLbl="node1" presStyleIdx="5" presStyleCnt="11">
        <dgm:presLayoutVars>
          <dgm:bulletEnabled val="1"/>
        </dgm:presLayoutVars>
      </dgm:prSet>
      <dgm:spPr/>
    </dgm:pt>
    <dgm:pt modelId="{108CEF96-A83B-4EA7-8A37-BC9E4FBFFD9E}" type="pres">
      <dgm:prSet presAssocID="{5ACB9EE5-06E4-4E63-A777-A012CAD452A9}" presName="sibTrans" presStyleLbl="sibTrans1D1" presStyleIdx="5" presStyleCnt="10"/>
      <dgm:spPr/>
    </dgm:pt>
    <dgm:pt modelId="{0C3332AA-6D04-4011-9C7C-67E568CD376C}" type="pres">
      <dgm:prSet presAssocID="{5ACB9EE5-06E4-4E63-A777-A012CAD452A9}" presName="connectorText" presStyleLbl="sibTrans1D1" presStyleIdx="5" presStyleCnt="10"/>
      <dgm:spPr/>
    </dgm:pt>
    <dgm:pt modelId="{9EF84D63-DAEB-4813-909B-C9701736F5EA}" type="pres">
      <dgm:prSet presAssocID="{E7E22060-140F-46FD-970A-EA0F2E6354A0}" presName="node" presStyleLbl="node1" presStyleIdx="6" presStyleCnt="11">
        <dgm:presLayoutVars>
          <dgm:bulletEnabled val="1"/>
        </dgm:presLayoutVars>
      </dgm:prSet>
      <dgm:spPr/>
    </dgm:pt>
    <dgm:pt modelId="{B418227D-28F0-4606-97A3-61DFB501DA3A}" type="pres">
      <dgm:prSet presAssocID="{0B83E9F7-105C-43A2-B97F-4ADBC5C5FB10}" presName="sibTrans" presStyleLbl="sibTrans1D1" presStyleIdx="6" presStyleCnt="10"/>
      <dgm:spPr/>
    </dgm:pt>
    <dgm:pt modelId="{D4A0ED4D-DBDF-4D30-B909-69E879A1F1E1}" type="pres">
      <dgm:prSet presAssocID="{0B83E9F7-105C-43A2-B97F-4ADBC5C5FB10}" presName="connectorText" presStyleLbl="sibTrans1D1" presStyleIdx="6" presStyleCnt="10"/>
      <dgm:spPr/>
    </dgm:pt>
    <dgm:pt modelId="{AB155713-4829-4F78-A828-AEDCD8771359}" type="pres">
      <dgm:prSet presAssocID="{90F2903C-456B-4C24-9338-B5F9F080E10E}" presName="node" presStyleLbl="node1" presStyleIdx="7" presStyleCnt="11">
        <dgm:presLayoutVars>
          <dgm:bulletEnabled val="1"/>
        </dgm:presLayoutVars>
      </dgm:prSet>
      <dgm:spPr/>
    </dgm:pt>
    <dgm:pt modelId="{C2889109-8215-49C0-9A16-7869723D30DB}" type="pres">
      <dgm:prSet presAssocID="{8BDD00A6-B18C-48D7-B011-74809304A47E}" presName="sibTrans" presStyleLbl="sibTrans1D1" presStyleIdx="7" presStyleCnt="10"/>
      <dgm:spPr/>
    </dgm:pt>
    <dgm:pt modelId="{03DCE5DF-B4A5-48ED-A541-DCB245994781}" type="pres">
      <dgm:prSet presAssocID="{8BDD00A6-B18C-48D7-B011-74809304A47E}" presName="connectorText" presStyleLbl="sibTrans1D1" presStyleIdx="7" presStyleCnt="10"/>
      <dgm:spPr/>
    </dgm:pt>
    <dgm:pt modelId="{76B3726B-C03B-407B-B2D0-0FEEC27E8591}" type="pres">
      <dgm:prSet presAssocID="{B5924950-8AC0-4169-963E-8E5D1673DB1D}" presName="node" presStyleLbl="node1" presStyleIdx="8" presStyleCnt="11">
        <dgm:presLayoutVars>
          <dgm:bulletEnabled val="1"/>
        </dgm:presLayoutVars>
      </dgm:prSet>
      <dgm:spPr/>
    </dgm:pt>
    <dgm:pt modelId="{BA1FBC18-DB53-49D5-AFFF-A19F0D46EBCF}" type="pres">
      <dgm:prSet presAssocID="{FC9C149D-7659-423D-99D3-87E8FB4E5799}" presName="sibTrans" presStyleLbl="sibTrans1D1" presStyleIdx="8" presStyleCnt="10"/>
      <dgm:spPr/>
    </dgm:pt>
    <dgm:pt modelId="{1CF9A7D1-2891-4AA3-9D71-3B96909206E4}" type="pres">
      <dgm:prSet presAssocID="{FC9C149D-7659-423D-99D3-87E8FB4E5799}" presName="connectorText" presStyleLbl="sibTrans1D1" presStyleIdx="8" presStyleCnt="10"/>
      <dgm:spPr/>
    </dgm:pt>
    <dgm:pt modelId="{712BC85B-CAC9-464D-90AF-FDA1FF046158}" type="pres">
      <dgm:prSet presAssocID="{0EBF2A30-8C95-4247-A4F2-D6CD417E02F7}" presName="node" presStyleLbl="node1" presStyleIdx="9" presStyleCnt="11">
        <dgm:presLayoutVars>
          <dgm:bulletEnabled val="1"/>
        </dgm:presLayoutVars>
      </dgm:prSet>
      <dgm:spPr/>
    </dgm:pt>
    <dgm:pt modelId="{57EB1D29-9B17-49B3-AD70-666C111ECF08}" type="pres">
      <dgm:prSet presAssocID="{EC7F23B0-9457-4C5B-AFBA-147C59D7900D}" presName="sibTrans" presStyleLbl="sibTrans1D1" presStyleIdx="9" presStyleCnt="10"/>
      <dgm:spPr/>
    </dgm:pt>
    <dgm:pt modelId="{CD5B56F7-C718-43CF-9C4B-F800B1ADB32F}" type="pres">
      <dgm:prSet presAssocID="{EC7F23B0-9457-4C5B-AFBA-147C59D7900D}" presName="connectorText" presStyleLbl="sibTrans1D1" presStyleIdx="9" presStyleCnt="10"/>
      <dgm:spPr/>
    </dgm:pt>
    <dgm:pt modelId="{89F7A84A-3D4C-45C1-A213-221B0CABA565}" type="pres">
      <dgm:prSet presAssocID="{3CC0F604-29B8-48CE-BD15-6B9BBDA961B8}" presName="node" presStyleLbl="node1" presStyleIdx="10" presStyleCnt="11">
        <dgm:presLayoutVars>
          <dgm:bulletEnabled val="1"/>
        </dgm:presLayoutVars>
      </dgm:prSet>
      <dgm:spPr/>
    </dgm:pt>
  </dgm:ptLst>
  <dgm:cxnLst>
    <dgm:cxn modelId="{BCE9F000-D646-45DE-A0A2-7B1D16B7E130}" type="presOf" srcId="{8DDE1449-8C69-482B-95B3-BF33D1F7A7ED}" destId="{381EAD74-DF3F-491C-B910-20FAF9DEC861}" srcOrd="0" destOrd="0" presId="urn:microsoft.com/office/officeart/2005/8/layout/bProcess3"/>
    <dgm:cxn modelId="{76569C01-D6E4-4C60-8380-BC81F81F31DD}" type="presOf" srcId="{3CC0F604-29B8-48CE-BD15-6B9BBDA961B8}" destId="{89F7A84A-3D4C-45C1-A213-221B0CABA565}" srcOrd="0" destOrd="0" presId="urn:microsoft.com/office/officeart/2005/8/layout/bProcess3"/>
    <dgm:cxn modelId="{2B6CBF07-B520-4E50-8045-A978348F03A9}" type="presOf" srcId="{B268266E-E010-4597-BE65-4E249724A21E}" destId="{4C8D7512-D2F0-4D69-9498-C9460A93355C}" srcOrd="0" destOrd="0" presId="urn:microsoft.com/office/officeart/2005/8/layout/bProcess3"/>
    <dgm:cxn modelId="{30F6130B-3191-4541-9F97-FC4ED7C91A0D}" srcId="{AE25A9A8-791D-4386-8337-B8396A2DC43C}" destId="{E7E22060-140F-46FD-970A-EA0F2E6354A0}" srcOrd="6" destOrd="0" parTransId="{FEACD86E-F2F5-468F-9E36-62864C6A08E6}" sibTransId="{0B83E9F7-105C-43A2-B97F-4ADBC5C5FB10}"/>
    <dgm:cxn modelId="{151B1712-28D9-4C2D-BBB8-93D84A59FA1D}" type="presOf" srcId="{050FF263-97E9-4909-B511-DDB9EEB55705}" destId="{C89FB3C2-D810-405A-B633-72E15D07A7D4}" srcOrd="0" destOrd="0" presId="urn:microsoft.com/office/officeart/2005/8/layout/bProcess3"/>
    <dgm:cxn modelId="{0A6F4D19-41B0-40FF-9BF6-BC70E8F91683}" type="presOf" srcId="{FF35A753-C9DA-4DAB-AD6C-5DDAC63E2A65}" destId="{2AFE1085-C5FA-4270-BF2E-8BBA3B90213C}" srcOrd="0" destOrd="0" presId="urn:microsoft.com/office/officeart/2005/8/layout/bProcess3"/>
    <dgm:cxn modelId="{BFEDC019-9080-46E8-8BD8-26EFC4C927C0}" type="presOf" srcId="{F3D9D444-9B64-4950-ABE7-FE6B2BCE10A9}" destId="{62B1E328-E887-4370-9FF0-4C97C4B3FF5B}" srcOrd="0" destOrd="0" presId="urn:microsoft.com/office/officeart/2005/8/layout/bProcess3"/>
    <dgm:cxn modelId="{5084D519-312E-4D30-AEBD-CEE3301F671D}" type="presOf" srcId="{EC7F23B0-9457-4C5B-AFBA-147C59D7900D}" destId="{57EB1D29-9B17-49B3-AD70-666C111ECF08}" srcOrd="0" destOrd="0" presId="urn:microsoft.com/office/officeart/2005/8/layout/bProcess3"/>
    <dgm:cxn modelId="{B3973B23-94AB-47BC-86A2-42E8D0E93556}" type="presOf" srcId="{8BDD00A6-B18C-48D7-B011-74809304A47E}" destId="{03DCE5DF-B4A5-48ED-A541-DCB245994781}" srcOrd="1" destOrd="0" presId="urn:microsoft.com/office/officeart/2005/8/layout/bProcess3"/>
    <dgm:cxn modelId="{4B1EFE2A-CB6E-499D-AC9D-A2DDCDA92CF7}" type="presOf" srcId="{B268266E-E010-4597-BE65-4E249724A21E}" destId="{A5FF40ED-7252-4A5E-89F7-3B895F1B711D}" srcOrd="1" destOrd="0" presId="urn:microsoft.com/office/officeart/2005/8/layout/bProcess3"/>
    <dgm:cxn modelId="{D9CE392B-548C-497A-999F-2D9FBFF4FC61}" srcId="{AE25A9A8-791D-4386-8337-B8396A2DC43C}" destId="{90F2903C-456B-4C24-9338-B5F9F080E10E}" srcOrd="7" destOrd="0" parTransId="{A3AC78C5-D013-4515-8554-0CD5F4A95A08}" sibTransId="{8BDD00A6-B18C-48D7-B011-74809304A47E}"/>
    <dgm:cxn modelId="{12F1AB33-6C40-43D0-B55C-E325A2E26067}" srcId="{AE25A9A8-791D-4386-8337-B8396A2DC43C}" destId="{8DDE1449-8C69-482B-95B3-BF33D1F7A7ED}" srcOrd="3" destOrd="0" parTransId="{00DF99B8-FC51-4B68-99EE-C0FBA4418EE3}" sibTransId="{F3D9D444-9B64-4950-ABE7-FE6B2BCE10A9}"/>
    <dgm:cxn modelId="{42EC3A3B-1FE6-4471-AC52-1CB2CB7C32C6}" type="presOf" srcId="{E7E22060-140F-46FD-970A-EA0F2E6354A0}" destId="{9EF84D63-DAEB-4813-909B-C9701736F5EA}" srcOrd="0" destOrd="0" presId="urn:microsoft.com/office/officeart/2005/8/layout/bProcess3"/>
    <dgm:cxn modelId="{2DEEAC3B-5EC0-4E3F-8F21-CC49D750B9C5}" type="presOf" srcId="{FD362C2B-5D2A-4D39-845F-F58BE977EE26}" destId="{DD8E2634-6DE6-439B-8981-17D30FD89DFA}" srcOrd="0" destOrd="0" presId="urn:microsoft.com/office/officeart/2005/8/layout/bProcess3"/>
    <dgm:cxn modelId="{5E6F283E-C844-488B-B18A-880D12614054}" type="presOf" srcId="{5C3F9018-2225-4533-BB03-2773F46FEE8A}" destId="{CD0D98D5-C47F-48CD-B812-49B4804DBE04}" srcOrd="0" destOrd="0" presId="urn:microsoft.com/office/officeart/2005/8/layout/bProcess3"/>
    <dgm:cxn modelId="{67F74561-BBE1-401F-BCB5-1386412A1090}" type="presOf" srcId="{597CEEBF-A082-4421-A5D8-4637B78ECD63}" destId="{2F083B6E-1648-41FC-BF85-F2B6223B5D00}" srcOrd="1" destOrd="0" presId="urn:microsoft.com/office/officeart/2005/8/layout/bProcess3"/>
    <dgm:cxn modelId="{7364A143-F765-4D8B-8B07-F2788FD6E9E7}" srcId="{AE25A9A8-791D-4386-8337-B8396A2DC43C}" destId="{5C3F9018-2225-4533-BB03-2773F46FEE8A}" srcOrd="5" destOrd="0" parTransId="{B7769AA2-D73F-467F-B36B-CB2AF119F17D}" sibTransId="{5ACB9EE5-06E4-4E63-A777-A012CAD452A9}"/>
    <dgm:cxn modelId="{334E3C45-2190-4291-AFF6-B415D141EE7D}" srcId="{AE25A9A8-791D-4386-8337-B8396A2DC43C}" destId="{B5924950-8AC0-4169-963E-8E5D1673DB1D}" srcOrd="8" destOrd="0" parTransId="{E34C56F4-7914-4E9B-8FD1-57CA019F9508}" sibTransId="{FC9C149D-7659-423D-99D3-87E8FB4E5799}"/>
    <dgm:cxn modelId="{E8B52C46-8B41-4CC5-989A-F4A876FF90DE}" type="presOf" srcId="{32F5CB69-A886-426F-95F5-7F38BEC0FE7D}" destId="{9CBE26EA-6470-41DE-9B6A-32CBC095EEF5}" srcOrd="1" destOrd="0" presId="urn:microsoft.com/office/officeart/2005/8/layout/bProcess3"/>
    <dgm:cxn modelId="{5D60D476-6EBC-4CE4-8B2F-0921DCC9D932}" type="presOf" srcId="{8BDD00A6-B18C-48D7-B011-74809304A47E}" destId="{C2889109-8215-49C0-9A16-7869723D30DB}" srcOrd="0" destOrd="0" presId="urn:microsoft.com/office/officeart/2005/8/layout/bProcess3"/>
    <dgm:cxn modelId="{82C1C078-F478-45F4-8E90-B70920D25322}" type="presOf" srcId="{9927CAD0-5094-4327-8671-C60BDC9C7D0C}" destId="{4CEA1EE1-6095-4C9C-B892-30B580A3DBE7}" srcOrd="0" destOrd="0" presId="urn:microsoft.com/office/officeart/2005/8/layout/bProcess3"/>
    <dgm:cxn modelId="{FAE7C958-AE02-4411-9C09-C1B80BA77C97}" type="presOf" srcId="{AE25A9A8-791D-4386-8337-B8396A2DC43C}" destId="{F4829912-5129-4E03-ABD9-99FD41944C4A}" srcOrd="0" destOrd="0" presId="urn:microsoft.com/office/officeart/2005/8/layout/bProcess3"/>
    <dgm:cxn modelId="{4EE4227A-EC94-439E-917B-2547A6B623E8}" type="presOf" srcId="{0B83E9F7-105C-43A2-B97F-4ADBC5C5FB10}" destId="{B418227D-28F0-4606-97A3-61DFB501DA3A}" srcOrd="0" destOrd="0" presId="urn:microsoft.com/office/officeart/2005/8/layout/bProcess3"/>
    <dgm:cxn modelId="{37C3E75A-3FDA-4974-8A85-CE398C27D110}" srcId="{AE25A9A8-791D-4386-8337-B8396A2DC43C}" destId="{3CC0F604-29B8-48CE-BD15-6B9BBDA961B8}" srcOrd="10" destOrd="0" parTransId="{962A6905-C452-4F47-9669-981990D6B75A}" sibTransId="{CF16ADBC-B46A-4B08-AB8F-3F31C563CF5F}"/>
    <dgm:cxn modelId="{9F6FF588-0829-4D0F-AC96-FFD156DD10AE}" type="presOf" srcId="{5ACB9EE5-06E4-4E63-A777-A012CAD452A9}" destId="{108CEF96-A83B-4EA7-8A37-BC9E4FBFFD9E}" srcOrd="0" destOrd="0" presId="urn:microsoft.com/office/officeart/2005/8/layout/bProcess3"/>
    <dgm:cxn modelId="{3B55BB8C-AF36-4A5C-8637-D83E42F3BAC4}" type="presOf" srcId="{FC9C149D-7659-423D-99D3-87E8FB4E5799}" destId="{1CF9A7D1-2891-4AA3-9D71-3B96909206E4}" srcOrd="1" destOrd="0" presId="urn:microsoft.com/office/officeart/2005/8/layout/bProcess3"/>
    <dgm:cxn modelId="{6382C291-7FAF-4C78-B2AC-D700E75216F2}" srcId="{AE25A9A8-791D-4386-8337-B8396A2DC43C}" destId="{FD362C2B-5D2A-4D39-845F-F58BE977EE26}" srcOrd="2" destOrd="0" parTransId="{BB66E28B-EA73-4049-906A-E605BA07A3AB}" sibTransId="{050FF263-97E9-4909-B511-DDB9EEB55705}"/>
    <dgm:cxn modelId="{78D22F9B-C886-45FF-85B4-4F8ED970B35D}" srcId="{AE25A9A8-791D-4386-8337-B8396A2DC43C}" destId="{E8EB2813-9703-4E11-BCA3-C23DB16000C0}" srcOrd="1" destOrd="0" parTransId="{EAA90B18-2218-41D0-A0A4-977A0A3C21A1}" sibTransId="{B268266E-E010-4597-BE65-4E249724A21E}"/>
    <dgm:cxn modelId="{65BF44A4-37D3-4B55-93AD-BD89EBF9F0E3}" type="presOf" srcId="{90F2903C-456B-4C24-9338-B5F9F080E10E}" destId="{AB155713-4829-4F78-A828-AEDCD8771359}" srcOrd="0" destOrd="0" presId="urn:microsoft.com/office/officeart/2005/8/layout/bProcess3"/>
    <dgm:cxn modelId="{E75314AA-88B2-4903-857E-79A7D5CAEA64}" type="presOf" srcId="{0B83E9F7-105C-43A2-B97F-4ADBC5C5FB10}" destId="{D4A0ED4D-DBDF-4D30-B909-69E879A1F1E1}" srcOrd="1" destOrd="0" presId="urn:microsoft.com/office/officeart/2005/8/layout/bProcess3"/>
    <dgm:cxn modelId="{6007A7B5-0D1E-4412-889E-2BA818ACC7B5}" type="presOf" srcId="{597CEEBF-A082-4421-A5D8-4637B78ECD63}" destId="{A4E81F1B-E632-443F-88D3-104E99186033}" srcOrd="0" destOrd="0" presId="urn:microsoft.com/office/officeart/2005/8/layout/bProcess3"/>
    <dgm:cxn modelId="{697C24B8-ACB1-49D2-95D6-17A8307526DE}" type="presOf" srcId="{F3D9D444-9B64-4950-ABE7-FE6B2BCE10A9}" destId="{7BA7E6A3-8DFF-4CEE-9418-1A471A2F5E0C}" srcOrd="1" destOrd="0" presId="urn:microsoft.com/office/officeart/2005/8/layout/bProcess3"/>
    <dgm:cxn modelId="{1069F8B9-4B88-49DE-9C51-942A68076CBF}" type="presOf" srcId="{0EBF2A30-8C95-4247-A4F2-D6CD417E02F7}" destId="{712BC85B-CAC9-464D-90AF-FDA1FF046158}" srcOrd="0" destOrd="0" presId="urn:microsoft.com/office/officeart/2005/8/layout/bProcess3"/>
    <dgm:cxn modelId="{A59504C2-72D3-4A8A-9C51-3139283A829B}" type="presOf" srcId="{5ACB9EE5-06E4-4E63-A777-A012CAD452A9}" destId="{0C3332AA-6D04-4011-9C7C-67E568CD376C}" srcOrd="1" destOrd="0" presId="urn:microsoft.com/office/officeart/2005/8/layout/bProcess3"/>
    <dgm:cxn modelId="{B164EDC7-35E2-4485-82A5-D3E7A73DF156}" type="presOf" srcId="{B5924950-8AC0-4169-963E-8E5D1673DB1D}" destId="{76B3726B-C03B-407B-B2D0-0FEEC27E8591}" srcOrd="0" destOrd="0" presId="urn:microsoft.com/office/officeart/2005/8/layout/bProcess3"/>
    <dgm:cxn modelId="{0285C1D2-6DC9-4038-AC27-9071A512A8BC}" srcId="{AE25A9A8-791D-4386-8337-B8396A2DC43C}" destId="{9927CAD0-5094-4327-8671-C60BDC9C7D0C}" srcOrd="4" destOrd="0" parTransId="{8CEBA9FE-9994-4AB6-89C3-0D0A4DB78662}" sibTransId="{597CEEBF-A082-4421-A5D8-4637B78ECD63}"/>
    <dgm:cxn modelId="{4B89F0DC-0540-47E6-BEC1-9A17616EAD35}" srcId="{AE25A9A8-791D-4386-8337-B8396A2DC43C}" destId="{0EBF2A30-8C95-4247-A4F2-D6CD417E02F7}" srcOrd="9" destOrd="0" parTransId="{07F258B8-E75A-474D-B2DA-66132A8C0C7E}" sibTransId="{EC7F23B0-9457-4C5B-AFBA-147C59D7900D}"/>
    <dgm:cxn modelId="{A95410DD-D4FF-4D47-9E61-E8E9E35F332F}" type="presOf" srcId="{FC9C149D-7659-423D-99D3-87E8FB4E5799}" destId="{BA1FBC18-DB53-49D5-AFFF-A19F0D46EBCF}" srcOrd="0" destOrd="0" presId="urn:microsoft.com/office/officeart/2005/8/layout/bProcess3"/>
    <dgm:cxn modelId="{748BB9E4-13DF-4C34-A76C-7412D94391B1}" type="presOf" srcId="{32F5CB69-A886-426F-95F5-7F38BEC0FE7D}" destId="{ED1CF5DA-A168-4364-97E3-95A04B81443D}" srcOrd="0" destOrd="0" presId="urn:microsoft.com/office/officeart/2005/8/layout/bProcess3"/>
    <dgm:cxn modelId="{49463BEE-7F57-43EF-B7C7-06799630D2C8}" srcId="{AE25A9A8-791D-4386-8337-B8396A2DC43C}" destId="{FF35A753-C9DA-4DAB-AD6C-5DDAC63E2A65}" srcOrd="0" destOrd="0" parTransId="{3770B07D-C337-4D82-B780-27F101591F13}" sibTransId="{32F5CB69-A886-426F-95F5-7F38BEC0FE7D}"/>
    <dgm:cxn modelId="{E40939F6-301B-44CF-825C-9C1E50040371}" type="presOf" srcId="{050FF263-97E9-4909-B511-DDB9EEB55705}" destId="{9A10932A-863B-4458-94BC-48DB74B6CC2B}" srcOrd="1" destOrd="0" presId="urn:microsoft.com/office/officeart/2005/8/layout/bProcess3"/>
    <dgm:cxn modelId="{FA7A2EF7-1C08-4833-BDA2-0B92A5E738FA}" type="presOf" srcId="{E8EB2813-9703-4E11-BCA3-C23DB16000C0}" destId="{A3A49BE4-1A69-44E9-B8EC-5678B144ECDC}" srcOrd="0" destOrd="0" presId="urn:microsoft.com/office/officeart/2005/8/layout/bProcess3"/>
    <dgm:cxn modelId="{6B1555FA-0AF7-49D9-AB1F-2647FD15DF55}" type="presOf" srcId="{EC7F23B0-9457-4C5B-AFBA-147C59D7900D}" destId="{CD5B56F7-C718-43CF-9C4B-F800B1ADB32F}" srcOrd="1" destOrd="0" presId="urn:microsoft.com/office/officeart/2005/8/layout/bProcess3"/>
    <dgm:cxn modelId="{217BD38A-DE3A-4381-A637-902FFB04EDAE}" type="presParOf" srcId="{F4829912-5129-4E03-ABD9-99FD41944C4A}" destId="{2AFE1085-C5FA-4270-BF2E-8BBA3B90213C}" srcOrd="0" destOrd="0" presId="urn:microsoft.com/office/officeart/2005/8/layout/bProcess3"/>
    <dgm:cxn modelId="{B542FCD4-1AE8-47C6-9BE0-2AA1EF8420C9}" type="presParOf" srcId="{F4829912-5129-4E03-ABD9-99FD41944C4A}" destId="{ED1CF5DA-A168-4364-97E3-95A04B81443D}" srcOrd="1" destOrd="0" presId="urn:microsoft.com/office/officeart/2005/8/layout/bProcess3"/>
    <dgm:cxn modelId="{269B8428-E0BE-4B84-97B3-E319A72539B4}" type="presParOf" srcId="{ED1CF5DA-A168-4364-97E3-95A04B81443D}" destId="{9CBE26EA-6470-41DE-9B6A-32CBC095EEF5}" srcOrd="0" destOrd="0" presId="urn:microsoft.com/office/officeart/2005/8/layout/bProcess3"/>
    <dgm:cxn modelId="{8B00D4C8-B476-4A20-BA5F-6CCE863955A2}" type="presParOf" srcId="{F4829912-5129-4E03-ABD9-99FD41944C4A}" destId="{A3A49BE4-1A69-44E9-B8EC-5678B144ECDC}" srcOrd="2" destOrd="0" presId="urn:microsoft.com/office/officeart/2005/8/layout/bProcess3"/>
    <dgm:cxn modelId="{092219D2-BDA5-4DB4-B2CA-7A625F51C91F}" type="presParOf" srcId="{F4829912-5129-4E03-ABD9-99FD41944C4A}" destId="{4C8D7512-D2F0-4D69-9498-C9460A93355C}" srcOrd="3" destOrd="0" presId="urn:microsoft.com/office/officeart/2005/8/layout/bProcess3"/>
    <dgm:cxn modelId="{F5435A4F-A1DF-4A69-8F2B-5A6CF89910D6}" type="presParOf" srcId="{4C8D7512-D2F0-4D69-9498-C9460A93355C}" destId="{A5FF40ED-7252-4A5E-89F7-3B895F1B711D}" srcOrd="0" destOrd="0" presId="urn:microsoft.com/office/officeart/2005/8/layout/bProcess3"/>
    <dgm:cxn modelId="{C6AED8C4-F584-447C-89A0-4350443A9187}" type="presParOf" srcId="{F4829912-5129-4E03-ABD9-99FD41944C4A}" destId="{DD8E2634-6DE6-439B-8981-17D30FD89DFA}" srcOrd="4" destOrd="0" presId="urn:microsoft.com/office/officeart/2005/8/layout/bProcess3"/>
    <dgm:cxn modelId="{7538E364-83EE-47EF-AD85-EF24C38C6ED5}" type="presParOf" srcId="{F4829912-5129-4E03-ABD9-99FD41944C4A}" destId="{C89FB3C2-D810-405A-B633-72E15D07A7D4}" srcOrd="5" destOrd="0" presId="urn:microsoft.com/office/officeart/2005/8/layout/bProcess3"/>
    <dgm:cxn modelId="{A9153D6A-E89B-425B-A5E9-6B3EA9B4FD0C}" type="presParOf" srcId="{C89FB3C2-D810-405A-B633-72E15D07A7D4}" destId="{9A10932A-863B-4458-94BC-48DB74B6CC2B}" srcOrd="0" destOrd="0" presId="urn:microsoft.com/office/officeart/2005/8/layout/bProcess3"/>
    <dgm:cxn modelId="{7C9395AF-7FF8-4B9E-B51F-5FA05AEDA080}" type="presParOf" srcId="{F4829912-5129-4E03-ABD9-99FD41944C4A}" destId="{381EAD74-DF3F-491C-B910-20FAF9DEC861}" srcOrd="6" destOrd="0" presId="urn:microsoft.com/office/officeart/2005/8/layout/bProcess3"/>
    <dgm:cxn modelId="{16C1DBE4-D3B4-4374-BD00-0AB82E143D8D}" type="presParOf" srcId="{F4829912-5129-4E03-ABD9-99FD41944C4A}" destId="{62B1E328-E887-4370-9FF0-4C97C4B3FF5B}" srcOrd="7" destOrd="0" presId="urn:microsoft.com/office/officeart/2005/8/layout/bProcess3"/>
    <dgm:cxn modelId="{F9B10F12-404A-4B2A-91F4-FA6E20020C71}" type="presParOf" srcId="{62B1E328-E887-4370-9FF0-4C97C4B3FF5B}" destId="{7BA7E6A3-8DFF-4CEE-9418-1A471A2F5E0C}" srcOrd="0" destOrd="0" presId="urn:microsoft.com/office/officeart/2005/8/layout/bProcess3"/>
    <dgm:cxn modelId="{DF3A72CE-6562-4B18-B979-543CBB84EB4D}" type="presParOf" srcId="{F4829912-5129-4E03-ABD9-99FD41944C4A}" destId="{4CEA1EE1-6095-4C9C-B892-30B580A3DBE7}" srcOrd="8" destOrd="0" presId="urn:microsoft.com/office/officeart/2005/8/layout/bProcess3"/>
    <dgm:cxn modelId="{9DA0BDC0-B66E-401F-BDC8-62A2952B6E66}" type="presParOf" srcId="{F4829912-5129-4E03-ABD9-99FD41944C4A}" destId="{A4E81F1B-E632-443F-88D3-104E99186033}" srcOrd="9" destOrd="0" presId="urn:microsoft.com/office/officeart/2005/8/layout/bProcess3"/>
    <dgm:cxn modelId="{2F95B0A2-0FDF-4864-B9E0-BD9F2F0EBCD9}" type="presParOf" srcId="{A4E81F1B-E632-443F-88D3-104E99186033}" destId="{2F083B6E-1648-41FC-BF85-F2B6223B5D00}" srcOrd="0" destOrd="0" presId="urn:microsoft.com/office/officeart/2005/8/layout/bProcess3"/>
    <dgm:cxn modelId="{AA8A3787-2F08-4C1A-B357-AC5AAB6439E1}" type="presParOf" srcId="{F4829912-5129-4E03-ABD9-99FD41944C4A}" destId="{CD0D98D5-C47F-48CD-B812-49B4804DBE04}" srcOrd="10" destOrd="0" presId="urn:microsoft.com/office/officeart/2005/8/layout/bProcess3"/>
    <dgm:cxn modelId="{BDF82426-49B4-4498-B191-A1D97D0ADB82}" type="presParOf" srcId="{F4829912-5129-4E03-ABD9-99FD41944C4A}" destId="{108CEF96-A83B-4EA7-8A37-BC9E4FBFFD9E}" srcOrd="11" destOrd="0" presId="urn:microsoft.com/office/officeart/2005/8/layout/bProcess3"/>
    <dgm:cxn modelId="{ACA6CE9E-2E02-4186-A9AD-5B3105ADCE11}" type="presParOf" srcId="{108CEF96-A83B-4EA7-8A37-BC9E4FBFFD9E}" destId="{0C3332AA-6D04-4011-9C7C-67E568CD376C}" srcOrd="0" destOrd="0" presId="urn:microsoft.com/office/officeart/2005/8/layout/bProcess3"/>
    <dgm:cxn modelId="{116890EE-36BD-4078-B567-A4835EA0ED1B}" type="presParOf" srcId="{F4829912-5129-4E03-ABD9-99FD41944C4A}" destId="{9EF84D63-DAEB-4813-909B-C9701736F5EA}" srcOrd="12" destOrd="0" presId="urn:microsoft.com/office/officeart/2005/8/layout/bProcess3"/>
    <dgm:cxn modelId="{AA2EB947-D7F0-47DD-B4C1-C32EC4C60750}" type="presParOf" srcId="{F4829912-5129-4E03-ABD9-99FD41944C4A}" destId="{B418227D-28F0-4606-97A3-61DFB501DA3A}" srcOrd="13" destOrd="0" presId="urn:microsoft.com/office/officeart/2005/8/layout/bProcess3"/>
    <dgm:cxn modelId="{27CE8263-BF41-495F-AC61-054BC04E446D}" type="presParOf" srcId="{B418227D-28F0-4606-97A3-61DFB501DA3A}" destId="{D4A0ED4D-DBDF-4D30-B909-69E879A1F1E1}" srcOrd="0" destOrd="0" presId="urn:microsoft.com/office/officeart/2005/8/layout/bProcess3"/>
    <dgm:cxn modelId="{35975E6A-6678-4C95-853F-3E6952BC8F1C}" type="presParOf" srcId="{F4829912-5129-4E03-ABD9-99FD41944C4A}" destId="{AB155713-4829-4F78-A828-AEDCD8771359}" srcOrd="14" destOrd="0" presId="urn:microsoft.com/office/officeart/2005/8/layout/bProcess3"/>
    <dgm:cxn modelId="{53517490-5A35-47D0-B46C-5EC13140F632}" type="presParOf" srcId="{F4829912-5129-4E03-ABD9-99FD41944C4A}" destId="{C2889109-8215-49C0-9A16-7869723D30DB}" srcOrd="15" destOrd="0" presId="urn:microsoft.com/office/officeart/2005/8/layout/bProcess3"/>
    <dgm:cxn modelId="{39C72B85-E5A0-428E-B77C-393D4D1D21D5}" type="presParOf" srcId="{C2889109-8215-49C0-9A16-7869723D30DB}" destId="{03DCE5DF-B4A5-48ED-A541-DCB245994781}" srcOrd="0" destOrd="0" presId="urn:microsoft.com/office/officeart/2005/8/layout/bProcess3"/>
    <dgm:cxn modelId="{76E5936A-43F2-45E3-957A-7A1F8337E7D8}" type="presParOf" srcId="{F4829912-5129-4E03-ABD9-99FD41944C4A}" destId="{76B3726B-C03B-407B-B2D0-0FEEC27E8591}" srcOrd="16" destOrd="0" presId="urn:microsoft.com/office/officeart/2005/8/layout/bProcess3"/>
    <dgm:cxn modelId="{B220587B-89CF-44DB-852B-842285089930}" type="presParOf" srcId="{F4829912-5129-4E03-ABD9-99FD41944C4A}" destId="{BA1FBC18-DB53-49D5-AFFF-A19F0D46EBCF}" srcOrd="17" destOrd="0" presId="urn:microsoft.com/office/officeart/2005/8/layout/bProcess3"/>
    <dgm:cxn modelId="{AE4405B8-3E95-4B59-8C9B-03F1F76FC1B0}" type="presParOf" srcId="{BA1FBC18-DB53-49D5-AFFF-A19F0D46EBCF}" destId="{1CF9A7D1-2891-4AA3-9D71-3B96909206E4}" srcOrd="0" destOrd="0" presId="urn:microsoft.com/office/officeart/2005/8/layout/bProcess3"/>
    <dgm:cxn modelId="{3D8070E2-ED97-4984-87B1-D577D355406E}" type="presParOf" srcId="{F4829912-5129-4E03-ABD9-99FD41944C4A}" destId="{712BC85B-CAC9-464D-90AF-FDA1FF046158}" srcOrd="18" destOrd="0" presId="urn:microsoft.com/office/officeart/2005/8/layout/bProcess3"/>
    <dgm:cxn modelId="{B2F006A9-D1D0-48C3-BC4A-5B9595E214F9}" type="presParOf" srcId="{F4829912-5129-4E03-ABD9-99FD41944C4A}" destId="{57EB1D29-9B17-49B3-AD70-666C111ECF08}" srcOrd="19" destOrd="0" presId="urn:microsoft.com/office/officeart/2005/8/layout/bProcess3"/>
    <dgm:cxn modelId="{4DAFDE87-804F-414E-B9C8-D6B26F6A013B}" type="presParOf" srcId="{57EB1D29-9B17-49B3-AD70-666C111ECF08}" destId="{CD5B56F7-C718-43CF-9C4B-F800B1ADB32F}" srcOrd="0" destOrd="0" presId="urn:microsoft.com/office/officeart/2005/8/layout/bProcess3"/>
    <dgm:cxn modelId="{16566976-71C9-4A28-81E8-B273E39F0B24}" type="presParOf" srcId="{F4829912-5129-4E03-ABD9-99FD41944C4A}" destId="{89F7A84A-3D4C-45C1-A213-221B0CABA565}"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F0B92-EBC6-4F4F-A991-75C0637CE09D}">
      <dsp:nvSpPr>
        <dsp:cNvPr id="0" name=""/>
        <dsp:cNvSpPr/>
      </dsp:nvSpPr>
      <dsp:spPr>
        <a:xfrm>
          <a:off x="3725440" y="2524654"/>
          <a:ext cx="1462013" cy="7310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General Plan</a:t>
          </a:r>
        </a:p>
      </dsp:txBody>
      <dsp:txXfrm>
        <a:off x="3746850" y="2546064"/>
        <a:ext cx="1419193" cy="688186"/>
      </dsp:txXfrm>
    </dsp:sp>
    <dsp:sp modelId="{E7F8218D-0F72-4073-8D5C-026B2AFC8549}">
      <dsp:nvSpPr>
        <dsp:cNvPr id="0" name=""/>
        <dsp:cNvSpPr/>
      </dsp:nvSpPr>
      <dsp:spPr>
        <a:xfrm rot="17350740">
          <a:off x="4589797" y="2038118"/>
          <a:ext cx="1780117" cy="22763"/>
        </a:xfrm>
        <a:custGeom>
          <a:avLst/>
          <a:gdLst/>
          <a:ahLst/>
          <a:cxnLst/>
          <a:rect l="0" t="0" r="0" b="0"/>
          <a:pathLst>
            <a:path>
              <a:moveTo>
                <a:pt x="0" y="11381"/>
              </a:moveTo>
              <a:lnTo>
                <a:pt x="1780117" y="1138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35353" y="2004996"/>
        <a:ext cx="89005" cy="89005"/>
      </dsp:txXfrm>
    </dsp:sp>
    <dsp:sp modelId="{562A1C4B-1F12-447D-B8DB-B41A933E4E3D}">
      <dsp:nvSpPr>
        <dsp:cNvPr id="0" name=""/>
        <dsp:cNvSpPr/>
      </dsp:nvSpPr>
      <dsp:spPr>
        <a:xfrm>
          <a:off x="5772259" y="843338"/>
          <a:ext cx="1462013" cy="7310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Sub-Area Plans</a:t>
          </a:r>
        </a:p>
      </dsp:txBody>
      <dsp:txXfrm>
        <a:off x="5793669" y="864748"/>
        <a:ext cx="1419193" cy="688186"/>
      </dsp:txXfrm>
    </dsp:sp>
    <dsp:sp modelId="{BC662757-2546-468E-9AD9-DE87632146B7}">
      <dsp:nvSpPr>
        <dsp:cNvPr id="0" name=""/>
        <dsp:cNvSpPr/>
      </dsp:nvSpPr>
      <dsp:spPr>
        <a:xfrm rot="19153176">
          <a:off x="7136331" y="933965"/>
          <a:ext cx="806829" cy="22763"/>
        </a:xfrm>
        <a:custGeom>
          <a:avLst/>
          <a:gdLst/>
          <a:ahLst/>
          <a:cxnLst/>
          <a:rect l="0" t="0" r="0" b="0"/>
          <a:pathLst>
            <a:path>
              <a:moveTo>
                <a:pt x="0" y="11381"/>
              </a:moveTo>
              <a:lnTo>
                <a:pt x="806829"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19574" y="925176"/>
        <a:ext cx="40341" cy="40341"/>
      </dsp:txXfrm>
    </dsp:sp>
    <dsp:sp modelId="{70299B14-734F-467D-BA2E-C5EF4B3B01A0}">
      <dsp:nvSpPr>
        <dsp:cNvPr id="0" name=""/>
        <dsp:cNvSpPr/>
      </dsp:nvSpPr>
      <dsp:spPr>
        <a:xfrm>
          <a:off x="7845218" y="316348"/>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Local Coastal Program</a:t>
          </a:r>
        </a:p>
      </dsp:txBody>
      <dsp:txXfrm>
        <a:off x="7866628" y="337758"/>
        <a:ext cx="1419193" cy="688186"/>
      </dsp:txXfrm>
    </dsp:sp>
    <dsp:sp modelId="{9C6BFEE6-9B98-421E-A8A0-570376F1D393}">
      <dsp:nvSpPr>
        <dsp:cNvPr id="0" name=""/>
        <dsp:cNvSpPr/>
      </dsp:nvSpPr>
      <dsp:spPr>
        <a:xfrm rot="21599989">
          <a:off x="7234272" y="1197456"/>
          <a:ext cx="2257684" cy="22763"/>
        </a:xfrm>
        <a:custGeom>
          <a:avLst/>
          <a:gdLst/>
          <a:ahLst/>
          <a:cxnLst/>
          <a:rect l="0" t="0" r="0" b="0"/>
          <a:pathLst>
            <a:path>
              <a:moveTo>
                <a:pt x="0" y="11381"/>
              </a:moveTo>
              <a:lnTo>
                <a:pt x="2257684"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8306672" y="1152396"/>
        <a:ext cx="112884" cy="112884"/>
      </dsp:txXfrm>
    </dsp:sp>
    <dsp:sp modelId="{E5ED42EB-7C78-4A03-A316-207421C38129}">
      <dsp:nvSpPr>
        <dsp:cNvPr id="0" name=""/>
        <dsp:cNvSpPr/>
      </dsp:nvSpPr>
      <dsp:spPr>
        <a:xfrm>
          <a:off x="9491957" y="843331"/>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Specific Plans</a:t>
          </a:r>
        </a:p>
      </dsp:txBody>
      <dsp:txXfrm>
        <a:off x="9513367" y="864741"/>
        <a:ext cx="1419193" cy="688186"/>
      </dsp:txXfrm>
    </dsp:sp>
    <dsp:sp modelId="{669A2370-4118-4001-B9ED-7FB009DDF6A2}">
      <dsp:nvSpPr>
        <dsp:cNvPr id="0" name=""/>
        <dsp:cNvSpPr/>
      </dsp:nvSpPr>
      <dsp:spPr>
        <a:xfrm rot="2608470">
          <a:off x="7118798" y="1487085"/>
          <a:ext cx="841893" cy="22763"/>
        </a:xfrm>
        <a:custGeom>
          <a:avLst/>
          <a:gdLst/>
          <a:ahLst/>
          <a:cxnLst/>
          <a:rect l="0" t="0" r="0" b="0"/>
          <a:pathLst>
            <a:path>
              <a:moveTo>
                <a:pt x="0" y="11381"/>
              </a:moveTo>
              <a:lnTo>
                <a:pt x="841893"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18698" y="1477419"/>
        <a:ext cx="42094" cy="42094"/>
      </dsp:txXfrm>
    </dsp:sp>
    <dsp:sp modelId="{2712942B-FA35-4050-A76E-C33027E6EF9F}">
      <dsp:nvSpPr>
        <dsp:cNvPr id="0" name=""/>
        <dsp:cNvSpPr/>
      </dsp:nvSpPr>
      <dsp:spPr>
        <a:xfrm>
          <a:off x="7845218" y="1422588"/>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Community Plans</a:t>
          </a:r>
        </a:p>
      </dsp:txBody>
      <dsp:txXfrm>
        <a:off x="7866628" y="1443998"/>
        <a:ext cx="1419193" cy="688186"/>
      </dsp:txXfrm>
    </dsp:sp>
    <dsp:sp modelId="{ED549526-FA19-49EA-A1B7-38B9A79CBF18}">
      <dsp:nvSpPr>
        <dsp:cNvPr id="0" name=""/>
        <dsp:cNvSpPr/>
      </dsp:nvSpPr>
      <dsp:spPr>
        <a:xfrm rot="21574376">
          <a:off x="5187446" y="2876644"/>
          <a:ext cx="571765" cy="22763"/>
        </a:xfrm>
        <a:custGeom>
          <a:avLst/>
          <a:gdLst/>
          <a:ahLst/>
          <a:cxnLst/>
          <a:rect l="0" t="0" r="0" b="0"/>
          <a:pathLst>
            <a:path>
              <a:moveTo>
                <a:pt x="0" y="11381"/>
              </a:moveTo>
              <a:lnTo>
                <a:pt x="571765" y="1138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59034" y="2873732"/>
        <a:ext cx="28588" cy="28588"/>
      </dsp:txXfrm>
    </dsp:sp>
    <dsp:sp modelId="{D68B03CD-375C-4E8C-B9B8-0D77B76EBF80}">
      <dsp:nvSpPr>
        <dsp:cNvPr id="0" name=""/>
        <dsp:cNvSpPr/>
      </dsp:nvSpPr>
      <dsp:spPr>
        <a:xfrm>
          <a:off x="5759203" y="2520392"/>
          <a:ext cx="1462013" cy="7310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Zoning</a:t>
          </a:r>
        </a:p>
      </dsp:txBody>
      <dsp:txXfrm>
        <a:off x="5780613" y="2541802"/>
        <a:ext cx="1419193" cy="688186"/>
      </dsp:txXfrm>
    </dsp:sp>
    <dsp:sp modelId="{3468560E-B2B3-4B6D-AFA5-6C110A047F4D}">
      <dsp:nvSpPr>
        <dsp:cNvPr id="0" name=""/>
        <dsp:cNvSpPr/>
      </dsp:nvSpPr>
      <dsp:spPr>
        <a:xfrm rot="24505">
          <a:off x="7221209" y="2876644"/>
          <a:ext cx="597876" cy="22763"/>
        </a:xfrm>
        <a:custGeom>
          <a:avLst/>
          <a:gdLst/>
          <a:ahLst/>
          <a:cxnLst/>
          <a:rect l="0" t="0" r="0" b="0"/>
          <a:pathLst>
            <a:path>
              <a:moveTo>
                <a:pt x="0" y="11381"/>
              </a:moveTo>
              <a:lnTo>
                <a:pt x="597876"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05200" y="2873079"/>
        <a:ext cx="29893" cy="29893"/>
      </dsp:txXfrm>
    </dsp:sp>
    <dsp:sp modelId="{746D5141-B294-49E9-9366-B5EB342DFCC2}">
      <dsp:nvSpPr>
        <dsp:cNvPr id="0" name=""/>
        <dsp:cNvSpPr/>
      </dsp:nvSpPr>
      <dsp:spPr>
        <a:xfrm>
          <a:off x="7819077" y="2524654"/>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Inclusionary Housing Ordinance</a:t>
          </a:r>
        </a:p>
      </dsp:txBody>
      <dsp:txXfrm>
        <a:off x="7840487" y="2546064"/>
        <a:ext cx="1419193" cy="688186"/>
      </dsp:txXfrm>
    </dsp:sp>
    <dsp:sp modelId="{5DEA99CA-B4E4-446F-9B13-1D0F2F08A956}">
      <dsp:nvSpPr>
        <dsp:cNvPr id="0" name=""/>
        <dsp:cNvSpPr/>
      </dsp:nvSpPr>
      <dsp:spPr>
        <a:xfrm rot="4249260">
          <a:off x="4589797" y="3719433"/>
          <a:ext cx="1780117" cy="22763"/>
        </a:xfrm>
        <a:custGeom>
          <a:avLst/>
          <a:gdLst/>
          <a:ahLst/>
          <a:cxnLst/>
          <a:rect l="0" t="0" r="0" b="0"/>
          <a:pathLst>
            <a:path>
              <a:moveTo>
                <a:pt x="0" y="11381"/>
              </a:moveTo>
              <a:lnTo>
                <a:pt x="1780117" y="1138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35353" y="3686312"/>
        <a:ext cx="89005" cy="89005"/>
      </dsp:txXfrm>
    </dsp:sp>
    <dsp:sp modelId="{54BB6C1A-C0A8-4C83-9DFD-C7CD89527204}">
      <dsp:nvSpPr>
        <dsp:cNvPr id="0" name=""/>
        <dsp:cNvSpPr/>
      </dsp:nvSpPr>
      <dsp:spPr>
        <a:xfrm>
          <a:off x="5772259" y="4205969"/>
          <a:ext cx="1462013" cy="7310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Functional Plans</a:t>
          </a:r>
        </a:p>
      </dsp:txBody>
      <dsp:txXfrm>
        <a:off x="5793669" y="4227379"/>
        <a:ext cx="1419193" cy="688186"/>
      </dsp:txXfrm>
    </dsp:sp>
    <dsp:sp modelId="{099E29CB-B74E-4495-97D8-BCB9BAA30DF8}">
      <dsp:nvSpPr>
        <dsp:cNvPr id="0" name=""/>
        <dsp:cNvSpPr/>
      </dsp:nvSpPr>
      <dsp:spPr>
        <a:xfrm rot="19082876">
          <a:off x="7135756" y="4303127"/>
          <a:ext cx="768766" cy="22763"/>
        </a:xfrm>
        <a:custGeom>
          <a:avLst/>
          <a:gdLst/>
          <a:ahLst/>
          <a:cxnLst/>
          <a:rect l="0" t="0" r="0" b="0"/>
          <a:pathLst>
            <a:path>
              <a:moveTo>
                <a:pt x="0" y="11381"/>
              </a:moveTo>
              <a:lnTo>
                <a:pt x="768766"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00920" y="4295290"/>
        <a:ext cx="38438" cy="38438"/>
      </dsp:txXfrm>
    </dsp:sp>
    <dsp:sp modelId="{83675C65-7F7E-4B35-9AB7-0831C1B21FB9}">
      <dsp:nvSpPr>
        <dsp:cNvPr id="0" name=""/>
        <dsp:cNvSpPr/>
      </dsp:nvSpPr>
      <dsp:spPr>
        <a:xfrm>
          <a:off x="7806007" y="3692042"/>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Active Transportation Plan</a:t>
          </a:r>
        </a:p>
      </dsp:txBody>
      <dsp:txXfrm>
        <a:off x="7827417" y="3713452"/>
        <a:ext cx="1419193" cy="688186"/>
      </dsp:txXfrm>
    </dsp:sp>
    <dsp:sp modelId="{0705CBCB-E1D9-4862-B741-26ED4CFEB902}">
      <dsp:nvSpPr>
        <dsp:cNvPr id="0" name=""/>
        <dsp:cNvSpPr/>
      </dsp:nvSpPr>
      <dsp:spPr>
        <a:xfrm>
          <a:off x="7234272" y="4560090"/>
          <a:ext cx="2218473" cy="22763"/>
        </a:xfrm>
        <a:custGeom>
          <a:avLst/>
          <a:gdLst/>
          <a:ahLst/>
          <a:cxnLst/>
          <a:rect l="0" t="0" r="0" b="0"/>
          <a:pathLst>
            <a:path>
              <a:moveTo>
                <a:pt x="0" y="11381"/>
              </a:moveTo>
              <a:lnTo>
                <a:pt x="2218473"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8288047" y="4516010"/>
        <a:ext cx="110923" cy="110923"/>
      </dsp:txXfrm>
    </dsp:sp>
    <dsp:sp modelId="{B3C2A19E-C485-4214-8A6D-E5398F716B94}">
      <dsp:nvSpPr>
        <dsp:cNvPr id="0" name=""/>
        <dsp:cNvSpPr/>
      </dsp:nvSpPr>
      <dsp:spPr>
        <a:xfrm>
          <a:off x="9452746" y="4205969"/>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Climate Action and Resilience Plan</a:t>
          </a:r>
        </a:p>
      </dsp:txBody>
      <dsp:txXfrm>
        <a:off x="9474156" y="4227379"/>
        <a:ext cx="1419193" cy="688186"/>
      </dsp:txXfrm>
    </dsp:sp>
    <dsp:sp modelId="{5B435552-F566-45AB-A46B-441F21703F22}">
      <dsp:nvSpPr>
        <dsp:cNvPr id="0" name=""/>
        <dsp:cNvSpPr/>
      </dsp:nvSpPr>
      <dsp:spPr>
        <a:xfrm rot="2525488">
          <a:off x="7130370" y="4830121"/>
          <a:ext cx="805680" cy="22763"/>
        </a:xfrm>
        <a:custGeom>
          <a:avLst/>
          <a:gdLst/>
          <a:ahLst/>
          <a:cxnLst/>
          <a:rect l="0" t="0" r="0" b="0"/>
          <a:pathLst>
            <a:path>
              <a:moveTo>
                <a:pt x="0" y="11381"/>
              </a:moveTo>
              <a:lnTo>
                <a:pt x="805680"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13068" y="4821360"/>
        <a:ext cx="40284" cy="40284"/>
      </dsp:txXfrm>
    </dsp:sp>
    <dsp:sp modelId="{4FE6A561-0033-4921-8FDB-D6A544606207}">
      <dsp:nvSpPr>
        <dsp:cNvPr id="0" name=""/>
        <dsp:cNvSpPr/>
      </dsp:nvSpPr>
      <dsp:spPr>
        <a:xfrm>
          <a:off x="7832148" y="4746029"/>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Parks and Rec Master Plan</a:t>
          </a:r>
        </a:p>
      </dsp:txBody>
      <dsp:txXfrm>
        <a:off x="7853558" y="4767439"/>
        <a:ext cx="1419193" cy="68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CF5DA-A168-4364-97E3-95A04B81443D}">
      <dsp:nvSpPr>
        <dsp:cNvPr id="0" name=""/>
        <dsp:cNvSpPr/>
      </dsp:nvSpPr>
      <dsp:spPr>
        <a:xfrm>
          <a:off x="2976002" y="601013"/>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5481" y="644261"/>
        <a:ext cx="24713" cy="4942"/>
      </dsp:txXfrm>
    </dsp:sp>
    <dsp:sp modelId="{2AFE1085-C5FA-4270-BF2E-8BBA3B90213C}">
      <dsp:nvSpPr>
        <dsp:cNvPr id="0" name=""/>
        <dsp:cNvSpPr/>
      </dsp:nvSpPr>
      <dsp:spPr>
        <a:xfrm>
          <a:off x="828798" y="2032"/>
          <a:ext cx="2149003" cy="128940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Initial identification of Areas of Change + Stability (July 2021)</a:t>
          </a:r>
        </a:p>
      </dsp:txBody>
      <dsp:txXfrm>
        <a:off x="828798" y="2032"/>
        <a:ext cx="2149003" cy="1289402"/>
      </dsp:txXfrm>
    </dsp:sp>
    <dsp:sp modelId="{4C8D7512-D2F0-4D69-9498-C9460A93355C}">
      <dsp:nvSpPr>
        <dsp:cNvPr id="0" name=""/>
        <dsp:cNvSpPr/>
      </dsp:nvSpPr>
      <dsp:spPr>
        <a:xfrm>
          <a:off x="5619276" y="601013"/>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8755" y="644261"/>
        <a:ext cx="24713" cy="4942"/>
      </dsp:txXfrm>
    </dsp:sp>
    <dsp:sp modelId="{A3A49BE4-1A69-44E9-B8EC-5678B144ECDC}">
      <dsp:nvSpPr>
        <dsp:cNvPr id="0" name=""/>
        <dsp:cNvSpPr/>
      </dsp:nvSpPr>
      <dsp:spPr>
        <a:xfrm>
          <a:off x="3472073" y="2032"/>
          <a:ext cx="2149003" cy="128940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Visioning Survey: Where should development go? (Fall 2021)</a:t>
          </a:r>
        </a:p>
      </dsp:txBody>
      <dsp:txXfrm>
        <a:off x="3472073" y="2032"/>
        <a:ext cx="2149003" cy="1289402"/>
      </dsp:txXfrm>
    </dsp:sp>
    <dsp:sp modelId="{C89FB3C2-D810-405A-B633-72E15D07A7D4}">
      <dsp:nvSpPr>
        <dsp:cNvPr id="0" name=""/>
        <dsp:cNvSpPr/>
      </dsp:nvSpPr>
      <dsp:spPr>
        <a:xfrm>
          <a:off x="8262550" y="601013"/>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82029" y="644261"/>
        <a:ext cx="24713" cy="4942"/>
      </dsp:txXfrm>
    </dsp:sp>
    <dsp:sp modelId="{DD8E2634-6DE6-439B-8981-17D30FD89DFA}">
      <dsp:nvSpPr>
        <dsp:cNvPr id="0" name=""/>
        <dsp:cNvSpPr/>
      </dsp:nvSpPr>
      <dsp:spPr>
        <a:xfrm>
          <a:off x="6115347" y="2032"/>
          <a:ext cx="2149003" cy="128940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GPAC finalized “Areas of Discussion” and reviewed Citywide Framework</a:t>
          </a:r>
        </a:p>
        <a:p>
          <a:pPr marL="0" lvl="0" indent="0" algn="ctr" defTabSz="577850">
            <a:lnSpc>
              <a:spcPct val="90000"/>
            </a:lnSpc>
            <a:spcBef>
              <a:spcPct val="0"/>
            </a:spcBef>
            <a:spcAft>
              <a:spcPct val="35000"/>
            </a:spcAft>
            <a:buNone/>
          </a:pPr>
          <a:r>
            <a:rPr lang="en-US" sz="1300" b="1" kern="1200"/>
            <a:t>(Nov/Dec 2021)</a:t>
          </a:r>
          <a:endParaRPr lang="en-US" sz="1300" kern="1200"/>
        </a:p>
      </dsp:txBody>
      <dsp:txXfrm>
        <a:off x="6115347" y="2032"/>
        <a:ext cx="2149003" cy="1289402"/>
      </dsp:txXfrm>
    </dsp:sp>
    <dsp:sp modelId="{62B1E328-E887-4370-9FF0-4C97C4B3FF5B}">
      <dsp:nvSpPr>
        <dsp:cNvPr id="0" name=""/>
        <dsp:cNvSpPr/>
      </dsp:nvSpPr>
      <dsp:spPr>
        <a:xfrm>
          <a:off x="1903300" y="1289634"/>
          <a:ext cx="7929822" cy="463670"/>
        </a:xfrm>
        <a:custGeom>
          <a:avLst/>
          <a:gdLst/>
          <a:ahLst/>
          <a:cxnLst/>
          <a:rect l="0" t="0" r="0" b="0"/>
          <a:pathLst>
            <a:path>
              <a:moveTo>
                <a:pt x="7929822" y="0"/>
              </a:moveTo>
              <a:lnTo>
                <a:pt x="7929822" y="248935"/>
              </a:lnTo>
              <a:lnTo>
                <a:pt x="0" y="248935"/>
              </a:lnTo>
              <a:lnTo>
                <a:pt x="0" y="46367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9581" y="1518998"/>
        <a:ext cx="397260" cy="4942"/>
      </dsp:txXfrm>
    </dsp:sp>
    <dsp:sp modelId="{381EAD74-DF3F-491C-B910-20FAF9DEC861}">
      <dsp:nvSpPr>
        <dsp:cNvPr id="0" name=""/>
        <dsp:cNvSpPr/>
      </dsp:nvSpPr>
      <dsp:spPr>
        <a:xfrm>
          <a:off x="8758621" y="2032"/>
          <a:ext cx="2149003" cy="1289402"/>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GPAC generated ideas for alternatives (April and May 2022)</a:t>
          </a:r>
        </a:p>
      </dsp:txBody>
      <dsp:txXfrm>
        <a:off x="8758621" y="2032"/>
        <a:ext cx="2149003" cy="1289402"/>
      </dsp:txXfrm>
    </dsp:sp>
    <dsp:sp modelId="{A4E81F1B-E632-443F-88D3-104E99186033}">
      <dsp:nvSpPr>
        <dsp:cNvPr id="0" name=""/>
        <dsp:cNvSpPr/>
      </dsp:nvSpPr>
      <dsp:spPr>
        <a:xfrm>
          <a:off x="2976002" y="2384686"/>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5481" y="2427934"/>
        <a:ext cx="24713" cy="4942"/>
      </dsp:txXfrm>
    </dsp:sp>
    <dsp:sp modelId="{4CEA1EE1-6095-4C9C-B892-30B580A3DBE7}">
      <dsp:nvSpPr>
        <dsp:cNvPr id="0" name=""/>
        <dsp:cNvSpPr/>
      </dsp:nvSpPr>
      <dsp:spPr>
        <a:xfrm>
          <a:off x="828798" y="1785704"/>
          <a:ext cx="2149003" cy="1289402"/>
        </a:xfrm>
        <a:prstGeom prst="rect">
          <a:avLst/>
        </a:prstGeom>
        <a:solidFill>
          <a:srgbClr val="05B2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City Council Direction  on Growth Targets </a:t>
          </a:r>
        </a:p>
        <a:p>
          <a:pPr marL="0" lvl="0" indent="0" algn="ctr" defTabSz="577850">
            <a:lnSpc>
              <a:spcPct val="90000"/>
            </a:lnSpc>
            <a:spcBef>
              <a:spcPct val="0"/>
            </a:spcBef>
            <a:spcAft>
              <a:spcPct val="35000"/>
            </a:spcAft>
            <a:buNone/>
          </a:pPr>
          <a:r>
            <a:rPr lang="en-US" sz="1300" b="1" kern="1200"/>
            <a:t>(July 2022)</a:t>
          </a:r>
        </a:p>
      </dsp:txBody>
      <dsp:txXfrm>
        <a:off x="828798" y="1785704"/>
        <a:ext cx="2149003" cy="1289402"/>
      </dsp:txXfrm>
    </dsp:sp>
    <dsp:sp modelId="{108CEF96-A83B-4EA7-8A37-BC9E4FBFFD9E}">
      <dsp:nvSpPr>
        <dsp:cNvPr id="0" name=""/>
        <dsp:cNvSpPr/>
      </dsp:nvSpPr>
      <dsp:spPr>
        <a:xfrm>
          <a:off x="5619276" y="2384686"/>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8755" y="2427934"/>
        <a:ext cx="24713" cy="4942"/>
      </dsp:txXfrm>
    </dsp:sp>
    <dsp:sp modelId="{CD0D98D5-C47F-48CD-B812-49B4804DBE04}">
      <dsp:nvSpPr>
        <dsp:cNvPr id="0" name=""/>
        <dsp:cNvSpPr/>
      </dsp:nvSpPr>
      <dsp:spPr>
        <a:xfrm>
          <a:off x="3472073" y="1785704"/>
          <a:ext cx="2149003" cy="128940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Develop and Review Land Use Alternatives</a:t>
          </a:r>
        </a:p>
        <a:p>
          <a:pPr marL="0" lvl="0" indent="0" algn="ctr" defTabSz="577850">
            <a:lnSpc>
              <a:spcPct val="90000"/>
            </a:lnSpc>
            <a:spcBef>
              <a:spcPct val="0"/>
            </a:spcBef>
            <a:spcAft>
              <a:spcPct val="35000"/>
            </a:spcAft>
            <a:buNone/>
          </a:pPr>
          <a:r>
            <a:rPr lang="en-US" sz="1300" b="1" kern="1200"/>
            <a:t>(Summer 2022)</a:t>
          </a:r>
        </a:p>
      </dsp:txBody>
      <dsp:txXfrm>
        <a:off x="3472073" y="1785704"/>
        <a:ext cx="2149003" cy="1289402"/>
      </dsp:txXfrm>
    </dsp:sp>
    <dsp:sp modelId="{B418227D-28F0-4606-97A3-61DFB501DA3A}">
      <dsp:nvSpPr>
        <dsp:cNvPr id="0" name=""/>
        <dsp:cNvSpPr/>
      </dsp:nvSpPr>
      <dsp:spPr>
        <a:xfrm>
          <a:off x="8262550" y="2384686"/>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82029" y="2427934"/>
        <a:ext cx="24713" cy="4942"/>
      </dsp:txXfrm>
    </dsp:sp>
    <dsp:sp modelId="{9EF84D63-DAEB-4813-909B-C9701736F5EA}">
      <dsp:nvSpPr>
        <dsp:cNvPr id="0" name=""/>
        <dsp:cNvSpPr/>
      </dsp:nvSpPr>
      <dsp:spPr>
        <a:xfrm>
          <a:off x="6115347" y="1785704"/>
          <a:ext cx="2149003" cy="128940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Engagement on Land Use Alts</a:t>
          </a:r>
        </a:p>
        <a:p>
          <a:pPr marL="0" lvl="0" indent="0" algn="ctr" defTabSz="577850">
            <a:lnSpc>
              <a:spcPct val="90000"/>
            </a:lnSpc>
            <a:spcBef>
              <a:spcPct val="0"/>
            </a:spcBef>
            <a:spcAft>
              <a:spcPct val="35000"/>
            </a:spcAft>
            <a:buNone/>
          </a:pPr>
          <a:r>
            <a:rPr lang="en-US" sz="1300" b="1" kern="1200"/>
            <a:t>(Aug – Oct, 2022)</a:t>
          </a:r>
        </a:p>
      </dsp:txBody>
      <dsp:txXfrm>
        <a:off x="6115347" y="1785704"/>
        <a:ext cx="2149003" cy="1289402"/>
      </dsp:txXfrm>
    </dsp:sp>
    <dsp:sp modelId="{C2889109-8215-49C0-9A16-7869723D30DB}">
      <dsp:nvSpPr>
        <dsp:cNvPr id="0" name=""/>
        <dsp:cNvSpPr/>
      </dsp:nvSpPr>
      <dsp:spPr>
        <a:xfrm>
          <a:off x="1903300" y="3073307"/>
          <a:ext cx="7929822" cy="463670"/>
        </a:xfrm>
        <a:custGeom>
          <a:avLst/>
          <a:gdLst/>
          <a:ahLst/>
          <a:cxnLst/>
          <a:rect l="0" t="0" r="0" b="0"/>
          <a:pathLst>
            <a:path>
              <a:moveTo>
                <a:pt x="7929822" y="0"/>
              </a:moveTo>
              <a:lnTo>
                <a:pt x="7929822" y="248935"/>
              </a:lnTo>
              <a:lnTo>
                <a:pt x="0" y="248935"/>
              </a:lnTo>
              <a:lnTo>
                <a:pt x="0" y="46367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9581" y="3302671"/>
        <a:ext cx="397260" cy="4942"/>
      </dsp:txXfrm>
    </dsp:sp>
    <dsp:sp modelId="{AB155713-4829-4F78-A828-AEDCD8771359}">
      <dsp:nvSpPr>
        <dsp:cNvPr id="0" name=""/>
        <dsp:cNvSpPr/>
      </dsp:nvSpPr>
      <dsp:spPr>
        <a:xfrm>
          <a:off x="8758621" y="1785704"/>
          <a:ext cx="2149003" cy="1289402"/>
        </a:xfrm>
        <a:prstGeom prst="rect">
          <a:avLst/>
        </a:prstGeom>
        <a:solidFill>
          <a:srgbClr val="0061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10 GPAC Meetings – Review Alternatives</a:t>
          </a:r>
        </a:p>
        <a:p>
          <a:pPr marL="0" lvl="0" indent="0" algn="ctr" defTabSz="577850">
            <a:lnSpc>
              <a:spcPct val="90000"/>
            </a:lnSpc>
            <a:spcBef>
              <a:spcPct val="0"/>
            </a:spcBef>
            <a:spcAft>
              <a:spcPct val="35000"/>
            </a:spcAft>
            <a:buNone/>
          </a:pPr>
          <a:r>
            <a:rPr lang="en-US" sz="1300" b="1" kern="1200"/>
            <a:t>(Sept 2022 – June 2023)</a:t>
          </a:r>
        </a:p>
      </dsp:txBody>
      <dsp:txXfrm>
        <a:off x="8758621" y="1785704"/>
        <a:ext cx="2149003" cy="1289402"/>
      </dsp:txXfrm>
    </dsp:sp>
    <dsp:sp modelId="{BA1FBC18-DB53-49D5-AFFF-A19F0D46EBCF}">
      <dsp:nvSpPr>
        <dsp:cNvPr id="0" name=""/>
        <dsp:cNvSpPr/>
      </dsp:nvSpPr>
      <dsp:spPr>
        <a:xfrm>
          <a:off x="2976002" y="4168358"/>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5481" y="4211607"/>
        <a:ext cx="24713" cy="4942"/>
      </dsp:txXfrm>
    </dsp:sp>
    <dsp:sp modelId="{76B3726B-C03B-407B-B2D0-0FEEC27E8591}">
      <dsp:nvSpPr>
        <dsp:cNvPr id="0" name=""/>
        <dsp:cNvSpPr/>
      </dsp:nvSpPr>
      <dsp:spPr>
        <a:xfrm>
          <a:off x="828798" y="3569377"/>
          <a:ext cx="2149003" cy="1289402"/>
        </a:xfrm>
        <a:prstGeom prst="rect">
          <a:avLst/>
        </a:prstGeom>
        <a:solidFill>
          <a:srgbClr val="FFB4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Engagement on Preferred Land Use (June – Aug 2023)</a:t>
          </a:r>
        </a:p>
      </dsp:txBody>
      <dsp:txXfrm>
        <a:off x="828798" y="3569377"/>
        <a:ext cx="2149003" cy="1289402"/>
      </dsp:txXfrm>
    </dsp:sp>
    <dsp:sp modelId="{57EB1D29-9B17-49B3-AD70-666C111ECF08}">
      <dsp:nvSpPr>
        <dsp:cNvPr id="0" name=""/>
        <dsp:cNvSpPr/>
      </dsp:nvSpPr>
      <dsp:spPr>
        <a:xfrm>
          <a:off x="5619276" y="4168358"/>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8755" y="4211607"/>
        <a:ext cx="24713" cy="4942"/>
      </dsp:txXfrm>
    </dsp:sp>
    <dsp:sp modelId="{712BC85B-CAC9-464D-90AF-FDA1FF046158}">
      <dsp:nvSpPr>
        <dsp:cNvPr id="0" name=""/>
        <dsp:cNvSpPr/>
      </dsp:nvSpPr>
      <dsp:spPr>
        <a:xfrm>
          <a:off x="3472073" y="3569377"/>
          <a:ext cx="2149003" cy="128940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Planning Commission (Aug 22 &amp; 23, 2023*)</a:t>
          </a:r>
        </a:p>
      </dsp:txBody>
      <dsp:txXfrm>
        <a:off x="3472073" y="3569377"/>
        <a:ext cx="2149003" cy="1289402"/>
      </dsp:txXfrm>
    </dsp:sp>
    <dsp:sp modelId="{89F7A84A-3D4C-45C1-A213-221B0CABA565}">
      <dsp:nvSpPr>
        <dsp:cNvPr id="0" name=""/>
        <dsp:cNvSpPr/>
      </dsp:nvSpPr>
      <dsp:spPr>
        <a:xfrm>
          <a:off x="6115347" y="3569377"/>
          <a:ext cx="2149003" cy="128940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t>City Council </a:t>
          </a:r>
        </a:p>
        <a:p>
          <a:pPr marL="0" lvl="0" indent="0" algn="ctr" defTabSz="577850">
            <a:lnSpc>
              <a:spcPct val="90000"/>
            </a:lnSpc>
            <a:spcBef>
              <a:spcPct val="0"/>
            </a:spcBef>
            <a:spcAft>
              <a:spcPct val="35000"/>
            </a:spcAft>
            <a:buNone/>
          </a:pPr>
          <a:r>
            <a:rPr lang="en-US" sz="1300" b="1" kern="1200"/>
            <a:t>(Sept 11 &amp; 25, 2023)</a:t>
          </a:r>
        </a:p>
      </dsp:txBody>
      <dsp:txXfrm>
        <a:off x="6115347" y="3569377"/>
        <a:ext cx="2149003" cy="12894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0F63E7-0380-4659-A721-AD75FC647C5F}"/>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C8F06FB-68EA-4BB5-83BE-B95B3E2A4E04}"/>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E17E46E7-6BB2-4B58-9EA0-03E6103D9650}" type="datetimeFigureOut">
              <a:rPr lang="en-US" smtClean="0"/>
              <a:t>10/30/2023</a:t>
            </a:fld>
            <a:endParaRPr lang="en-US"/>
          </a:p>
        </p:txBody>
      </p:sp>
      <p:sp>
        <p:nvSpPr>
          <p:cNvPr id="4" name="Footer Placeholder 3">
            <a:extLst>
              <a:ext uri="{FF2B5EF4-FFF2-40B4-BE49-F238E27FC236}">
                <a16:creationId xmlns:a16="http://schemas.microsoft.com/office/drawing/2014/main" id="{B4E08ED4-BF29-4672-845E-DB9E7352883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96D721-FFA8-453A-A0D5-35833B802D0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28A3B0-9CC3-4741-B8E8-0E03912D596E}" type="slidenum">
              <a:rPr lang="en-US" smtClean="0"/>
              <a:t>‹#›</a:t>
            </a:fld>
            <a:endParaRPr lang="en-US"/>
          </a:p>
        </p:txBody>
      </p:sp>
    </p:spTree>
    <p:extLst>
      <p:ext uri="{BB962C8B-B14F-4D97-AF65-F5344CB8AC3E}">
        <p14:creationId xmlns:p14="http://schemas.microsoft.com/office/powerpoint/2010/main" val="1936293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A3B39F8D-9398-4C0D-9AD0-9A10ECCE4A47}" type="datetimeFigureOut">
              <a:rPr lang="en-US" smtClean="0"/>
              <a:t>10/30/2023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BBA8CE-FA55-4A51-A0ED-C88DFDF7F3A2}" type="slidenum">
              <a:rPr lang="en-US" smtClean="0"/>
              <a:t>‹#›</a:t>
            </a:fld>
            <a:endParaRPr lang="en-US"/>
          </a:p>
        </p:txBody>
      </p:sp>
    </p:spTree>
    <p:extLst>
      <p:ext uri="{BB962C8B-B14F-4D97-AF65-F5344CB8AC3E}">
        <p14:creationId xmlns:p14="http://schemas.microsoft.com/office/powerpoint/2010/main" val="2710577424"/>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2"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4" algn="l" defTabSz="914342" rtl="0" eaLnBrk="1" latinLnBrk="0" hangingPunct="1">
      <a:defRPr sz="1200" kern="1200">
        <a:solidFill>
          <a:schemeClr val="tx1"/>
        </a:solidFill>
        <a:latin typeface="+mn-lt"/>
        <a:ea typeface="+mn-ea"/>
        <a:cs typeface="+mn-cs"/>
      </a:defRPr>
    </a:lvl6pPr>
    <a:lvl7pPr marL="2743025"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BD864213-7474-5304-F5BB-8698A5593F5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A029563-B9D0-53BD-C7D6-A4096EE9BE5C}"/>
              </a:ext>
            </a:extLst>
          </p:cNvPr>
          <p:cNvSpPr>
            <a:spLocks noGrp="1"/>
          </p:cNvSpPr>
          <p:nvPr>
            <p:ph type="sldNum" sz="quarter" idx="5"/>
          </p:nvPr>
        </p:nvSpPr>
        <p:spPr/>
        <p:txBody>
          <a:bodyPr/>
          <a:lstStyle/>
          <a:p>
            <a:fld id="{C8BBA8CE-FA55-4A51-A0ED-C88DFDF7F3A2}" type="slidenum">
              <a:rPr lang="en-US" smtClean="0"/>
              <a:t>4</a:t>
            </a:fld>
            <a:endParaRPr lang="en-US"/>
          </a:p>
        </p:txBody>
      </p:sp>
    </p:spTree>
    <p:extLst>
      <p:ext uri="{BB962C8B-B14F-4D97-AF65-F5344CB8AC3E}">
        <p14:creationId xmlns:p14="http://schemas.microsoft.com/office/powerpoint/2010/main" val="362295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a:t>Approximately 25% of City is in these areas of discussion but as you will see, far few parcels are proposed for new land use designations in each alternative.</a:t>
            </a:r>
          </a:p>
          <a:p>
            <a:pPr>
              <a:lnSpc>
                <a:spcPct val="110000"/>
              </a:lnSpc>
            </a:pPr>
            <a:endParaRPr lang="en-US"/>
          </a:p>
          <a:p>
            <a:pPr>
              <a:lnSpc>
                <a:spcPct val="110000"/>
              </a:lnSpc>
            </a:pPr>
            <a:endParaRPr lang="en-US"/>
          </a:p>
          <a:p>
            <a:pPr>
              <a:lnSpc>
                <a:spcPct val="110000"/>
              </a:lnSpc>
            </a:pPr>
            <a:r>
              <a:rPr lang="en-US"/>
              <a:t>Based on public feedback from the Visioning Survey, the GPAC identified and refined the “Areas of Discussion.” Discussions on this map occurred in July, October and November 2021 and January and February 2022). These are areas where land use designation changes and/or new, substantial development should be considered over the next 20-30 years. The map shows the final Areas of Discussion.</a:t>
            </a:r>
          </a:p>
          <a:p>
            <a:pPr>
              <a:lnSpc>
                <a:spcPct val="110000"/>
              </a:lnSpc>
            </a:pPr>
            <a:r>
              <a:rPr lang="en-US"/>
              <a:t>Areas outside of the Areas of Discussion will generally maintain their current land use designations. These areas are represented in white in the map to the right.</a:t>
            </a:r>
          </a:p>
          <a:p>
            <a:pPr>
              <a:lnSpc>
                <a:spcPct val="110000"/>
              </a:lnSpc>
            </a:pPr>
            <a:r>
              <a:rPr lang="en-US"/>
              <a:t>While there was general agreement that these are the locations where land use changes or new development should occur, there was not consensus on the types of uses or intensity of development in each area. Some residents expressed a strong desire for limiting growth to fewer areas while other expressed a desire for more higher density development throughout the city. The purpose of the land use alternatives is to explore different ideas about where development could occur and develop a direction based on the feedback received through the process.</a:t>
            </a:r>
          </a:p>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31</a:t>
            </a:fld>
            <a:endParaRPr lang="en-US"/>
          </a:p>
        </p:txBody>
      </p:sp>
    </p:spTree>
    <p:extLst>
      <p:ext uri="{BB962C8B-B14F-4D97-AF65-F5344CB8AC3E}">
        <p14:creationId xmlns:p14="http://schemas.microsoft.com/office/powerpoint/2010/main" val="154849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32</a:t>
            </a:fld>
            <a:endParaRPr lang="en-US"/>
          </a:p>
        </p:txBody>
      </p:sp>
    </p:spTree>
    <p:extLst>
      <p:ext uri="{BB962C8B-B14F-4D97-AF65-F5344CB8AC3E}">
        <p14:creationId xmlns:p14="http://schemas.microsoft.com/office/powerpoint/2010/main" val="365842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represents our working assumption on the range of growth for the updated General Plan (through approximately 2050).</a:t>
            </a:r>
          </a:p>
          <a:p>
            <a:endParaRPr lang="en-US"/>
          </a:p>
          <a:p>
            <a:r>
              <a:rPr lang="en-US"/>
              <a:t>Because much of planning now is driven by the need for new housing, we are assuming an amount of development of 2-3 times the current RHNA (regional housing needs allocation). The current RHNA is 5300 units so we are assuming development of between 10,600 and 15,900 units. </a:t>
            </a:r>
          </a:p>
          <a:p>
            <a:endParaRPr lang="en-US"/>
          </a:p>
          <a:p>
            <a:r>
              <a:rPr lang="en-US"/>
              <a:t>Non-residential development is directly dependent o the amount of residential development. The current ratio of jobs to housing units is 1.39 jobs for every housing unit. Thus the total number of jobs is between 14,700 and 22,000 (or around 6 million to 9 million square feet of employment uses).</a:t>
            </a:r>
          </a:p>
          <a:p>
            <a:endParaRPr lang="en-US"/>
          </a:p>
          <a:p>
            <a:r>
              <a:rPr lang="en-US"/>
              <a:t>The proposed development projections are important because the land use alternatives need to have sufficient carrying capacity (</a:t>
            </a:r>
            <a:r>
              <a:rPr lang="en-US" err="1"/>
              <a:t>ie</a:t>
            </a:r>
            <a:r>
              <a:rPr lang="en-US"/>
              <a:t>, land that could redevelop) to accommodate the development projections. This means we need to find land at sufficient densities to support in excess of the development projections.</a:t>
            </a:r>
          </a:p>
          <a:p>
            <a:endParaRPr lang="en-US"/>
          </a:p>
          <a:p>
            <a:r>
              <a:rPr lang="en-US"/>
              <a:t>Tonight, we are looking for confirmation from the City Council that this range of development projections for residential and non-residential development is acceptable.</a:t>
            </a:r>
          </a:p>
          <a:p>
            <a:endParaRPr lang="en-US">
              <a:cs typeface="Calibri" panose="020F0502020204030204"/>
            </a:endParaRPr>
          </a:p>
          <a:p>
            <a:pPr marL="698183" lvl="1" indent="-232296">
              <a:spcBef>
                <a:spcPts val="510"/>
              </a:spcBef>
              <a:buFont typeface="Arial"/>
              <a:buChar char="•"/>
            </a:pPr>
            <a:r>
              <a:rPr lang="en-US" i="1"/>
              <a:t>Existing General Plan growth = 8,318 units</a:t>
            </a:r>
            <a:endParaRPr lang="en-US"/>
          </a:p>
          <a:p>
            <a:endParaRPr lang="en-US">
              <a:cs typeface="Calibri" panose="020F0502020204030204"/>
            </a:endParaRPr>
          </a:p>
        </p:txBody>
      </p:sp>
      <p:sp>
        <p:nvSpPr>
          <p:cNvPr id="5" name="Footer Placeholder 4">
            <a:extLst>
              <a:ext uri="{FF2B5EF4-FFF2-40B4-BE49-F238E27FC236}">
                <a16:creationId xmlns:a16="http://schemas.microsoft.com/office/drawing/2014/main" id="{58AB5034-1098-320C-CF6A-E0B06CF7849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3197A586-AE20-2F58-B98C-601E82B0C9E6}"/>
              </a:ext>
            </a:extLst>
          </p:cNvPr>
          <p:cNvSpPr>
            <a:spLocks noGrp="1"/>
          </p:cNvSpPr>
          <p:nvPr>
            <p:ph type="sldNum" sz="quarter" idx="5"/>
          </p:nvPr>
        </p:nvSpPr>
        <p:spPr/>
        <p:txBody>
          <a:bodyPr/>
          <a:lstStyle/>
          <a:p>
            <a:fld id="{C8BBA8CE-FA55-4A51-A0ED-C88DFDF7F3A2}" type="slidenum">
              <a:rPr lang="en-US" smtClean="0"/>
              <a:t>33</a:t>
            </a:fld>
            <a:endParaRPr lang="en-US"/>
          </a:p>
        </p:txBody>
      </p:sp>
    </p:spTree>
    <p:extLst>
      <p:ext uri="{BB962C8B-B14F-4D97-AF65-F5344CB8AC3E}">
        <p14:creationId xmlns:p14="http://schemas.microsoft.com/office/powerpoint/2010/main" val="1015294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reminder, this slide outlines the purpose of the land use alternatives.</a:t>
            </a:r>
          </a:p>
          <a:p>
            <a:endParaRPr lang="en-US"/>
          </a:p>
          <a:p>
            <a:r>
              <a:rPr lang="en-US"/>
              <a:t>The purpose is to ensure that there is sufficient capacity for growth and discuss how the physical form of the city will evolve over the next 20-30 years.</a:t>
            </a:r>
          </a:p>
          <a:p>
            <a:endParaRPr lang="en-US"/>
          </a:p>
          <a:p>
            <a:r>
              <a:rPr lang="en-US"/>
              <a:t>The underlying assumption is that cities are not static places. The evolve over time to reflect new market realities, changes in demographics, in and out migration, demographic shifts and other factors.</a:t>
            </a:r>
          </a:p>
          <a:p>
            <a:endParaRPr lang="en-US"/>
          </a:p>
          <a:p>
            <a:r>
              <a:rPr lang="en-US"/>
              <a:t>During the land use alternatives process, the goal is to test different land use and urban design patterns to understand how best to implement the vision of the community developed during the visioning process.</a:t>
            </a:r>
          </a:p>
          <a:p>
            <a:endParaRPr lang="en-US"/>
          </a:p>
          <a:p>
            <a:r>
              <a:rPr lang="en-US"/>
              <a:t>They are meant to spark a discussion among residents about the future of the city as there is clearly not one vision for the future among 110,000 residents.</a:t>
            </a:r>
          </a:p>
          <a:p>
            <a:endParaRPr lang="en-US"/>
          </a:p>
          <a:p>
            <a:r>
              <a:rPr lang="en-US"/>
              <a:t>Also, as we have said before, the final land use map will likely be a combination of ideas presented in the alternatives plus new ideas generated during the process.</a:t>
            </a:r>
          </a:p>
        </p:txBody>
      </p:sp>
      <p:sp>
        <p:nvSpPr>
          <p:cNvPr id="5" name="Footer Placeholder 4">
            <a:extLst>
              <a:ext uri="{FF2B5EF4-FFF2-40B4-BE49-F238E27FC236}">
                <a16:creationId xmlns:a16="http://schemas.microsoft.com/office/drawing/2014/main" id="{541ECE7D-03F5-FF70-B892-0979B509F25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72AF92D-1453-2362-F4F2-C69B49BD69F9}"/>
              </a:ext>
            </a:extLst>
          </p:cNvPr>
          <p:cNvSpPr>
            <a:spLocks noGrp="1"/>
          </p:cNvSpPr>
          <p:nvPr>
            <p:ph type="sldNum" sz="quarter" idx="5"/>
          </p:nvPr>
        </p:nvSpPr>
        <p:spPr/>
        <p:txBody>
          <a:bodyPr/>
          <a:lstStyle/>
          <a:p>
            <a:fld id="{C8BBA8CE-FA55-4A51-A0ED-C88DFDF7F3A2}" type="slidenum">
              <a:rPr lang="en-US" smtClean="0"/>
              <a:t>34</a:t>
            </a:fld>
            <a:endParaRPr lang="en-US"/>
          </a:p>
        </p:txBody>
      </p:sp>
    </p:spTree>
    <p:extLst>
      <p:ext uri="{BB962C8B-B14F-4D97-AF65-F5344CB8AC3E}">
        <p14:creationId xmlns:p14="http://schemas.microsoft.com/office/powerpoint/2010/main" val="78859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D4A04055-A71C-DE2B-21D2-B2FAADE54EA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EA3AB868-7B3C-BD09-88BD-BDA7978CD897}"/>
              </a:ext>
            </a:extLst>
          </p:cNvPr>
          <p:cNvSpPr>
            <a:spLocks noGrp="1"/>
          </p:cNvSpPr>
          <p:nvPr>
            <p:ph type="sldNum" sz="quarter" idx="5"/>
          </p:nvPr>
        </p:nvSpPr>
        <p:spPr/>
        <p:txBody>
          <a:bodyPr/>
          <a:lstStyle/>
          <a:p>
            <a:fld id="{C8BBA8CE-FA55-4A51-A0ED-C88DFDF7F3A2}" type="slidenum">
              <a:rPr lang="en-US" smtClean="0"/>
              <a:t>39</a:t>
            </a:fld>
            <a:endParaRPr lang="en-US"/>
          </a:p>
        </p:txBody>
      </p:sp>
    </p:spTree>
    <p:extLst>
      <p:ext uri="{BB962C8B-B14F-4D97-AF65-F5344CB8AC3E}">
        <p14:creationId xmlns:p14="http://schemas.microsoft.com/office/powerpoint/2010/main" val="50237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41</a:t>
            </a:fld>
            <a:endParaRPr lang="en-US"/>
          </a:p>
        </p:txBody>
      </p:sp>
    </p:spTree>
    <p:extLst>
      <p:ext uri="{BB962C8B-B14F-4D97-AF65-F5344CB8AC3E}">
        <p14:creationId xmlns:p14="http://schemas.microsoft.com/office/powerpoint/2010/main" val="20482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42</a:t>
            </a:fld>
            <a:endParaRPr lang="en-US"/>
          </a:p>
        </p:txBody>
      </p:sp>
    </p:spTree>
    <p:extLst>
      <p:ext uri="{BB962C8B-B14F-4D97-AF65-F5344CB8AC3E}">
        <p14:creationId xmlns:p14="http://schemas.microsoft.com/office/powerpoint/2010/main" val="128117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solidFill>
                  <a:schemeClr val="accent2">
                    <a:lumMod val="10000"/>
                  </a:schemeClr>
                </a:solidFill>
                <a:latin typeface="Corbel" panose="020B0503020204020204" pitchFamily="34" charset="0"/>
              </a:rPr>
              <a:t>Key Takeaways</a:t>
            </a:r>
          </a:p>
          <a:p>
            <a:pPr marL="174708" indent="-174708">
              <a:buFont typeface="Arial" panose="020B0604020202020204" pitchFamily="34" charset="0"/>
              <a:buChar char="•"/>
            </a:pPr>
            <a:r>
              <a:rPr lang="en-US"/>
              <a:t>Maintain a retail and employment focus</a:t>
            </a:r>
          </a:p>
          <a:p>
            <a:pPr marL="174708" indent="-174708">
              <a:buFont typeface="Arial" panose="020B0604020202020204" pitchFamily="34" charset="0"/>
              <a:buChar char="•"/>
            </a:pPr>
            <a:r>
              <a:rPr lang="en-US"/>
              <a:t>Maintain agricultural uses on the McGrath property</a:t>
            </a:r>
          </a:p>
          <a:p>
            <a:pPr marL="174708" indent="-174708">
              <a:buFont typeface="Arial" panose="020B0604020202020204" pitchFamily="34" charset="0"/>
              <a:buChar char="•"/>
            </a:pPr>
            <a:r>
              <a:rPr lang="en-US"/>
              <a:t>Mixed feedback on the amount of Office/R&amp;D and at what scale</a:t>
            </a:r>
          </a:p>
          <a:p>
            <a:pPr marL="174708" indent="-174708">
              <a:buFont typeface="Arial" panose="020B0604020202020204" pitchFamily="34" charset="0"/>
              <a:buChar char="•"/>
            </a:pPr>
            <a:r>
              <a:rPr lang="en-US"/>
              <a:t>Community opinion split on whether housing should be allowed </a:t>
            </a:r>
          </a:p>
          <a:p>
            <a:endParaRPr lang="en-US" b="1" u="sng">
              <a:solidFill>
                <a:schemeClr val="accent2">
                  <a:lumMod val="10000"/>
                </a:schemeClr>
              </a:solidFill>
              <a:latin typeface="Corbel" panose="020B0503020204020204" pitchFamily="34" charset="0"/>
            </a:endParaRPr>
          </a:p>
          <a:p>
            <a:endParaRPr lang="en-US" b="1" u="sng">
              <a:solidFill>
                <a:schemeClr val="accent2">
                  <a:lumMod val="10000"/>
                </a:schemeClr>
              </a:solidFill>
              <a:latin typeface="Corbel" panose="020B0503020204020204" pitchFamily="34" charset="0"/>
            </a:endParaRPr>
          </a:p>
          <a:p>
            <a:endParaRPr lang="en-US" b="1" u="sng">
              <a:solidFill>
                <a:schemeClr val="accent2">
                  <a:lumMod val="10000"/>
                </a:schemeClr>
              </a:solidFill>
              <a:latin typeface="Corbel" panose="020B0503020204020204" pitchFamily="34" charset="0"/>
            </a:endParaRPr>
          </a:p>
          <a:p>
            <a:pPr marL="232943" indent="-232943">
              <a:buAutoNum type="arabicPeriod"/>
            </a:pPr>
            <a:endParaRPr lang="en-US" b="1" u="sng">
              <a:solidFill>
                <a:schemeClr val="accent2">
                  <a:lumMod val="10000"/>
                </a:schemeClr>
              </a:solidFill>
              <a:latin typeface="Corbel" panose="020B0503020204020204" pitchFamily="34" charset="0"/>
            </a:endParaRPr>
          </a:p>
          <a:p>
            <a:pPr marL="232943" indent="-232943">
              <a:buAutoNum type="arabicPeriod"/>
            </a:pPr>
            <a:r>
              <a:rPr lang="en-US" b="1" u="sng">
                <a:solidFill>
                  <a:schemeClr val="accent2">
                    <a:lumMod val="10000"/>
                  </a:schemeClr>
                </a:solidFill>
                <a:latin typeface="Corbel" panose="020B0503020204020204" pitchFamily="34" charset="0"/>
              </a:rPr>
              <a:t>Areas Currently Allowing Housing</a:t>
            </a:r>
          </a:p>
          <a:p>
            <a:r>
              <a:rPr lang="en-US">
                <a:solidFill>
                  <a:schemeClr val="accent2">
                    <a:lumMod val="10000"/>
                  </a:schemeClr>
                </a:solidFill>
                <a:latin typeface="Corbel" panose="020B0503020204020204" pitchFamily="34" charset="0"/>
              </a:rPr>
              <a:t>Mixed feedback on:</a:t>
            </a:r>
          </a:p>
          <a:p>
            <a:pPr marL="174708" indent="-174708">
              <a:buFont typeface="Arial" panose="020B0604020202020204" pitchFamily="34" charset="0"/>
              <a:buChar char="•"/>
            </a:pPr>
            <a:r>
              <a:rPr lang="en-US">
                <a:solidFill>
                  <a:schemeClr val="accent2">
                    <a:lumMod val="10000"/>
                  </a:schemeClr>
                </a:solidFill>
                <a:latin typeface="Corbel" panose="020B0503020204020204" pitchFamily="34" charset="0"/>
              </a:rPr>
              <a:t>Prohibiting housing and eliminating current mixed-use zones </a:t>
            </a:r>
          </a:p>
          <a:p>
            <a:pPr marL="174708" indent="-174708">
              <a:buFont typeface="Arial" panose="020B0604020202020204" pitchFamily="34" charset="0"/>
              <a:buChar char="•"/>
            </a:pPr>
            <a:r>
              <a:rPr lang="en-US">
                <a:solidFill>
                  <a:schemeClr val="accent2">
                    <a:lumMod val="10000"/>
                  </a:schemeClr>
                </a:solidFill>
                <a:latin typeface="Corbel" panose="020B0503020204020204" pitchFamily="34" charset="0"/>
              </a:rPr>
              <a:t>Allowing at least some residential (in limited areas or everywhere in </a:t>
            </a:r>
            <a:r>
              <a:rPr lang="en-US" err="1">
                <a:solidFill>
                  <a:schemeClr val="accent2">
                    <a:lumMod val="10000"/>
                  </a:schemeClr>
                </a:solidFill>
                <a:latin typeface="Corbel" panose="020B0503020204020204" pitchFamily="34" charset="0"/>
              </a:rPr>
              <a:t>Arundell</a:t>
            </a:r>
            <a:r>
              <a:rPr lang="en-US">
                <a:solidFill>
                  <a:schemeClr val="accent2">
                    <a:lumMod val="10000"/>
                  </a:schemeClr>
                </a:solidFill>
                <a:latin typeface="Corbel" panose="020B0503020204020204" pitchFamily="34" charset="0"/>
              </a:rPr>
              <a:t>/North Bank)</a:t>
            </a:r>
          </a:p>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44</a:t>
            </a:fld>
            <a:endParaRPr lang="en-US"/>
          </a:p>
        </p:txBody>
      </p:sp>
    </p:spTree>
    <p:extLst>
      <p:ext uri="{BB962C8B-B14F-4D97-AF65-F5344CB8AC3E}">
        <p14:creationId xmlns:p14="http://schemas.microsoft.com/office/powerpoint/2010/main" val="3696662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Government Center</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Responses lean toward keeping current zoning but approximately 40% support allowing some 4-5 story mixed use.</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Comments from engagement supported adding some residential to the area, especially the Government Center parking lot.</a:t>
            </a:r>
          </a:p>
          <a:p>
            <a:pPr marL="349415" indent="-349415">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Gateway Shopping Center</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39% want to maintain as a regional shopping center</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45% want either all mixed use or “neighborhood center” that maintains the center but allows residential.</a:t>
            </a:r>
          </a:p>
          <a:p>
            <a:pPr marL="349415" indent="-349415">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Grove</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46% said Maintain current zoning and specific plan</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39% wanted more housing</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“other” responses were mixed – some wanting more housing and some wanting less.</a:t>
            </a:r>
          </a:p>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45</a:t>
            </a:fld>
            <a:endParaRPr lang="en-US"/>
          </a:p>
        </p:txBody>
      </p:sp>
    </p:spTree>
    <p:extLst>
      <p:ext uri="{BB962C8B-B14F-4D97-AF65-F5344CB8AC3E}">
        <p14:creationId xmlns:p14="http://schemas.microsoft.com/office/powerpoint/2010/main" val="51234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46</a:t>
            </a:fld>
            <a:endParaRPr lang="en-US"/>
          </a:p>
        </p:txBody>
      </p:sp>
    </p:spTree>
    <p:extLst>
      <p:ext uri="{BB962C8B-B14F-4D97-AF65-F5344CB8AC3E}">
        <p14:creationId xmlns:p14="http://schemas.microsoft.com/office/powerpoint/2010/main" val="413339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481646DC-0A03-5B9C-4A24-99090623E1F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600CB77-AAAE-EFB4-92FF-D69A654DF353}"/>
              </a:ext>
            </a:extLst>
          </p:cNvPr>
          <p:cNvSpPr>
            <a:spLocks noGrp="1"/>
          </p:cNvSpPr>
          <p:nvPr>
            <p:ph type="sldNum" sz="quarter" idx="5"/>
          </p:nvPr>
        </p:nvSpPr>
        <p:spPr/>
        <p:txBody>
          <a:bodyPr/>
          <a:lstStyle/>
          <a:p>
            <a:fld id="{C8BBA8CE-FA55-4A51-A0ED-C88DFDF7F3A2}" type="slidenum">
              <a:rPr lang="en-US" smtClean="0"/>
              <a:t>8</a:t>
            </a:fld>
            <a:endParaRPr lang="en-US"/>
          </a:p>
        </p:txBody>
      </p:sp>
    </p:spTree>
    <p:extLst>
      <p:ext uri="{BB962C8B-B14F-4D97-AF65-F5344CB8AC3E}">
        <p14:creationId xmlns:p14="http://schemas.microsoft.com/office/powerpoint/2010/main" val="289005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47</a:t>
            </a:fld>
            <a:endParaRPr lang="en-US"/>
          </a:p>
        </p:txBody>
      </p:sp>
    </p:spTree>
    <p:extLst>
      <p:ext uri="{BB962C8B-B14F-4D97-AF65-F5344CB8AC3E}">
        <p14:creationId xmlns:p14="http://schemas.microsoft.com/office/powerpoint/2010/main" val="420250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49</a:t>
            </a:fld>
            <a:endParaRPr lang="en-US"/>
          </a:p>
        </p:txBody>
      </p:sp>
    </p:spTree>
    <p:extLst>
      <p:ext uri="{BB962C8B-B14F-4D97-AF65-F5344CB8AC3E}">
        <p14:creationId xmlns:p14="http://schemas.microsoft.com/office/powerpoint/2010/main" val="141467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50</a:t>
            </a:fld>
            <a:endParaRPr lang="en-US"/>
          </a:p>
        </p:txBody>
      </p:sp>
    </p:spTree>
    <p:extLst>
      <p:ext uri="{BB962C8B-B14F-4D97-AF65-F5344CB8AC3E}">
        <p14:creationId xmlns:p14="http://schemas.microsoft.com/office/powerpoint/2010/main" val="206995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51</a:t>
            </a:fld>
            <a:endParaRPr lang="en-US"/>
          </a:p>
        </p:txBody>
      </p:sp>
    </p:spTree>
    <p:extLst>
      <p:ext uri="{BB962C8B-B14F-4D97-AF65-F5344CB8AC3E}">
        <p14:creationId xmlns:p14="http://schemas.microsoft.com/office/powerpoint/2010/main" val="502161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52</a:t>
            </a:fld>
            <a:endParaRPr lang="en-US"/>
          </a:p>
        </p:txBody>
      </p:sp>
    </p:spTree>
    <p:extLst>
      <p:ext uri="{BB962C8B-B14F-4D97-AF65-F5344CB8AC3E}">
        <p14:creationId xmlns:p14="http://schemas.microsoft.com/office/powerpoint/2010/main" val="3871932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Wide variety of ideas for the future of the Johnson Corridor area suggested (some of which are conflicting). Ideas included: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a:solidFill>
                  <a:srgbClr val="000000"/>
                </a:solidFill>
                <a:latin typeface="Corbel" panose="020B0503020204020204" pitchFamily="34" charset="0"/>
                <a:ea typeface="Calibri" panose="020F0502020204030204" pitchFamily="34" charset="0"/>
                <a:cs typeface="Open Sans Light" panose="020B0306030504020204" pitchFamily="34" charset="0"/>
              </a:rPr>
              <a:t>Transforming the area into a transit village/destination that supports housing at all income levels and a wide variety of office, light manufacturing, and visitor-serving retail while phasing out noxious industrial uses.</a:t>
            </a:r>
            <a:endParaRPr lang="en-US" sz="1100" u="sng">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a:solidFill>
                  <a:srgbClr val="000000"/>
                </a:solidFill>
                <a:latin typeface="Corbel" panose="020B0503020204020204" pitchFamily="34" charset="0"/>
                <a:ea typeface="Calibri" panose="020F0502020204030204" pitchFamily="34" charset="0"/>
                <a:cs typeface="Open Sans Light" panose="020B0306030504020204" pitchFamily="34" charset="0"/>
              </a:rPr>
              <a:t>Redeveloping the industrial areas south of/adjacent to the Metrolink station as mixed use. Concentrating higher density housing around the Metrolink station.</a:t>
            </a:r>
            <a:endParaRPr lang="en-US" sz="1100" u="sng">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Maintaining/expanding the area as a mixed-use and industrial job center. Redesignating some areas for office/R&amp;D, with potential locations for corporate headquarter(s).</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a:solidFill>
                  <a:srgbClr val="000000"/>
                </a:solidFill>
                <a:latin typeface="Corbel" panose="020B0503020204020204" pitchFamily="34" charset="0"/>
                <a:ea typeface="Calibri" panose="020F0502020204030204" pitchFamily="34" charset="0"/>
                <a:cs typeface="Open Sans Light" panose="020B0306030504020204" pitchFamily="34" charset="0"/>
              </a:rPr>
              <a:t>Concentrating employment and industrial uses closer to the freeway and residential/mixed use away from the freeway. </a:t>
            </a:r>
            <a:endParaRPr lang="en-US" sz="1100" u="sng">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Making the entire corridor residential and moving industrial uses to the other side of the freeway.</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Promoting office uses along Johnson Drive and moving residential away from Johnson, closer to the Metrolink station.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a:solidFill>
                  <a:srgbClr val="000000"/>
                </a:solidFill>
                <a:latin typeface="Corbel" panose="020B0503020204020204" pitchFamily="34" charset="0"/>
                <a:ea typeface="Calibri" panose="020F0502020204030204" pitchFamily="34" charset="0"/>
                <a:cs typeface="Open Sans Light" panose="020B0306030504020204" pitchFamily="34" charset="0"/>
              </a:rPr>
              <a:t>Focusing light industrial and warehouse uses along the railroad.</a:t>
            </a:r>
            <a:endParaRPr lang="en-US" sz="1100" u="sng">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Not developing anything and making the area “open space”</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Create a specific plan for the reinvention of this area that complements access to the Metrolink.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Calibri" panose="020F0502020204030204" pitchFamily="34" charset="0"/>
              </a:rPr>
              <a:t>Ensure that employment and retail in this area serve local residents and also attract people from other parts of the county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Identify opportunities to add more parks and open space to the area (i.e., a greenbelt along Johnson).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Promote the Metrolink station as a connection point to Los Angeles and major sporting events such as the 2026 World Cup and 2028 Olympics.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Corbel" panose="020B0503020204020204" pitchFamily="34" charset="0"/>
              </a:rPr>
              <a:t>Require ground floor commercial uses on mixed use developments to accommodate visitor and resident needs.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Consider annexing the SOAR area east of Johnson for development.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Provide more grocery stores in Montalvo.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Add more neighborhood-serving retail (i.e., grocery stores) to underutilized shopping centers like the Toys R Us site.</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spcAft>
                <a:spcPts val="815"/>
              </a:spcAft>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Explore redevelopment opportunities for key sites such as the Victory Outreach Ventura Church (formerly a movie theater), vacant parcels west of Motel 6, the underutilized parking lot on Capri Avenue, and underutilized shopping centers. </a:t>
            </a:r>
            <a:endParaRPr lang="en-US" sz="1100">
              <a:latin typeface="Corbel" panose="020B0503020204020204" pitchFamily="34" charset="0"/>
              <a:ea typeface="Calibri" panose="020F0502020204030204" pitchFamily="34" charset="0"/>
              <a:cs typeface="Open Sans Light" panose="020B0306030504020204" pitchFamily="34" charset="0"/>
            </a:endParaRPr>
          </a:p>
          <a:p>
            <a:pPr>
              <a:lnSpc>
                <a:spcPct val="107000"/>
              </a:lnSpc>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Desire for a wide diversity of uses. The highest-ranking ones are (with 50% of respondents selecting one of these are:</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Mixed use residential and multifamily residential</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Light/clean industrial</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Commercial and retail</a:t>
            </a:r>
          </a:p>
          <a:p>
            <a:pPr marL="349415" indent="-349415">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Add additional residential to this area</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50% of respondents identified Johnson Drive as an area to add more residential development (Q11 in Citywide survey)</a:t>
            </a:r>
          </a:p>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56</a:t>
            </a:fld>
            <a:endParaRPr lang="en-US"/>
          </a:p>
        </p:txBody>
      </p:sp>
    </p:spTree>
    <p:extLst>
      <p:ext uri="{BB962C8B-B14F-4D97-AF65-F5344CB8AC3E}">
        <p14:creationId xmlns:p14="http://schemas.microsoft.com/office/powerpoint/2010/main" val="2452954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Wide variety of ideas for the future of the Johnson Corridor area suggested (some of which are conflicting). Ideas included: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a:solidFill>
                  <a:srgbClr val="000000"/>
                </a:solidFill>
                <a:latin typeface="Corbel" panose="020B0503020204020204" pitchFamily="34" charset="0"/>
                <a:ea typeface="Calibri" panose="020F0502020204030204" pitchFamily="34" charset="0"/>
                <a:cs typeface="Open Sans Light" panose="020B0306030504020204" pitchFamily="34" charset="0"/>
              </a:rPr>
              <a:t>Transforming the area into a transit village/destination that supports housing at all income levels and a wide variety of office, light manufacturing, and visitor-serving retail while phasing out noxious industrial uses.</a:t>
            </a:r>
            <a:endParaRPr lang="en-US" sz="1100" u="sng">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a:solidFill>
                  <a:srgbClr val="000000"/>
                </a:solidFill>
                <a:latin typeface="Corbel" panose="020B0503020204020204" pitchFamily="34" charset="0"/>
                <a:ea typeface="Calibri" panose="020F0502020204030204" pitchFamily="34" charset="0"/>
                <a:cs typeface="Open Sans Light" panose="020B0306030504020204" pitchFamily="34" charset="0"/>
              </a:rPr>
              <a:t>Redeveloping the industrial areas south of/adjacent to the Metrolink station as mixed use. Concentrating higher density housing around the Metrolink station.</a:t>
            </a:r>
            <a:endParaRPr lang="en-US" sz="1100" u="sng">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Maintaining/expanding the area as a mixed-use and industrial job center. Redesignating some areas for office/R&amp;D, with potential locations for corporate headquarter(s).</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a:solidFill>
                  <a:srgbClr val="000000"/>
                </a:solidFill>
                <a:latin typeface="Corbel" panose="020B0503020204020204" pitchFamily="34" charset="0"/>
                <a:ea typeface="Calibri" panose="020F0502020204030204" pitchFamily="34" charset="0"/>
                <a:cs typeface="Open Sans Light" panose="020B0306030504020204" pitchFamily="34" charset="0"/>
              </a:rPr>
              <a:t>Concentrating employment and industrial uses closer to the freeway and residential/mixed use away from the freeway. </a:t>
            </a:r>
            <a:endParaRPr lang="en-US" sz="1100" u="sng">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Making the entire corridor residential and moving industrial uses to the other side of the freeway.</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Promoting office uses along Johnson Drive and moving residential away from Johnson, closer to the Metrolink station.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a:solidFill>
                  <a:srgbClr val="000000"/>
                </a:solidFill>
                <a:latin typeface="Corbel" panose="020B0503020204020204" pitchFamily="34" charset="0"/>
                <a:ea typeface="Calibri" panose="020F0502020204030204" pitchFamily="34" charset="0"/>
                <a:cs typeface="Open Sans Light" panose="020B0306030504020204" pitchFamily="34" charset="0"/>
              </a:rPr>
              <a:t>Focusing light industrial and warehouse uses along the railroad.</a:t>
            </a:r>
            <a:endParaRPr lang="en-US" sz="1100" u="sng">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Not developing anything and making the area “open space”</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Create a specific plan for the reinvention of this area that complements access to the Metrolink.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Calibri" panose="020F0502020204030204" pitchFamily="34" charset="0"/>
              </a:rPr>
              <a:t>Ensure that employment and retail in this area serve local residents and also attract people from other parts of the county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Identify opportunities to add more parks and open space to the area (i.e., a greenbelt along Johnson).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Promote the Metrolink station as a connection point to Los Angeles and major sporting events such as the 2026 World Cup and 2028 Olympics.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Corbel" panose="020B0503020204020204" pitchFamily="34" charset="0"/>
              </a:rPr>
              <a:t>Require ground floor commercial uses on mixed use developments to accommodate visitor and resident needs.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Consider annexing the SOAR area east of Johnson for development.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Provide more grocery stores in Montalvo. </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Add more neighborhood-serving retail (i.e., grocery stores) to underutilized shopping centers like the Toys R Us site.</a:t>
            </a:r>
            <a:endParaRPr lang="en-US" sz="110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spcAft>
                <a:spcPts val="815"/>
              </a:spcAft>
              <a:buFont typeface="Symbol" panose="05050102010706020507" pitchFamily="18" charset="2"/>
              <a:buChar char=""/>
            </a:pPr>
            <a:r>
              <a:rPr lang="en-US" sz="1100">
                <a:solidFill>
                  <a:srgbClr val="000000"/>
                </a:solidFill>
                <a:latin typeface="Corbel" panose="020B0503020204020204" pitchFamily="34" charset="0"/>
                <a:ea typeface="Calibri" panose="020F0502020204030204" pitchFamily="34" charset="0"/>
                <a:cs typeface="Open Sans Light" panose="020B0306030504020204" pitchFamily="34" charset="0"/>
              </a:rPr>
              <a:t>Explore redevelopment opportunities for key sites such as the Victory Outreach Ventura Church (formerly a movie theater), vacant parcels west of Motel 6, the underutilized parking lot on Capri Avenue, and underutilized shopping centers. </a:t>
            </a:r>
            <a:endParaRPr lang="en-US" sz="1100">
              <a:latin typeface="Corbel" panose="020B0503020204020204" pitchFamily="34" charset="0"/>
              <a:ea typeface="Calibri" panose="020F0502020204030204" pitchFamily="34" charset="0"/>
              <a:cs typeface="Open Sans Light" panose="020B0306030504020204" pitchFamily="34" charset="0"/>
            </a:endParaRPr>
          </a:p>
          <a:p>
            <a:pPr>
              <a:lnSpc>
                <a:spcPct val="107000"/>
              </a:lnSpc>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Desire for a wide diversity of uses. The highest-ranking ones are (with 50% of respondents selecting one of these are:</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Mixed use residential and multifamily residential</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Light/clean industrial</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Commercial and retail</a:t>
            </a:r>
          </a:p>
          <a:p>
            <a:pPr marL="349415" indent="-349415">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Add additional residential to this area</a:t>
            </a:r>
          </a:p>
          <a:p>
            <a:pPr marL="757066" lvl="1" indent="-29117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50% of respondents identified Johnson Drive as an area to add more residential development (Q11 in Citywide survey)</a:t>
            </a:r>
          </a:p>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57</a:t>
            </a:fld>
            <a:endParaRPr lang="en-US"/>
          </a:p>
        </p:txBody>
      </p:sp>
    </p:spTree>
    <p:extLst>
      <p:ext uri="{BB962C8B-B14F-4D97-AF65-F5344CB8AC3E}">
        <p14:creationId xmlns:p14="http://schemas.microsoft.com/office/powerpoint/2010/main" val="555217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165" lvl="1" indent="-227965">
              <a:spcBef>
                <a:spcPts val="500"/>
              </a:spcBef>
              <a:buChar char="•"/>
            </a:pPr>
            <a:r>
              <a:rPr lang="en-US"/>
              <a:t>Land use designations are dictated by the 1985 General Plan for inside the Coastal Zone and the 2005 GP for the rest of the city.</a:t>
            </a:r>
          </a:p>
          <a:p>
            <a:pPr marL="685165" lvl="1" indent="-227965">
              <a:spcBef>
                <a:spcPts val="500"/>
              </a:spcBef>
              <a:buChar char="•"/>
            </a:pPr>
            <a:r>
              <a:rPr lang="en-US"/>
              <a:t>The General Plan does not include densities for the Commerce designation</a:t>
            </a:r>
          </a:p>
          <a:p>
            <a:pPr marL="685165" lvl="1" indent="-227965">
              <a:spcBef>
                <a:spcPts val="500"/>
              </a:spcBef>
              <a:buChar char="•"/>
            </a:pPr>
            <a:r>
              <a:rPr lang="en-US"/>
              <a:t>The City has multiple form-based codes that do not have densities</a:t>
            </a:r>
          </a:p>
          <a:p>
            <a:pPr marL="685165" lvl="1" indent="-227965">
              <a:spcBef>
                <a:spcPts val="500"/>
              </a:spcBef>
              <a:buChar char="•"/>
            </a:pPr>
            <a:r>
              <a:rPr lang="en-US"/>
              <a:t>Several "Commercial" districts in the zoning code allow residential but do not have a density maximums.</a:t>
            </a:r>
          </a:p>
          <a:p>
            <a:pPr marL="685165" lvl="1" indent="-227965">
              <a:spcBef>
                <a:spcPts val="500"/>
              </a:spcBef>
              <a:buChar char="•"/>
            </a:pPr>
            <a:r>
              <a:rPr lang="en-US"/>
              <a:t>There are inconsistencies between the land use designations and zoning districts</a:t>
            </a:r>
          </a:p>
        </p:txBody>
      </p:sp>
      <p:sp>
        <p:nvSpPr>
          <p:cNvPr id="4" name="Slide Number Placeholder 3"/>
          <p:cNvSpPr>
            <a:spLocks noGrp="1"/>
          </p:cNvSpPr>
          <p:nvPr>
            <p:ph type="sldNum" sz="quarter" idx="5"/>
          </p:nvPr>
        </p:nvSpPr>
        <p:spPr/>
        <p:txBody>
          <a:bodyPr/>
          <a:lstStyle/>
          <a:p>
            <a:fld id="{C8BBA8CE-FA55-4A51-A0ED-C88DFDF7F3A2}" type="slidenum">
              <a:rPr lang="en-US" smtClean="0"/>
              <a:t>71</a:t>
            </a:fld>
            <a:endParaRPr lang="en-US"/>
          </a:p>
        </p:txBody>
      </p:sp>
    </p:spTree>
    <p:extLst>
      <p:ext uri="{BB962C8B-B14F-4D97-AF65-F5344CB8AC3E}">
        <p14:creationId xmlns:p14="http://schemas.microsoft.com/office/powerpoint/2010/main" val="151868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represents our working assumption on the range of growth for the updated General Plan (through approximately 2050).</a:t>
            </a:r>
          </a:p>
          <a:p>
            <a:endParaRPr lang="en-US"/>
          </a:p>
          <a:p>
            <a:r>
              <a:rPr lang="en-US"/>
              <a:t>Because much of planning now is driven by the need for new housing, we are assuming an amount of development of 2-3 times the current RHNA (regional housing needs allocation). The current RHNA is 5300 units so we are assuming development of between 10,600 and 15,900 units. </a:t>
            </a:r>
          </a:p>
          <a:p>
            <a:endParaRPr lang="en-US"/>
          </a:p>
          <a:p>
            <a:r>
              <a:rPr lang="en-US"/>
              <a:t>Non-residential development is directly dependent o the amount of residential development. The current ratio of jobs to housing units is 1.39 jobs for every housing unit. Thus the total number of jobs is between 14,700 and 22,000 (or around 6 million to 9 million square feet of employment uses).</a:t>
            </a:r>
          </a:p>
          <a:p>
            <a:endParaRPr lang="en-US"/>
          </a:p>
          <a:p>
            <a:r>
              <a:rPr lang="en-US"/>
              <a:t>The proposed development projections are important because the land use alternatives need to have sufficient carrying capacity (</a:t>
            </a:r>
            <a:r>
              <a:rPr lang="en-US" err="1"/>
              <a:t>ie</a:t>
            </a:r>
            <a:r>
              <a:rPr lang="en-US"/>
              <a:t>, land that could redevelop) to accommodate the development projections. This means we need to find land at sufficient densities to support in excess of the development projections.</a:t>
            </a:r>
          </a:p>
          <a:p>
            <a:endParaRPr lang="en-US"/>
          </a:p>
          <a:p>
            <a:r>
              <a:rPr lang="en-US"/>
              <a:t>Tonight, we are looking for confirmation from the City Council that this range of development projections for residential and non-residential development is acceptable.</a:t>
            </a:r>
          </a:p>
          <a:p>
            <a:endParaRPr lang="en-US">
              <a:cs typeface="Calibri" panose="020F0502020204030204"/>
            </a:endParaRPr>
          </a:p>
          <a:p>
            <a:pPr marL="698183" lvl="1" indent="-232296">
              <a:spcBef>
                <a:spcPts val="510"/>
              </a:spcBef>
              <a:buFont typeface="Arial"/>
              <a:buChar char="•"/>
            </a:pPr>
            <a:r>
              <a:rPr lang="en-US" i="1"/>
              <a:t>Existing General Plan growth = 8,318 units</a:t>
            </a:r>
            <a:endParaRPr lang="en-US"/>
          </a:p>
          <a:p>
            <a:endParaRPr lang="en-US">
              <a:cs typeface="Calibri" panose="020F0502020204030204"/>
            </a:endParaRPr>
          </a:p>
        </p:txBody>
      </p:sp>
      <p:sp>
        <p:nvSpPr>
          <p:cNvPr id="5" name="Footer Placeholder 4">
            <a:extLst>
              <a:ext uri="{FF2B5EF4-FFF2-40B4-BE49-F238E27FC236}">
                <a16:creationId xmlns:a16="http://schemas.microsoft.com/office/drawing/2014/main" id="{58AB5034-1098-320C-CF6A-E0B06CF7849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3197A586-AE20-2F58-B98C-601E82B0C9E6}"/>
              </a:ext>
            </a:extLst>
          </p:cNvPr>
          <p:cNvSpPr>
            <a:spLocks noGrp="1"/>
          </p:cNvSpPr>
          <p:nvPr>
            <p:ph type="sldNum" sz="quarter" idx="5"/>
          </p:nvPr>
        </p:nvSpPr>
        <p:spPr/>
        <p:txBody>
          <a:bodyPr/>
          <a:lstStyle/>
          <a:p>
            <a:fld id="{C8BBA8CE-FA55-4A51-A0ED-C88DFDF7F3A2}" type="slidenum">
              <a:rPr lang="en-US" smtClean="0"/>
              <a:t>73</a:t>
            </a:fld>
            <a:endParaRPr lang="en-US"/>
          </a:p>
        </p:txBody>
      </p:sp>
    </p:spTree>
    <p:extLst>
      <p:ext uri="{BB962C8B-B14F-4D97-AF65-F5344CB8AC3E}">
        <p14:creationId xmlns:p14="http://schemas.microsoft.com/office/powerpoint/2010/main" val="3077226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76</a:t>
            </a:fld>
            <a:endParaRPr lang="en-US"/>
          </a:p>
        </p:txBody>
      </p:sp>
    </p:spTree>
    <p:extLst>
      <p:ext uri="{BB962C8B-B14F-4D97-AF65-F5344CB8AC3E}">
        <p14:creationId xmlns:p14="http://schemas.microsoft.com/office/powerpoint/2010/main" val="161671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4">
              <a:defRPr/>
            </a:pPr>
            <a:r>
              <a:rPr lang="en-US"/>
              <a:t>As I mentioned, the alternatives explore different ways to achieve the vision through land use decisions. The vision starts with a brief sentence that sets up the whole of the vision: </a:t>
            </a:r>
            <a:r>
              <a:rPr lang="en-US">
                <a:latin typeface="Corbel" panose="020B0503020204020204" pitchFamily="34" charset="0"/>
                <a:ea typeface="Calibri" panose="020F0502020204030204" pitchFamily="34" charset="0"/>
                <a:cs typeface="Open Sans" panose="020B0606030504020204" pitchFamily="34" charset="0"/>
              </a:rPr>
              <a:t>“The residents of Ventura will implement a shared vision to achieve a sustainable, equitable, and resilient future.”</a:t>
            </a:r>
            <a:endParaRPr lang="en-US" sz="1800"/>
          </a:p>
          <a:p>
            <a:endParaRPr lang="en-US"/>
          </a:p>
          <a:p>
            <a:r>
              <a:rPr lang="en-US"/>
              <a:t>In order to create this future, the city must look at land use changes. This slide shows a list of specific strategies from the Vision and Guiding Principles that relate to land use. These include:</a:t>
            </a:r>
          </a:p>
          <a:p>
            <a:endParaRPr lang="en-US"/>
          </a:p>
          <a:p>
            <a:r>
              <a:rPr lang="en-US"/>
              <a:t>- [read from list]</a:t>
            </a:r>
          </a:p>
        </p:txBody>
      </p:sp>
      <p:sp>
        <p:nvSpPr>
          <p:cNvPr id="5" name="Footer Placeholder 4">
            <a:extLst>
              <a:ext uri="{FF2B5EF4-FFF2-40B4-BE49-F238E27FC236}">
                <a16:creationId xmlns:a16="http://schemas.microsoft.com/office/drawing/2014/main" id="{D70B062C-B67A-D7FA-8364-341405E8831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463A5A41-2CD6-F1B8-4A74-0D79B7BFED0B}"/>
              </a:ext>
            </a:extLst>
          </p:cNvPr>
          <p:cNvSpPr>
            <a:spLocks noGrp="1"/>
          </p:cNvSpPr>
          <p:nvPr>
            <p:ph type="sldNum" sz="quarter" idx="5"/>
          </p:nvPr>
        </p:nvSpPr>
        <p:spPr/>
        <p:txBody>
          <a:bodyPr/>
          <a:lstStyle/>
          <a:p>
            <a:fld id="{C8BBA8CE-FA55-4A51-A0ED-C88DFDF7F3A2}" type="slidenum">
              <a:rPr lang="en-US" smtClean="0"/>
              <a:t>11</a:t>
            </a:fld>
            <a:endParaRPr lang="en-US"/>
          </a:p>
        </p:txBody>
      </p:sp>
    </p:spTree>
    <p:extLst>
      <p:ext uri="{BB962C8B-B14F-4D97-AF65-F5344CB8AC3E}">
        <p14:creationId xmlns:p14="http://schemas.microsoft.com/office/powerpoint/2010/main" val="601124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Reduction in units compared to Planning Commission</a:t>
            </a:r>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77</a:t>
            </a:fld>
            <a:endParaRPr lang="en-US"/>
          </a:p>
        </p:txBody>
      </p:sp>
    </p:spTree>
    <p:extLst>
      <p:ext uri="{BB962C8B-B14F-4D97-AF65-F5344CB8AC3E}">
        <p14:creationId xmlns:p14="http://schemas.microsoft.com/office/powerpoint/2010/main" val="3112441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78</a:t>
            </a:fld>
            <a:endParaRPr lang="en-US"/>
          </a:p>
        </p:txBody>
      </p:sp>
    </p:spTree>
    <p:extLst>
      <p:ext uri="{BB962C8B-B14F-4D97-AF65-F5344CB8AC3E}">
        <p14:creationId xmlns:p14="http://schemas.microsoft.com/office/powerpoint/2010/main" val="343168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D4A04055-A71C-DE2B-21D2-B2FAADE54EA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EA3AB868-7B3C-BD09-88BD-BDA7978CD897}"/>
              </a:ext>
            </a:extLst>
          </p:cNvPr>
          <p:cNvSpPr>
            <a:spLocks noGrp="1"/>
          </p:cNvSpPr>
          <p:nvPr>
            <p:ph type="sldNum" sz="quarter" idx="5"/>
          </p:nvPr>
        </p:nvSpPr>
        <p:spPr/>
        <p:txBody>
          <a:bodyPr/>
          <a:lstStyle/>
          <a:p>
            <a:fld id="{C8BBA8CE-FA55-4A51-A0ED-C88DFDF7F3A2}" type="slidenum">
              <a:rPr lang="en-US" smtClean="0"/>
              <a:t>82</a:t>
            </a:fld>
            <a:endParaRPr lang="en-US"/>
          </a:p>
        </p:txBody>
      </p:sp>
    </p:spTree>
    <p:extLst>
      <p:ext uri="{BB962C8B-B14F-4D97-AF65-F5344CB8AC3E}">
        <p14:creationId xmlns:p14="http://schemas.microsoft.com/office/powerpoint/2010/main" val="136432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Corbel"/>
              </a:rPr>
              <a:t>This is a map of Ventura</a:t>
            </a:r>
          </a:p>
          <a:p>
            <a:r>
              <a:rPr lang="en-US" sz="1800">
                <a:solidFill>
                  <a:srgbClr val="000000"/>
                </a:solidFill>
                <a:latin typeface="Corbel"/>
              </a:rPr>
              <a:t>Let me point out a few landmarks</a:t>
            </a:r>
          </a:p>
          <a:p>
            <a:r>
              <a:rPr lang="en-US" sz="1800">
                <a:solidFill>
                  <a:srgbClr val="000000"/>
                </a:solidFill>
                <a:latin typeface="Corbel"/>
              </a:rPr>
              <a:t>- 101</a:t>
            </a:r>
          </a:p>
          <a:p>
            <a:r>
              <a:rPr lang="en-US" sz="1800">
                <a:solidFill>
                  <a:srgbClr val="000000"/>
                </a:solidFill>
                <a:latin typeface="Corbel"/>
              </a:rPr>
              <a:t>- 126</a:t>
            </a:r>
          </a:p>
          <a:p>
            <a:r>
              <a:rPr lang="en-US" sz="1800">
                <a:solidFill>
                  <a:srgbClr val="000000"/>
                </a:solidFill>
                <a:latin typeface="Corbel"/>
              </a:rPr>
              <a:t>- Mall</a:t>
            </a:r>
          </a:p>
          <a:p>
            <a:r>
              <a:rPr lang="en-US" sz="1800">
                <a:solidFill>
                  <a:srgbClr val="000000"/>
                </a:solidFill>
                <a:latin typeface="Corbel"/>
              </a:rPr>
              <a:t>- Downtown</a:t>
            </a:r>
          </a:p>
          <a:p>
            <a:r>
              <a:rPr lang="en-US" sz="1800">
                <a:solidFill>
                  <a:srgbClr val="000000"/>
                </a:solidFill>
                <a:latin typeface="Corbel"/>
              </a:rPr>
              <a:t>- Harbor</a:t>
            </a:r>
          </a:p>
          <a:p>
            <a:endParaRPr lang="en-US" sz="1800">
              <a:solidFill>
                <a:srgbClr val="000000"/>
              </a:solidFill>
              <a:latin typeface="Corbel"/>
            </a:endParaRPr>
          </a:p>
          <a:p>
            <a:endParaRPr lang="en-US" sz="1800">
              <a:solidFill>
                <a:srgbClr val="000000"/>
              </a:solidFill>
              <a:latin typeface="Corbel"/>
            </a:endParaRPr>
          </a:p>
          <a:p>
            <a:endParaRPr lang="en-US" sz="1800">
              <a:solidFill>
                <a:srgbClr val="000000"/>
              </a:solidFill>
              <a:latin typeface="Corbel"/>
            </a:endParaRPr>
          </a:p>
          <a:p>
            <a:r>
              <a:rPr lang="en-US" sz="1800">
                <a:solidFill>
                  <a:srgbClr val="000000"/>
                </a:solidFill>
                <a:latin typeface="Corbel"/>
              </a:rPr>
              <a:t>GP Strategies: </a:t>
            </a:r>
            <a:endParaRPr lang="en-US"/>
          </a:p>
          <a:p>
            <a:r>
              <a:rPr lang="en-US" sz="1800">
                <a:solidFill>
                  <a:srgbClr val="000000"/>
                </a:solidFill>
                <a:latin typeface="Corbel" panose="020B0503020204020204" pitchFamily="34" charset="0"/>
              </a:rPr>
              <a:t>• Pursue an “Infill First” strategy that directs growth to vacant and underutilized sites within the City Limits and SOI. </a:t>
            </a:r>
          </a:p>
          <a:p>
            <a:r>
              <a:rPr lang="en-US" sz="1800">
                <a:solidFill>
                  <a:srgbClr val="000000"/>
                </a:solidFill>
                <a:latin typeface="Corbel" panose="020B0503020204020204" pitchFamily="34" charset="0"/>
              </a:rPr>
              <a:t>• Attract and retain enterprises that provide high-value, high wage jobs. </a:t>
            </a:r>
          </a:p>
          <a:p>
            <a:r>
              <a:rPr lang="en-US" sz="1800">
                <a:solidFill>
                  <a:srgbClr val="000000"/>
                </a:solidFill>
                <a:latin typeface="Corbel" panose="020B0503020204020204" pitchFamily="34" charset="0"/>
              </a:rPr>
              <a:t>• Reinvest in older areas of the community. </a:t>
            </a:r>
          </a:p>
          <a:p>
            <a:r>
              <a:rPr lang="en-US" sz="1800">
                <a:solidFill>
                  <a:srgbClr val="000000"/>
                </a:solidFill>
                <a:latin typeface="Corbel" panose="020B0503020204020204" pitchFamily="34" charset="0"/>
              </a:rPr>
              <a:t>• Provide and maintain facilities that enable the community to live in balance with natural systems. </a:t>
            </a:r>
          </a:p>
          <a:p>
            <a:r>
              <a:rPr lang="en-US" sz="1800">
                <a:solidFill>
                  <a:srgbClr val="000000"/>
                </a:solidFill>
                <a:latin typeface="Corbel" panose="020B0503020204020204" pitchFamily="34" charset="0"/>
              </a:rPr>
              <a:t>• Expand the park and trail network to link shoreline, hillside, and watershed areas. </a:t>
            </a:r>
          </a:p>
          <a:p>
            <a:r>
              <a:rPr lang="en-US" sz="1800">
                <a:solidFill>
                  <a:srgbClr val="000000"/>
                </a:solidFill>
                <a:latin typeface="Corbel" panose="020B0503020204020204" pitchFamily="34" charset="0"/>
              </a:rPr>
              <a:t>• Protect hillsides, farmlands, and open spaces. </a:t>
            </a:r>
          </a:p>
          <a:p>
            <a:r>
              <a:rPr lang="en-US" sz="1800">
                <a:solidFill>
                  <a:srgbClr val="000000"/>
                </a:solidFill>
                <a:latin typeface="Corbel" panose="020B0503020204020204" pitchFamily="34" charset="0"/>
              </a:rPr>
              <a:t>• Enhance Ventura’s historic and cultural resources. </a:t>
            </a:r>
          </a:p>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14</a:t>
            </a:fld>
            <a:endParaRPr lang="en-US"/>
          </a:p>
        </p:txBody>
      </p:sp>
    </p:spTree>
    <p:extLst>
      <p:ext uri="{BB962C8B-B14F-4D97-AF65-F5344CB8AC3E}">
        <p14:creationId xmlns:p14="http://schemas.microsoft.com/office/powerpoint/2010/main" val="100250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BA8CE-FA55-4A51-A0ED-C88DFDF7F3A2}" type="slidenum">
              <a:rPr lang="en-US" smtClean="0"/>
              <a:t>18</a:t>
            </a:fld>
            <a:endParaRPr lang="en-US"/>
          </a:p>
        </p:txBody>
      </p:sp>
    </p:spTree>
    <p:extLst>
      <p:ext uri="{BB962C8B-B14F-4D97-AF65-F5344CB8AC3E}">
        <p14:creationId xmlns:p14="http://schemas.microsoft.com/office/powerpoint/2010/main" val="102537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has some very technical information about specific zoning districts and land use designations.</a:t>
            </a:r>
          </a:p>
          <a:p>
            <a:endParaRPr lang="en-US">
              <a:cs typeface="Calibri"/>
            </a:endParaRPr>
          </a:p>
          <a:p>
            <a:r>
              <a:rPr lang="en-US">
                <a:cs typeface="Calibri"/>
              </a:rPr>
              <a:t>If you are not familiar with the city's existing zoning and general plan or are not a planner, this is likely to be very confusing. </a:t>
            </a:r>
          </a:p>
          <a:p>
            <a:endParaRPr lang="en-US">
              <a:cs typeface="Calibri"/>
            </a:endParaRPr>
          </a:p>
          <a:p>
            <a:r>
              <a:rPr lang="en-US">
                <a:cs typeface="Calibri"/>
              </a:rPr>
              <a:t>Don’t worry about this detail for now. You can come to the office hours and other meetings to ask questions and we'd be happy to explain it to you.</a:t>
            </a:r>
          </a:p>
        </p:txBody>
      </p:sp>
      <p:sp>
        <p:nvSpPr>
          <p:cNvPr id="4" name="Slide Number Placeholder 3"/>
          <p:cNvSpPr>
            <a:spLocks noGrp="1"/>
          </p:cNvSpPr>
          <p:nvPr>
            <p:ph type="sldNum" sz="quarter" idx="5"/>
          </p:nvPr>
        </p:nvSpPr>
        <p:spPr/>
        <p:txBody>
          <a:bodyPr/>
          <a:lstStyle/>
          <a:p>
            <a:fld id="{C8BBA8CE-FA55-4A51-A0ED-C88DFDF7F3A2}" type="slidenum">
              <a:rPr lang="en-US" smtClean="0"/>
              <a:t>19</a:t>
            </a:fld>
            <a:endParaRPr lang="en-US"/>
          </a:p>
        </p:txBody>
      </p:sp>
    </p:spTree>
    <p:extLst>
      <p:ext uri="{BB962C8B-B14F-4D97-AF65-F5344CB8AC3E}">
        <p14:creationId xmlns:p14="http://schemas.microsoft.com/office/powerpoint/2010/main" val="381251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Multi-step process</a:t>
            </a:r>
          </a:p>
          <a:p>
            <a:r>
              <a:rPr lang="en-US">
                <a:cs typeface="Calibri"/>
              </a:rPr>
              <a:t>- created a correspondence table between zoning and land use designations. This worked on many but not all instances</a:t>
            </a:r>
          </a:p>
          <a:p>
            <a:endParaRPr lang="en-US">
              <a:cs typeface="Calibri"/>
            </a:endParaRPr>
          </a:p>
          <a:p>
            <a:r>
              <a:rPr lang="en-US">
                <a:cs typeface="Calibri"/>
              </a:rPr>
              <a:t>Examples</a:t>
            </a:r>
          </a:p>
          <a:p>
            <a:r>
              <a:rPr lang="en-US">
                <a:cs typeface="Calibri"/>
              </a:rPr>
              <a:t>- Residential Planned Development  = matched to what is built on the ground</a:t>
            </a:r>
          </a:p>
          <a:p>
            <a:r>
              <a:rPr lang="en-US">
                <a:cs typeface="Calibri"/>
              </a:rPr>
              <a:t>- Some C-1, C-1A and C-2 zones near the freeway were changed to "commercial" to not allow </a:t>
            </a:r>
            <a:r>
              <a:rPr lang="en-US" err="1">
                <a:cs typeface="Calibri"/>
              </a:rPr>
              <a:t>residentail</a:t>
            </a:r>
            <a:endParaRPr lang="en-US">
              <a:cs typeface="Calibri"/>
            </a:endParaRPr>
          </a:p>
          <a:p>
            <a:r>
              <a:rPr lang="en-US">
                <a:cs typeface="Calibri"/>
              </a:rPr>
              <a:t>- Applied some coastal designations to some residential areas that are in the coastal zone (at parallel densities)</a:t>
            </a:r>
          </a:p>
          <a:p>
            <a:r>
              <a:rPr lang="en-US">
                <a:cs typeface="Calibri"/>
              </a:rPr>
              <a:t>- Applied schools to all schools, parks to all parks, etc.</a:t>
            </a:r>
          </a:p>
          <a:p>
            <a:endParaRPr lang="en-US">
              <a:cs typeface="Calibri"/>
            </a:endParaRPr>
          </a:p>
          <a:p>
            <a:r>
              <a:rPr lang="en-US">
                <a:cs typeface="Calibri"/>
              </a:rPr>
              <a:t>The result is this map, which is used as the base for the alternatives.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8BBA8CE-FA55-4A51-A0ED-C88DFDF7F3A2}" type="slidenum">
              <a:rPr lang="en-US" smtClean="0"/>
              <a:t>28</a:t>
            </a:fld>
            <a:endParaRPr lang="en-US"/>
          </a:p>
        </p:txBody>
      </p:sp>
    </p:spTree>
    <p:extLst>
      <p:ext uri="{BB962C8B-B14F-4D97-AF65-F5344CB8AC3E}">
        <p14:creationId xmlns:p14="http://schemas.microsoft.com/office/powerpoint/2010/main" val="131345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phase of work that we are current in is to develop land use and growth alternatives. I’d like to give you an overview of some of the key assumptions behind this phase and a preview of the engagement that will be occurring over the coming months.</a:t>
            </a:r>
          </a:p>
        </p:txBody>
      </p:sp>
      <p:sp>
        <p:nvSpPr>
          <p:cNvPr id="5" name="Footer Placeholder 4">
            <a:extLst>
              <a:ext uri="{FF2B5EF4-FFF2-40B4-BE49-F238E27FC236}">
                <a16:creationId xmlns:a16="http://schemas.microsoft.com/office/drawing/2014/main" id="{FDAA8E17-F558-3E1C-BB5D-FF3367601DB2}"/>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047C4E5-7F48-F904-EDDD-3F12B47FAB08}"/>
              </a:ext>
            </a:extLst>
          </p:cNvPr>
          <p:cNvSpPr>
            <a:spLocks noGrp="1"/>
          </p:cNvSpPr>
          <p:nvPr>
            <p:ph type="sldNum" sz="quarter" idx="5"/>
          </p:nvPr>
        </p:nvSpPr>
        <p:spPr/>
        <p:txBody>
          <a:bodyPr/>
          <a:lstStyle/>
          <a:p>
            <a:fld id="{C8BBA8CE-FA55-4A51-A0ED-C88DFDF7F3A2}" type="slidenum">
              <a:rPr lang="en-US" smtClean="0"/>
              <a:t>29</a:t>
            </a:fld>
            <a:endParaRPr lang="en-US"/>
          </a:p>
        </p:txBody>
      </p:sp>
    </p:spTree>
    <p:extLst>
      <p:ext uri="{BB962C8B-B14F-4D97-AF65-F5344CB8AC3E}">
        <p14:creationId xmlns:p14="http://schemas.microsoft.com/office/powerpoint/2010/main" val="61829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flow chart represents the process that we are using to develop, review and select land use alternatives.</a:t>
            </a:r>
          </a:p>
          <a:p>
            <a:endParaRPr lang="en-US"/>
          </a:p>
          <a:p>
            <a:r>
              <a:rPr lang="en-US"/>
              <a:t>The end goal is to have a proposed land use designation map.</a:t>
            </a:r>
          </a:p>
          <a:p>
            <a:endParaRPr lang="en-US"/>
          </a:p>
          <a:p>
            <a:r>
              <a:rPr lang="en-US"/>
              <a:t>The process started about a year ago when we discuss areas that the community felt could change, and areas that the community felt would stay the same over the time horizon of the General Plan.</a:t>
            </a:r>
          </a:p>
          <a:p>
            <a:r>
              <a:rPr lang="en-US"/>
              <a:t>We then used the Visioning Survey in the fall of 2021 to identify preferred uses by location.</a:t>
            </a:r>
          </a:p>
          <a:p>
            <a:r>
              <a:rPr lang="en-US"/>
              <a:t>Working with the GPAC, we finalized the areas of discuss.</a:t>
            </a:r>
          </a:p>
          <a:p>
            <a:endParaRPr lang="en-US"/>
          </a:p>
          <a:p>
            <a:r>
              <a:rPr lang="en-US"/>
              <a:t>Interspersed with this process was the development of the vision and guiding principles. The GPAC spent a long time on the Vision and Guiding principles, (not that its an issue but longer than other communities we have worked with in the past).</a:t>
            </a:r>
          </a:p>
          <a:p>
            <a:endParaRPr lang="en-US"/>
          </a:p>
          <a:p>
            <a:r>
              <a:rPr lang="en-US"/>
              <a:t>In the spring, the GPAC held 2 meetings to develop ideas for preferred land uses in the identified Areas of Discussion.</a:t>
            </a:r>
          </a:p>
          <a:p>
            <a:endParaRPr lang="en-US"/>
          </a:p>
          <a:p>
            <a:r>
              <a:rPr lang="en-US"/>
              <a:t>As you will see later the team is using all this information to develop the alternatives.</a:t>
            </a:r>
          </a:p>
          <a:p>
            <a:endParaRPr lang="en-US"/>
          </a:p>
          <a:p>
            <a:r>
              <a:rPr lang="en-US"/>
              <a:t>The alternatives will then be take to the public and the GPAC for </a:t>
            </a:r>
            <a:r>
              <a:rPr lang="en-US" err="1"/>
              <a:t>inout</a:t>
            </a:r>
            <a:r>
              <a:rPr lang="en-US"/>
              <a:t> and finally the PC and CC for direction.</a:t>
            </a:r>
          </a:p>
          <a:p>
            <a:endParaRPr lang="en-US"/>
          </a:p>
          <a:p>
            <a:endParaRPr lang="en-US"/>
          </a:p>
          <a:p>
            <a:endParaRPr lang="en-US"/>
          </a:p>
          <a:p>
            <a:r>
              <a:rPr lang="en-US"/>
              <a:t>More time on vision and alternatives than other communities </a:t>
            </a:r>
          </a:p>
          <a:p>
            <a:r>
              <a:rPr lang="en-US"/>
              <a:t>Highlight role of GPAC in the process – sounding board and bounce ideas off of them.</a:t>
            </a:r>
          </a:p>
        </p:txBody>
      </p:sp>
      <p:sp>
        <p:nvSpPr>
          <p:cNvPr id="5" name="Footer Placeholder 4">
            <a:extLst>
              <a:ext uri="{FF2B5EF4-FFF2-40B4-BE49-F238E27FC236}">
                <a16:creationId xmlns:a16="http://schemas.microsoft.com/office/drawing/2014/main" id="{6E43CC45-FE9E-2B32-4BA6-2B33800CB70C}"/>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6C737E4-00B4-1835-5983-C67340A66892}"/>
              </a:ext>
            </a:extLst>
          </p:cNvPr>
          <p:cNvSpPr>
            <a:spLocks noGrp="1"/>
          </p:cNvSpPr>
          <p:nvPr>
            <p:ph type="sldNum" sz="quarter" idx="5"/>
          </p:nvPr>
        </p:nvSpPr>
        <p:spPr/>
        <p:txBody>
          <a:bodyPr/>
          <a:lstStyle/>
          <a:p>
            <a:fld id="{C8BBA8CE-FA55-4A51-A0ED-C88DFDF7F3A2}" type="slidenum">
              <a:rPr lang="en-US" smtClean="0"/>
              <a:t>30</a:t>
            </a:fld>
            <a:endParaRPr lang="en-US"/>
          </a:p>
        </p:txBody>
      </p:sp>
    </p:spTree>
    <p:extLst>
      <p:ext uri="{BB962C8B-B14F-4D97-AF65-F5344CB8AC3E}">
        <p14:creationId xmlns:p14="http://schemas.microsoft.com/office/powerpoint/2010/main" val="3113370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CD4A1-1E42-4B8F-A40A-B60F5AE2575A}"/>
              </a:ext>
            </a:extLst>
          </p:cNvPr>
          <p:cNvSpPr/>
          <p:nvPr userDrawn="1"/>
        </p:nvSpPr>
        <p:spPr>
          <a:xfrm>
            <a:off x="0" y="0"/>
            <a:ext cx="12192000" cy="49894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p>
        </p:txBody>
      </p:sp>
      <p:sp>
        <p:nvSpPr>
          <p:cNvPr id="5" name="Rectangle 4">
            <a:extLst>
              <a:ext uri="{FF2B5EF4-FFF2-40B4-BE49-F238E27FC236}">
                <a16:creationId xmlns:a16="http://schemas.microsoft.com/office/drawing/2014/main" id="{37F1E8D5-172F-4ED1-AEC2-80D5BB7896DF}"/>
              </a:ext>
            </a:extLst>
          </p:cNvPr>
          <p:cNvSpPr/>
          <p:nvPr userDrawn="1"/>
        </p:nvSpPr>
        <p:spPr>
          <a:xfrm>
            <a:off x="0" y="1436634"/>
            <a:ext cx="12192000" cy="28543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p>
        </p:txBody>
      </p:sp>
      <p:sp>
        <p:nvSpPr>
          <p:cNvPr id="2" name="Oval 1">
            <a:extLst>
              <a:ext uri="{FF2B5EF4-FFF2-40B4-BE49-F238E27FC236}">
                <a16:creationId xmlns:a16="http://schemas.microsoft.com/office/drawing/2014/main" id="{E5303512-59DC-4D6B-83F0-C9249AE55949}"/>
              </a:ext>
            </a:extLst>
          </p:cNvPr>
          <p:cNvSpPr/>
          <p:nvPr userDrawn="1"/>
        </p:nvSpPr>
        <p:spPr>
          <a:xfrm>
            <a:off x="9907156" y="4755805"/>
            <a:ext cx="1808594" cy="171816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v</a:t>
            </a:r>
          </a:p>
        </p:txBody>
      </p:sp>
      <p:pic>
        <p:nvPicPr>
          <p:cNvPr id="6" name="Picture 5">
            <a:extLst>
              <a:ext uri="{FF2B5EF4-FFF2-40B4-BE49-F238E27FC236}">
                <a16:creationId xmlns:a16="http://schemas.microsoft.com/office/drawing/2014/main" id="{55F67843-423A-412E-9692-F58059A4D9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03702" y="4621184"/>
            <a:ext cx="3612098" cy="2040167"/>
          </a:xfrm>
          <a:prstGeom prst="rect">
            <a:avLst/>
          </a:prstGeom>
        </p:spPr>
      </p:pic>
    </p:spTree>
    <p:extLst>
      <p:ext uri="{BB962C8B-B14F-4D97-AF65-F5344CB8AC3E}">
        <p14:creationId xmlns:p14="http://schemas.microsoft.com/office/powerpoint/2010/main" val="236617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D6C6-C625-4CDB-8180-D68E304173EA}"/>
              </a:ext>
            </a:extLst>
          </p:cNvPr>
          <p:cNvSpPr>
            <a:spLocks noGrp="1"/>
          </p:cNvSpPr>
          <p:nvPr>
            <p:ph type="title"/>
          </p:nvPr>
        </p:nvSpPr>
        <p:spPr>
          <a:xfrm>
            <a:off x="839788" y="457200"/>
            <a:ext cx="3932237" cy="1600200"/>
          </a:xfrm>
        </p:spPr>
        <p:txBody>
          <a:bodyPr anchor="b"/>
          <a:lstStyle>
            <a:lvl1pPr>
              <a:defRPr sz="3200" b="0">
                <a:solidFill>
                  <a:schemeClr val="accent2">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427B677-9142-4005-BB66-9E17126BD0B3}"/>
              </a:ext>
            </a:extLst>
          </p:cNvPr>
          <p:cNvSpPr>
            <a:spLocks noGrp="1"/>
          </p:cNvSpPr>
          <p:nvPr>
            <p:ph idx="1"/>
          </p:nvPr>
        </p:nvSpPr>
        <p:spPr>
          <a:xfrm>
            <a:off x="5072352" y="457200"/>
            <a:ext cx="6172200" cy="4873625"/>
          </a:xfrm>
        </p:spPr>
        <p:txBody>
          <a:bodyPr/>
          <a:lstStyle>
            <a:lvl1pPr>
              <a:defRPr sz="3200" b="0">
                <a:solidFill>
                  <a:schemeClr val="accent2">
                    <a:lumMod val="25000"/>
                  </a:schemeClr>
                </a:solidFill>
              </a:defRPr>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E4F61-C9C8-4E86-8591-ED224A165D7A}"/>
              </a:ext>
            </a:extLst>
          </p:cNvPr>
          <p:cNvSpPr>
            <a:spLocks noGrp="1"/>
          </p:cNvSpPr>
          <p:nvPr>
            <p:ph type="body" sz="half" idx="2"/>
          </p:nvPr>
        </p:nvSpPr>
        <p:spPr>
          <a:xfrm>
            <a:off x="839788" y="2057400"/>
            <a:ext cx="3932237" cy="3811588"/>
          </a:xfrm>
        </p:spPr>
        <p:txBody>
          <a:bodyPr/>
          <a:lstStyle>
            <a:lvl1pPr marL="0" indent="0">
              <a:buNone/>
              <a:defRPr sz="1600" b="0">
                <a:solidFill>
                  <a:schemeClr val="accent2">
                    <a:lumMod val="25000"/>
                  </a:schemeClr>
                </a:solidFill>
              </a:defRPr>
            </a:lvl1pPr>
            <a:lvl2pPr marL="457192" indent="0">
              <a:buNone/>
              <a:defRPr sz="1400"/>
            </a:lvl2pPr>
            <a:lvl3pPr marL="914384" indent="0">
              <a:buNone/>
              <a:defRPr sz="1200"/>
            </a:lvl3pPr>
            <a:lvl4pPr marL="1371576" indent="0">
              <a:buNone/>
              <a:defRPr sz="1000"/>
            </a:lvl4pPr>
            <a:lvl5pPr marL="1828768" indent="0">
              <a:buNone/>
              <a:defRPr sz="1000"/>
            </a:lvl5pPr>
            <a:lvl6pPr marL="2285960" indent="0">
              <a:buNone/>
              <a:defRPr sz="1000"/>
            </a:lvl6pPr>
            <a:lvl7pPr marL="2743152" indent="0">
              <a:buNone/>
              <a:defRPr sz="1000"/>
            </a:lvl7pPr>
            <a:lvl8pPr marL="3200344" indent="0">
              <a:buNone/>
              <a:defRPr sz="1000"/>
            </a:lvl8pPr>
            <a:lvl9pPr marL="3657536"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D3698241-35E5-4817-981E-BC502F4A6B6A}"/>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8F50C3C-5091-426E-A3F0-81651706CD9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360008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50B7-C6AF-4BE2-9959-C6C60B102C80}"/>
              </a:ext>
            </a:extLst>
          </p:cNvPr>
          <p:cNvSpPr>
            <a:spLocks noGrp="1"/>
          </p:cNvSpPr>
          <p:nvPr>
            <p:ph type="title"/>
          </p:nvPr>
        </p:nvSpPr>
        <p:spPr>
          <a:xfrm>
            <a:off x="839788" y="457200"/>
            <a:ext cx="3932237" cy="1600200"/>
          </a:xfrm>
        </p:spPr>
        <p:txBody>
          <a:bodyPr anchor="b"/>
          <a:lstStyle>
            <a:lvl1pPr>
              <a:defRPr sz="3200" b="0">
                <a:solidFill>
                  <a:schemeClr val="accent2">
                    <a:lumMod val="2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F0C5259-618D-44A3-B1E7-7BF14C48BC5F}"/>
              </a:ext>
            </a:extLst>
          </p:cNvPr>
          <p:cNvSpPr>
            <a:spLocks noGrp="1"/>
          </p:cNvSpPr>
          <p:nvPr>
            <p:ph type="pic" idx="1"/>
          </p:nvPr>
        </p:nvSpPr>
        <p:spPr>
          <a:xfrm>
            <a:off x="5180012" y="457200"/>
            <a:ext cx="6172200" cy="4873625"/>
          </a:xfrm>
        </p:spPr>
        <p:txBody>
          <a:bodyPr/>
          <a:lstStyle>
            <a:lvl1pPr marL="0" indent="0">
              <a:buNone/>
              <a:defRPr sz="3200" b="0">
                <a:solidFill>
                  <a:schemeClr val="accent2">
                    <a:lumMod val="25000"/>
                  </a:schemeClr>
                </a:solidFill>
              </a:defRPr>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EDDFA6-E4A5-4943-B588-6221485CBF4F}"/>
              </a:ext>
            </a:extLst>
          </p:cNvPr>
          <p:cNvSpPr>
            <a:spLocks noGrp="1"/>
          </p:cNvSpPr>
          <p:nvPr>
            <p:ph type="body" sz="half" idx="2"/>
          </p:nvPr>
        </p:nvSpPr>
        <p:spPr>
          <a:xfrm>
            <a:off x="839788" y="2057400"/>
            <a:ext cx="3932237" cy="3811588"/>
          </a:xfrm>
        </p:spPr>
        <p:txBody>
          <a:bodyPr/>
          <a:lstStyle>
            <a:lvl1pPr marL="0" indent="0">
              <a:buNone/>
              <a:defRPr sz="1600" b="0">
                <a:solidFill>
                  <a:schemeClr val="accent2">
                    <a:lumMod val="25000"/>
                  </a:schemeClr>
                </a:solidFill>
              </a:defRPr>
            </a:lvl1pPr>
            <a:lvl2pPr marL="457192" indent="0">
              <a:buNone/>
              <a:defRPr sz="1400"/>
            </a:lvl2pPr>
            <a:lvl3pPr marL="914384" indent="0">
              <a:buNone/>
              <a:defRPr sz="1200"/>
            </a:lvl3pPr>
            <a:lvl4pPr marL="1371576" indent="0">
              <a:buNone/>
              <a:defRPr sz="1000"/>
            </a:lvl4pPr>
            <a:lvl5pPr marL="1828768" indent="0">
              <a:buNone/>
              <a:defRPr sz="1000"/>
            </a:lvl5pPr>
            <a:lvl6pPr marL="2285960" indent="0">
              <a:buNone/>
              <a:defRPr sz="1000"/>
            </a:lvl6pPr>
            <a:lvl7pPr marL="2743152" indent="0">
              <a:buNone/>
              <a:defRPr sz="1000"/>
            </a:lvl7pPr>
            <a:lvl8pPr marL="3200344" indent="0">
              <a:buNone/>
              <a:defRPr sz="1000"/>
            </a:lvl8pPr>
            <a:lvl9pPr marL="3657536"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99A88DE3-82DC-442C-BB35-DEA22F33CB22}"/>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43BD8F1-A324-4E7A-96C4-9F3C375EE50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277743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50B7-C6AF-4BE2-9959-C6C60B102C80}"/>
              </a:ext>
            </a:extLst>
          </p:cNvPr>
          <p:cNvSpPr>
            <a:spLocks noGrp="1"/>
          </p:cNvSpPr>
          <p:nvPr>
            <p:ph type="title"/>
          </p:nvPr>
        </p:nvSpPr>
        <p:spPr>
          <a:xfrm>
            <a:off x="839788" y="457200"/>
            <a:ext cx="3932237" cy="1600200"/>
          </a:xfrm>
        </p:spPr>
        <p:txBody>
          <a:bodyPr anchor="b"/>
          <a:lstStyle>
            <a:lvl1pPr>
              <a:defRPr sz="3200" b="0">
                <a:solidFill>
                  <a:schemeClr val="accent2">
                    <a:lumMod val="2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F0C5259-618D-44A3-B1E7-7BF14C48BC5F}"/>
              </a:ext>
            </a:extLst>
          </p:cNvPr>
          <p:cNvSpPr>
            <a:spLocks noGrp="1"/>
          </p:cNvSpPr>
          <p:nvPr>
            <p:ph type="pic" idx="1"/>
          </p:nvPr>
        </p:nvSpPr>
        <p:spPr>
          <a:xfrm>
            <a:off x="5183189" y="466436"/>
            <a:ext cx="6172200" cy="4873625"/>
          </a:xfrm>
        </p:spPr>
        <p:txBody>
          <a:bodyPr/>
          <a:lstStyle>
            <a:lvl1pPr marL="0" indent="0">
              <a:buNone/>
              <a:defRPr sz="3200" b="0">
                <a:solidFill>
                  <a:schemeClr val="accent2">
                    <a:lumMod val="25000"/>
                  </a:schemeClr>
                </a:solidFill>
              </a:defRPr>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EDDFA6-E4A5-4943-B588-6221485CBF4F}"/>
              </a:ext>
            </a:extLst>
          </p:cNvPr>
          <p:cNvSpPr>
            <a:spLocks noGrp="1"/>
          </p:cNvSpPr>
          <p:nvPr>
            <p:ph type="body" sz="half" idx="2"/>
          </p:nvPr>
        </p:nvSpPr>
        <p:spPr>
          <a:xfrm>
            <a:off x="839788" y="2057400"/>
            <a:ext cx="3932237" cy="3811588"/>
          </a:xfrm>
        </p:spPr>
        <p:txBody>
          <a:bodyPr/>
          <a:lstStyle>
            <a:lvl1pPr marL="0" indent="0">
              <a:buNone/>
              <a:defRPr sz="1600" b="0">
                <a:solidFill>
                  <a:schemeClr val="accent2">
                    <a:lumMod val="25000"/>
                  </a:schemeClr>
                </a:solidFill>
              </a:defRPr>
            </a:lvl1pPr>
            <a:lvl2pPr marL="457192" indent="0">
              <a:buNone/>
              <a:defRPr sz="1400"/>
            </a:lvl2pPr>
            <a:lvl3pPr marL="914384" indent="0">
              <a:buNone/>
              <a:defRPr sz="1200"/>
            </a:lvl3pPr>
            <a:lvl4pPr marL="1371576" indent="0">
              <a:buNone/>
              <a:defRPr sz="1000"/>
            </a:lvl4pPr>
            <a:lvl5pPr marL="1828768" indent="0">
              <a:buNone/>
              <a:defRPr sz="1000"/>
            </a:lvl5pPr>
            <a:lvl6pPr marL="2285960" indent="0">
              <a:buNone/>
              <a:defRPr sz="1000"/>
            </a:lvl6pPr>
            <a:lvl7pPr marL="2743152" indent="0">
              <a:buNone/>
              <a:defRPr sz="1000"/>
            </a:lvl7pPr>
            <a:lvl8pPr marL="3200344" indent="0">
              <a:buNone/>
              <a:defRPr sz="1000"/>
            </a:lvl8pPr>
            <a:lvl9pPr marL="3657536"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D0CA8975-C661-4054-8C52-B707E1695749}"/>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E589421-5FEE-48F4-98B8-98DE70DD4C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285467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2176987"/>
            <a:ext cx="5334001" cy="3813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1999" y="559677"/>
            <a:ext cx="5334001" cy="1474395"/>
          </a:xfrm>
        </p:spPr>
        <p:txBody>
          <a:bodyPr anchor="t"/>
          <a:lstStyle>
            <a:lvl1pPr algn="l">
              <a:defRPr/>
            </a:lvl1pPr>
          </a:lstStyle>
          <a:p>
            <a:r>
              <a:rPr lang="en-US"/>
              <a:t>Click to edit Master title style</a:t>
            </a:r>
          </a:p>
        </p:txBody>
      </p:sp>
      <p:sp>
        <p:nvSpPr>
          <p:cNvPr id="13" name="Picture Placeholder 13">
            <a:extLst>
              <a:ext uri="{FF2B5EF4-FFF2-40B4-BE49-F238E27FC236}">
                <a16:creationId xmlns:a16="http://schemas.microsoft.com/office/drawing/2014/main" id="{48C61B7C-C378-445C-A02D-9D2ABEAD548A}"/>
              </a:ext>
            </a:extLst>
          </p:cNvPr>
          <p:cNvSpPr>
            <a:spLocks noGrp="1"/>
          </p:cNvSpPr>
          <p:nvPr>
            <p:ph type="pic" idx="10"/>
          </p:nvPr>
        </p:nvSpPr>
        <p:spPr>
          <a:xfrm>
            <a:off x="6571861" y="742805"/>
            <a:ext cx="5355772" cy="5372390"/>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a:solidFill>
            <a:schemeClr val="bg1">
              <a:lumMod val="85000"/>
            </a:schemeClr>
          </a:solidFill>
        </p:spPr>
        <p:txBody>
          <a:bodyPr wrap="square">
            <a:noAutofit/>
          </a:bodyPr>
          <a:lstStyle>
            <a:lvl1pPr marL="0" indent="0">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38869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quare Image + Text">
    <p:spTree>
      <p:nvGrpSpPr>
        <p:cNvPr id="1" name=""/>
        <p:cNvGrpSpPr/>
        <p:nvPr/>
      </p:nvGrpSpPr>
      <p:grpSpPr>
        <a:xfrm>
          <a:off x="0" y="0"/>
          <a:ext cx="0" cy="0"/>
          <a:chOff x="0" y="0"/>
          <a:chExt cx="0" cy="0"/>
        </a:xfrm>
      </p:grpSpPr>
      <p:sp>
        <p:nvSpPr>
          <p:cNvPr id="15" name="Text Placeholder 30"/>
          <p:cNvSpPr>
            <a:spLocks noGrp="1"/>
          </p:cNvSpPr>
          <p:nvPr>
            <p:ph type="body" sz="quarter" idx="18" hasCustomPrompt="1"/>
          </p:nvPr>
        </p:nvSpPr>
        <p:spPr>
          <a:xfrm>
            <a:off x="446656" y="2371415"/>
            <a:ext cx="3770502" cy="1064685"/>
          </a:xfrm>
          <a:prstGeom prst="rect">
            <a:avLst/>
          </a:prstGeom>
        </p:spPr>
        <p:txBody>
          <a:bodyPr/>
          <a:lstStyle>
            <a:lvl1pPr marL="0" indent="0" algn="l">
              <a:buNone/>
              <a:defRPr lang="en-US" sz="2394" b="0" i="0" smtClean="0">
                <a:solidFill>
                  <a:srgbClr val="391F2A"/>
                </a:solidFill>
                <a:effectLst/>
              </a:defRPr>
            </a:lvl1pPr>
            <a:lvl2pPr marL="456057" indent="0" algn="ctr">
              <a:buNone/>
              <a:defRPr/>
            </a:lvl2pPr>
            <a:lvl3pPr marL="912114" indent="0" algn="ctr">
              <a:buNone/>
              <a:defRPr/>
            </a:lvl3pPr>
            <a:lvl4pPr marL="1368171" indent="0" algn="ctr">
              <a:buNone/>
              <a:defRPr/>
            </a:lvl4pPr>
            <a:lvl5pPr marL="1824228" indent="0" algn="ctr">
              <a:buNone/>
              <a:defRPr/>
            </a:lvl5pPr>
          </a:lstStyle>
          <a:p>
            <a:pPr lvl="0"/>
            <a:r>
              <a:rPr lang="en-US"/>
              <a:t>Click to bullet points or text block here</a:t>
            </a:r>
          </a:p>
        </p:txBody>
      </p:sp>
      <p:sp>
        <p:nvSpPr>
          <p:cNvPr id="16" name="Title 1"/>
          <p:cNvSpPr>
            <a:spLocks noGrp="1"/>
          </p:cNvSpPr>
          <p:nvPr>
            <p:ph type="title" hasCustomPrompt="1"/>
          </p:nvPr>
        </p:nvSpPr>
        <p:spPr>
          <a:xfrm>
            <a:off x="465177" y="441296"/>
            <a:ext cx="11069163" cy="590087"/>
          </a:xfrm>
          <a:prstGeom prst="rect">
            <a:avLst/>
          </a:prstGeom>
        </p:spPr>
        <p:txBody>
          <a:bodyPr/>
          <a:lstStyle>
            <a:lvl1pPr algn="ctr">
              <a:defRPr sz="3990"/>
            </a:lvl1pPr>
          </a:lstStyle>
          <a:p>
            <a:r>
              <a:rPr lang="en-US"/>
              <a:t>Click to Insert Title</a:t>
            </a:r>
          </a:p>
        </p:txBody>
      </p:sp>
      <p:sp>
        <p:nvSpPr>
          <p:cNvPr id="7" name="Content Placeholder 6"/>
          <p:cNvSpPr>
            <a:spLocks noGrp="1"/>
          </p:cNvSpPr>
          <p:nvPr>
            <p:ph sz="quarter" idx="19" hasCustomPrompt="1"/>
          </p:nvPr>
        </p:nvSpPr>
        <p:spPr>
          <a:xfrm>
            <a:off x="4856399" y="1775058"/>
            <a:ext cx="6756400" cy="4408028"/>
          </a:xfrm>
          <a:prstGeom prst="rect">
            <a:avLst/>
          </a:prstGeom>
          <a:noFill/>
        </p:spPr>
        <p:txBody>
          <a:bodyPr/>
          <a:lstStyle>
            <a:lvl1pPr marL="0" indent="0">
              <a:buNone/>
              <a:defRPr/>
            </a:lvl1pPr>
          </a:lstStyle>
          <a:p>
            <a:pPr lvl="0"/>
            <a:r>
              <a:rPr lang="en-US"/>
              <a:t>Object</a:t>
            </a:r>
          </a:p>
        </p:txBody>
      </p:sp>
      <p:sp>
        <p:nvSpPr>
          <p:cNvPr id="11" name="Text Placeholder 19"/>
          <p:cNvSpPr>
            <a:spLocks noGrp="1"/>
          </p:cNvSpPr>
          <p:nvPr>
            <p:ph type="body" sz="quarter" idx="20" hasCustomPrompt="1"/>
          </p:nvPr>
        </p:nvSpPr>
        <p:spPr>
          <a:xfrm>
            <a:off x="446656" y="1778652"/>
            <a:ext cx="3599294" cy="353938"/>
          </a:xfrm>
          <a:prstGeom prst="rect">
            <a:avLst/>
          </a:prstGeom>
        </p:spPr>
        <p:txBody>
          <a:bodyPr/>
          <a:lstStyle>
            <a:lvl1pPr marL="0" indent="0" algn="l">
              <a:buNone/>
              <a:defRPr sz="3192">
                <a:solidFill>
                  <a:srgbClr val="726E20"/>
                </a:solidFill>
                <a:latin typeface="+mj-lt"/>
              </a:defRPr>
            </a:lvl1pPr>
          </a:lstStyle>
          <a:p>
            <a:pPr lvl="0"/>
            <a:r>
              <a:rPr lang="en-US"/>
              <a:t>Click to Edit Subtitle</a:t>
            </a:r>
          </a:p>
        </p:txBody>
      </p:sp>
    </p:spTree>
    <p:extLst>
      <p:ext uri="{BB962C8B-B14F-4D97-AF65-F5344CB8AC3E}">
        <p14:creationId xmlns:p14="http://schemas.microsoft.com/office/powerpoint/2010/main" val="21565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A view of a mountain&#10;&#10;Description automatically generated">
            <a:extLst>
              <a:ext uri="{FF2B5EF4-FFF2-40B4-BE49-F238E27FC236}">
                <a16:creationId xmlns:a16="http://schemas.microsoft.com/office/drawing/2014/main" id="{2EDD0F72-E390-4F6C-A670-CF34239144F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5638800"/>
            <a:ext cx="12194210" cy="1619249"/>
          </a:xfrm>
          <a:prstGeom prst="rect">
            <a:avLst/>
          </a:prstGeom>
        </p:spPr>
      </p:pic>
      <p:sp>
        <p:nvSpPr>
          <p:cNvPr id="10" name="Rectangle 9">
            <a:extLst>
              <a:ext uri="{FF2B5EF4-FFF2-40B4-BE49-F238E27FC236}">
                <a16:creationId xmlns:a16="http://schemas.microsoft.com/office/drawing/2014/main" id="{94313964-0C4A-4776-B18B-A59E9D3706F2}"/>
              </a:ext>
            </a:extLst>
          </p:cNvPr>
          <p:cNvSpPr/>
          <p:nvPr userDrawn="1"/>
        </p:nvSpPr>
        <p:spPr>
          <a:xfrm>
            <a:off x="0" y="5638800"/>
            <a:ext cx="12192000" cy="1619249"/>
          </a:xfrm>
          <a:prstGeom prst="rect">
            <a:avLst/>
          </a:prstGeom>
          <a:solidFill>
            <a:srgbClr val="C9BF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C60BC0-DCD5-4AF2-9383-E83563835099}"/>
              </a:ext>
            </a:extLst>
          </p:cNvPr>
          <p:cNvSpPr>
            <a:spLocks noGrp="1"/>
          </p:cNvSpPr>
          <p:nvPr>
            <p:ph type="ctrTitle" hasCustomPrompt="1"/>
          </p:nvPr>
        </p:nvSpPr>
        <p:spPr>
          <a:xfrm>
            <a:off x="1524000" y="2535223"/>
            <a:ext cx="9144000" cy="1787553"/>
          </a:xfrm>
        </p:spPr>
        <p:txBody>
          <a:bodyPr anchor="ctr">
            <a:normAutofit/>
          </a:bodyPr>
          <a:lstStyle>
            <a:lvl1pPr algn="ctr">
              <a:defRPr sz="5400" b="1">
                <a:solidFill>
                  <a:srgbClr val="CC8569"/>
                </a:solidFill>
                <a:latin typeface="Cambria" panose="02040503050406030204" pitchFamily="18" charset="0"/>
                <a:ea typeface="Cambria" panose="02040503050406030204" pitchFamily="18" charset="0"/>
              </a:defRPr>
            </a:lvl1pPr>
          </a:lstStyle>
          <a:p>
            <a:r>
              <a:rPr lang="en-US"/>
              <a:t>Presentation Title</a:t>
            </a:r>
          </a:p>
        </p:txBody>
      </p:sp>
      <p:sp>
        <p:nvSpPr>
          <p:cNvPr id="12" name="Rectangle 11">
            <a:extLst>
              <a:ext uri="{FF2B5EF4-FFF2-40B4-BE49-F238E27FC236}">
                <a16:creationId xmlns:a16="http://schemas.microsoft.com/office/drawing/2014/main" id="{154A02F6-D3A5-44FC-9A0E-65D3E6315C99}"/>
              </a:ext>
            </a:extLst>
          </p:cNvPr>
          <p:cNvSpPr/>
          <p:nvPr userDrawn="1"/>
        </p:nvSpPr>
        <p:spPr>
          <a:xfrm>
            <a:off x="0" y="-436754"/>
            <a:ext cx="12211050" cy="1391793"/>
          </a:xfrm>
          <a:prstGeom prst="rect">
            <a:avLst/>
          </a:prstGeom>
          <a:solidFill>
            <a:srgbClr val="739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08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schemeClr>
                </a:solidFill>
              </a:defRPr>
            </a:lvl1pPr>
          </a:lstStyle>
          <a:p>
            <a:r>
              <a:rPr lang="en-US"/>
              <a:t>Click to edit Master title style</a:t>
            </a:r>
          </a:p>
        </p:txBody>
      </p:sp>
      <p:sp>
        <p:nvSpPr>
          <p:cNvPr id="5" name="Content Placeholder 2"/>
          <p:cNvSpPr>
            <a:spLocks noGrp="1"/>
          </p:cNvSpPr>
          <p:nvPr>
            <p:ph idx="1"/>
          </p:nvPr>
        </p:nvSpPr>
        <p:spPr>
          <a:xfrm>
            <a:off x="838200" y="1461370"/>
            <a:ext cx="10515600" cy="4406031"/>
          </a:xfrm>
        </p:spPr>
        <p:txBody>
          <a:bodyPr/>
          <a:lstStyle>
            <a:lvl1pPr>
              <a:defRPr sz="2667">
                <a:solidFill>
                  <a:schemeClr val="tx1">
                    <a:lumMod val="50000"/>
                  </a:schemeClr>
                </a:solidFill>
              </a:defRPr>
            </a:lvl1pPr>
            <a:lvl2pPr>
              <a:defRPr sz="2400">
                <a:solidFill>
                  <a:schemeClr val="tx1">
                    <a:lumMod val="50000"/>
                  </a:schemeClr>
                </a:solidFill>
              </a:defRPr>
            </a:lvl2pPr>
            <a:lvl3pPr>
              <a:defRPr sz="2133">
                <a:solidFill>
                  <a:schemeClr val="tx1">
                    <a:lumMod val="50000"/>
                  </a:schemeClr>
                </a:solidFill>
              </a:defRPr>
            </a:lvl3pPr>
            <a:lvl4pPr>
              <a:defRPr sz="2133">
                <a:solidFill>
                  <a:schemeClr val="tx1">
                    <a:lumMod val="50000"/>
                  </a:schemeClr>
                </a:solidFill>
              </a:defRPr>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128393" y="6389754"/>
            <a:ext cx="501041" cy="366183"/>
          </a:xfrm>
          <a:prstGeom prst="rect">
            <a:avLst/>
          </a:prstGeom>
        </p:spPr>
        <p:txBody>
          <a:bodyPr vert="horz" lIns="91440" tIns="45720" rIns="91440" bIns="45720" rtlCol="0" anchor="ctr"/>
          <a:lstStyle>
            <a:lvl1pPr algn="r">
              <a:defRPr sz="1467">
                <a:solidFill>
                  <a:schemeClr val="tx1">
                    <a:tint val="75000"/>
                  </a:schemeClr>
                </a:solidFill>
              </a:defRPr>
            </a:lvl1pPr>
          </a:lstStyle>
          <a:p>
            <a:pPr>
              <a:defRPr/>
            </a:pPr>
            <a:fld id="{5844E03D-FC00-41BB-946B-09CB54CEBE6D}" type="slidenum">
              <a:rPr lang="en-US" smtClean="0"/>
              <a:pPr>
                <a:defRPr/>
              </a:pPr>
              <a:t>‹#›</a:t>
            </a:fld>
            <a:endParaRPr lang="en-US"/>
          </a:p>
        </p:txBody>
      </p:sp>
    </p:spTree>
    <p:extLst>
      <p:ext uri="{BB962C8B-B14F-4D97-AF65-F5344CB8AC3E}">
        <p14:creationId xmlns:p14="http://schemas.microsoft.com/office/powerpoint/2010/main" val="1869079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C1DA-9F9C-436F-AAE7-E9C6966A7D11}"/>
              </a:ext>
            </a:extLst>
          </p:cNvPr>
          <p:cNvSpPr>
            <a:spLocks noGrp="1"/>
          </p:cNvSpPr>
          <p:nvPr>
            <p:ph type="title"/>
          </p:nvPr>
        </p:nvSpPr>
        <p:spPr>
          <a:xfrm>
            <a:off x="342900" y="177800"/>
            <a:ext cx="11526716" cy="647700"/>
          </a:xfrm>
          <a:prstGeom prst="rect">
            <a:avLst/>
          </a:prstGeom>
        </p:spPr>
        <p:txBody>
          <a:bodyPr>
            <a:normAutofit/>
          </a:bodyPr>
          <a:lstStyle>
            <a:lvl1pPr>
              <a:defRPr sz="3600" b="1">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C1D9B1-D8BC-415F-9AD9-DA07107A2DD6}"/>
              </a:ext>
            </a:extLst>
          </p:cNvPr>
          <p:cNvSpPr>
            <a:spLocks noGrp="1"/>
          </p:cNvSpPr>
          <p:nvPr>
            <p:ph sz="half" idx="1"/>
          </p:nvPr>
        </p:nvSpPr>
        <p:spPr>
          <a:xfrm>
            <a:off x="342899" y="964082"/>
            <a:ext cx="11526716" cy="5257256"/>
          </a:xfrm>
        </p:spPr>
        <p:txBody>
          <a:bodyPr/>
          <a:lstStyle>
            <a:lvl1pPr>
              <a:lnSpc>
                <a:spcPct val="100000"/>
              </a:lnSpc>
              <a:buClr>
                <a:schemeClr val="tx1"/>
              </a:buClr>
              <a:defRPr>
                <a:solidFill>
                  <a:schemeClr val="tx1"/>
                </a:solidFill>
              </a:defRPr>
            </a:lvl1pPr>
            <a:lvl2pPr marL="685800" indent="-228600">
              <a:lnSpc>
                <a:spcPct val="100000"/>
              </a:lnSpc>
              <a:buSzPct val="50000"/>
              <a:buFont typeface="Courier New" panose="02070309020205020404" pitchFamily="49" charset="0"/>
              <a:buChar char="o"/>
              <a:defRPr>
                <a:solidFill>
                  <a:schemeClr val="tx1"/>
                </a:solidFill>
              </a:defRPr>
            </a:lvl2pPr>
            <a:lvl3pPr marL="1143000" indent="-228600">
              <a:lnSpc>
                <a:spcPct val="100000"/>
              </a:lnSpc>
              <a:buSzPct val="75000"/>
              <a:buFont typeface="Wingdings" panose="05000000000000000000" pitchFamily="2" charset="2"/>
              <a:buChar char="§"/>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3AA1333-ADCC-445C-A25D-1FA7D988A56A}"/>
              </a:ext>
            </a:extLst>
          </p:cNvPr>
          <p:cNvSpPr/>
          <p:nvPr userDrawn="1"/>
        </p:nvSpPr>
        <p:spPr>
          <a:xfrm>
            <a:off x="-1" y="177799"/>
            <a:ext cx="164842" cy="647700"/>
          </a:xfrm>
          <a:prstGeom prst="rect">
            <a:avLst/>
          </a:prstGeom>
          <a:solidFill>
            <a:srgbClr val="1A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a:extLst>
              <a:ext uri="{FF2B5EF4-FFF2-40B4-BE49-F238E27FC236}">
                <a16:creationId xmlns:a16="http://schemas.microsoft.com/office/drawing/2014/main" id="{DBCE981A-1DD0-4C6E-B320-5B12E23ACE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82686" y="6259180"/>
            <a:ext cx="1803664" cy="559463"/>
          </a:xfrm>
          <a:prstGeom prst="rect">
            <a:avLst/>
          </a:prstGeom>
        </p:spPr>
      </p:pic>
    </p:spTree>
    <p:extLst>
      <p:ext uri="{BB962C8B-B14F-4D97-AF65-F5344CB8AC3E}">
        <p14:creationId xmlns:p14="http://schemas.microsoft.com/office/powerpoint/2010/main" val="2096846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E68A4B-DE5F-4B39-AA2F-5EA794428492}"/>
              </a:ext>
            </a:extLst>
          </p:cNvPr>
          <p:cNvSpPr/>
          <p:nvPr userDrawn="1"/>
        </p:nvSpPr>
        <p:spPr>
          <a:xfrm>
            <a:off x="0" y="2322664"/>
            <a:ext cx="12192000" cy="226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chemeClr val="bg1"/>
              </a:solidFill>
            </a:endParaRPr>
          </a:p>
        </p:txBody>
      </p:sp>
      <p:sp>
        <p:nvSpPr>
          <p:cNvPr id="10" name="Google Shape;15;p3">
            <a:extLst>
              <a:ext uri="{FF2B5EF4-FFF2-40B4-BE49-F238E27FC236}">
                <a16:creationId xmlns:a16="http://schemas.microsoft.com/office/drawing/2014/main" id="{6DA37D4B-39B5-4A38-9EA0-5483CD5DC9E3}"/>
              </a:ext>
            </a:extLst>
          </p:cNvPr>
          <p:cNvSpPr txBox="1">
            <a:spLocks noGrp="1"/>
          </p:cNvSpPr>
          <p:nvPr>
            <p:ph type="ctrTitle"/>
          </p:nvPr>
        </p:nvSpPr>
        <p:spPr>
          <a:xfrm>
            <a:off x="2569598" y="2796300"/>
            <a:ext cx="6639890" cy="627692"/>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3600"/>
              <a:buNone/>
              <a:defRPr sz="3600" b="1">
                <a:latin typeface="Corbel" panose="020B0503020204020204" pitchFamily="34" charset="0"/>
              </a:defRPr>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a:endParaRPr/>
          </a:p>
        </p:txBody>
      </p:sp>
      <p:sp>
        <p:nvSpPr>
          <p:cNvPr id="11" name="Google Shape;16;p3">
            <a:extLst>
              <a:ext uri="{FF2B5EF4-FFF2-40B4-BE49-F238E27FC236}">
                <a16:creationId xmlns:a16="http://schemas.microsoft.com/office/drawing/2014/main" id="{83735C02-EFF9-4700-A2B9-59E4311E0E2E}"/>
              </a:ext>
            </a:extLst>
          </p:cNvPr>
          <p:cNvSpPr txBox="1">
            <a:spLocks noGrp="1"/>
          </p:cNvSpPr>
          <p:nvPr>
            <p:ph type="subTitle" idx="1"/>
          </p:nvPr>
        </p:nvSpPr>
        <p:spPr>
          <a:xfrm>
            <a:off x="2569598" y="3490944"/>
            <a:ext cx="6639898" cy="39377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solidFill>
                  <a:schemeClr val="accent6"/>
                </a:solidFill>
                <a:latin typeface="Corbel" panose="020B0503020204020204" pitchFamily="34" charset="0"/>
              </a:defRPr>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a:p>
        </p:txBody>
      </p:sp>
      <p:sp>
        <p:nvSpPr>
          <p:cNvPr id="12" name="Google Shape;17;p3">
            <a:extLst>
              <a:ext uri="{FF2B5EF4-FFF2-40B4-BE49-F238E27FC236}">
                <a16:creationId xmlns:a16="http://schemas.microsoft.com/office/drawing/2014/main" id="{FAE0B97F-1E6B-4DDD-9013-376BFB6C14A6}"/>
              </a:ext>
            </a:extLst>
          </p:cNvPr>
          <p:cNvSpPr/>
          <p:nvPr userDrawn="1"/>
        </p:nvSpPr>
        <p:spPr>
          <a:xfrm>
            <a:off x="-1" y="2322664"/>
            <a:ext cx="2260861" cy="2267897"/>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19">
              <a:solidFill>
                <a:srgbClr val="6BA875"/>
              </a:solidFill>
            </a:endParaRPr>
          </a:p>
        </p:txBody>
      </p:sp>
    </p:spTree>
    <p:extLst>
      <p:ext uri="{BB962C8B-B14F-4D97-AF65-F5344CB8AC3E}">
        <p14:creationId xmlns:p14="http://schemas.microsoft.com/office/powerpoint/2010/main" val="89075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TO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5996F0-FFAD-4C39-90BF-BC8BA048D014}"/>
              </a:ext>
            </a:extLst>
          </p:cNvPr>
          <p:cNvSpPr/>
          <p:nvPr userDrawn="1"/>
        </p:nvSpPr>
        <p:spPr>
          <a:xfrm>
            <a:off x="0" y="-9178"/>
            <a:ext cx="12192000" cy="6040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rgbClr val="1A6666"/>
              </a:solidFill>
            </a:endParaRPr>
          </a:p>
        </p:txBody>
      </p:sp>
      <p:sp>
        <p:nvSpPr>
          <p:cNvPr id="2" name="Title 1">
            <a:extLst>
              <a:ext uri="{FF2B5EF4-FFF2-40B4-BE49-F238E27FC236}">
                <a16:creationId xmlns:a16="http://schemas.microsoft.com/office/drawing/2014/main" id="{94D8734B-6A99-4A7E-8D93-C6359DE71505}"/>
              </a:ext>
            </a:extLst>
          </p:cNvPr>
          <p:cNvSpPr>
            <a:spLocks noGrp="1"/>
          </p:cNvSpPr>
          <p:nvPr>
            <p:ph type="title"/>
          </p:nvPr>
        </p:nvSpPr>
        <p:spPr>
          <a:xfrm>
            <a:off x="838200" y="1070492"/>
            <a:ext cx="10515600" cy="855429"/>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8A332B-362A-445D-A287-95D43D7471BB}"/>
              </a:ext>
            </a:extLst>
          </p:cNvPr>
          <p:cNvSpPr>
            <a:spLocks noGrp="1"/>
          </p:cNvSpPr>
          <p:nvPr>
            <p:ph idx="1" hasCustomPrompt="1"/>
          </p:nvPr>
        </p:nvSpPr>
        <p:spPr>
          <a:xfrm>
            <a:off x="838200" y="2105307"/>
            <a:ext cx="10515600" cy="3778257"/>
          </a:xfrm>
        </p:spPr>
        <p:txBody>
          <a:bodyPr/>
          <a:lstStyle>
            <a:lvl1pPr>
              <a:lnSpc>
                <a:spcPct val="100000"/>
              </a:lnSpc>
              <a:defRPr>
                <a:solidFill>
                  <a:schemeClr val="bg1"/>
                </a:solidFill>
              </a:defRPr>
            </a:lvl1pPr>
          </a:lstStyle>
          <a:p>
            <a:pPr lvl="0"/>
            <a:r>
              <a:rPr lang="en-US"/>
              <a:t>Item 1</a:t>
            </a:r>
          </a:p>
          <a:p>
            <a:pPr lvl="0"/>
            <a:r>
              <a:rPr lang="en-US"/>
              <a:t>Item 2</a:t>
            </a:r>
          </a:p>
          <a:p>
            <a:pPr lvl="0"/>
            <a:r>
              <a:rPr lang="en-US"/>
              <a:t>Item 3</a:t>
            </a:r>
          </a:p>
        </p:txBody>
      </p:sp>
      <p:pic>
        <p:nvPicPr>
          <p:cNvPr id="7" name="Picture 6">
            <a:extLst>
              <a:ext uri="{FF2B5EF4-FFF2-40B4-BE49-F238E27FC236}">
                <a16:creationId xmlns:a16="http://schemas.microsoft.com/office/drawing/2014/main" id="{AA53453B-FE27-4B61-A116-28C7F6AF5B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280058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4C7EBB-86BE-4DB7-9D43-33431AF71254}"/>
              </a:ext>
            </a:extLst>
          </p:cNvPr>
          <p:cNvSpPr/>
          <p:nvPr userDrawn="1"/>
        </p:nvSpPr>
        <p:spPr>
          <a:xfrm>
            <a:off x="0" y="-9178"/>
            <a:ext cx="12192000" cy="6040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rgbClr val="1A6666"/>
              </a:solidFill>
            </a:endParaRPr>
          </a:p>
        </p:txBody>
      </p:sp>
      <p:sp>
        <p:nvSpPr>
          <p:cNvPr id="2" name="Title 1">
            <a:extLst>
              <a:ext uri="{FF2B5EF4-FFF2-40B4-BE49-F238E27FC236}">
                <a16:creationId xmlns:a16="http://schemas.microsoft.com/office/drawing/2014/main" id="{94D8734B-6A99-4A7E-8D93-C6359DE71505}"/>
              </a:ext>
            </a:extLst>
          </p:cNvPr>
          <p:cNvSpPr>
            <a:spLocks noGrp="1"/>
          </p:cNvSpPr>
          <p:nvPr>
            <p:ph type="title"/>
          </p:nvPr>
        </p:nvSpPr>
        <p:spPr>
          <a:xfrm>
            <a:off x="838200" y="2478506"/>
            <a:ext cx="10515600" cy="907165"/>
          </a:xfrm>
        </p:spPr>
        <p:txBody>
          <a:bodyPr/>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E0AB86FD-F4CF-4CBA-ACDD-B0420F08DE8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188108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734B-6A99-4A7E-8D93-C6359DE71505}"/>
              </a:ext>
            </a:extLst>
          </p:cNvPr>
          <p:cNvSpPr>
            <a:spLocks noGrp="1"/>
          </p:cNvSpPr>
          <p:nvPr>
            <p:ph type="title"/>
          </p:nvPr>
        </p:nvSpPr>
        <p:spPr>
          <a:xfrm>
            <a:off x="165104" y="474156"/>
            <a:ext cx="11703622" cy="479858"/>
          </a:xfrm>
        </p:spPr>
        <p:txBody>
          <a:bodyPr>
            <a:noAutofit/>
          </a:bodyPr>
          <a:lstStyle>
            <a:lvl1pPr>
              <a:defRPr sz="36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8A332B-362A-445D-A287-95D43D7471BB}"/>
              </a:ext>
            </a:extLst>
          </p:cNvPr>
          <p:cNvSpPr>
            <a:spLocks noGrp="1"/>
          </p:cNvSpPr>
          <p:nvPr>
            <p:ph idx="1"/>
          </p:nvPr>
        </p:nvSpPr>
        <p:spPr>
          <a:xfrm>
            <a:off x="165103" y="1121856"/>
            <a:ext cx="11703623" cy="435133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7B7B8D0-1459-477C-8654-0ABA2D0CF1FC}"/>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4D43757-A01E-4505-B4E5-0F4260C733EF}"/>
              </a:ext>
            </a:extLst>
          </p:cNvPr>
          <p:cNvSpPr/>
          <p:nvPr userDrawn="1"/>
        </p:nvSpPr>
        <p:spPr>
          <a:xfrm>
            <a:off x="0" y="390235"/>
            <a:ext cx="157018" cy="647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chemeClr val="tx2"/>
              </a:solidFill>
            </a:endParaRPr>
          </a:p>
        </p:txBody>
      </p:sp>
      <p:pic>
        <p:nvPicPr>
          <p:cNvPr id="4" name="Picture 3">
            <a:extLst>
              <a:ext uri="{FF2B5EF4-FFF2-40B4-BE49-F238E27FC236}">
                <a16:creationId xmlns:a16="http://schemas.microsoft.com/office/drawing/2014/main" id="{AB5F529B-C50C-4402-BFCE-23BB9D64B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244057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C5504-CB42-4ACB-B16D-D8B586495D31}"/>
              </a:ext>
            </a:extLst>
          </p:cNvPr>
          <p:cNvSpPr>
            <a:spLocks noGrp="1"/>
          </p:cNvSpPr>
          <p:nvPr>
            <p:ph sz="half" idx="1"/>
          </p:nvPr>
        </p:nvSpPr>
        <p:spPr>
          <a:xfrm>
            <a:off x="259774" y="1121856"/>
            <a:ext cx="5181600" cy="435133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A24B0-BCC1-4176-ACA3-B3A7ACEC7147}"/>
              </a:ext>
            </a:extLst>
          </p:cNvPr>
          <p:cNvSpPr>
            <a:spLocks noGrp="1"/>
          </p:cNvSpPr>
          <p:nvPr>
            <p:ph sz="half" idx="2"/>
          </p:nvPr>
        </p:nvSpPr>
        <p:spPr>
          <a:xfrm>
            <a:off x="5986318" y="1121856"/>
            <a:ext cx="5181600" cy="435133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80CBC54-650D-42D1-BBAD-39553C1665ED}"/>
              </a:ext>
            </a:extLst>
          </p:cNvPr>
          <p:cNvSpPr>
            <a:spLocks noGrp="1"/>
          </p:cNvSpPr>
          <p:nvPr>
            <p:ph type="title"/>
          </p:nvPr>
        </p:nvSpPr>
        <p:spPr>
          <a:xfrm>
            <a:off x="157018" y="474156"/>
            <a:ext cx="10515600" cy="479858"/>
          </a:xfrm>
        </p:spPr>
        <p:txBody>
          <a:bodyPr>
            <a:noAutofit/>
          </a:bodyPr>
          <a:lstStyle>
            <a:lvl1pPr>
              <a:defRPr sz="3600">
                <a:solidFill>
                  <a:schemeClr val="tx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70A86EE3-22BE-4D2E-B02A-940DE42DDE0C}"/>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BAA5A1F-90FF-40F5-A18E-7EB6E7A99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
        <p:nvSpPr>
          <p:cNvPr id="2" name="Rectangle 1">
            <a:extLst>
              <a:ext uri="{FF2B5EF4-FFF2-40B4-BE49-F238E27FC236}">
                <a16:creationId xmlns:a16="http://schemas.microsoft.com/office/drawing/2014/main" id="{7077445E-C77A-425F-AFE5-1D981C360A6C}"/>
              </a:ext>
            </a:extLst>
          </p:cNvPr>
          <p:cNvSpPr/>
          <p:nvPr userDrawn="1"/>
        </p:nvSpPr>
        <p:spPr>
          <a:xfrm>
            <a:off x="0" y="390235"/>
            <a:ext cx="157018" cy="647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chemeClr val="tx2"/>
              </a:solidFill>
            </a:endParaRPr>
          </a:p>
        </p:txBody>
      </p:sp>
    </p:spTree>
    <p:extLst>
      <p:ext uri="{BB962C8B-B14F-4D97-AF65-F5344CB8AC3E}">
        <p14:creationId xmlns:p14="http://schemas.microsoft.com/office/powerpoint/2010/main" val="304116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3391ED-27C4-48AC-A4BF-785A8208FB4F}"/>
              </a:ext>
            </a:extLst>
          </p:cNvPr>
          <p:cNvSpPr>
            <a:spLocks noGrp="1"/>
          </p:cNvSpPr>
          <p:nvPr>
            <p:ph type="body" idx="1"/>
          </p:nvPr>
        </p:nvSpPr>
        <p:spPr>
          <a:xfrm>
            <a:off x="359788" y="1069367"/>
            <a:ext cx="5157787" cy="529410"/>
          </a:xfrm>
        </p:spPr>
        <p:txBody>
          <a:bodyPr anchor="b">
            <a:noAutofit/>
          </a:bodyPr>
          <a:lstStyle>
            <a:lvl1pPr marL="0" indent="0">
              <a:buNone/>
              <a:defRPr sz="2800" b="1">
                <a:solidFill>
                  <a:schemeClr val="tx2"/>
                </a:solidFill>
                <a:latin typeface="Corbel" panose="020B0503020204020204" pitchFamily="34" charset="0"/>
              </a:defRPr>
            </a:lvl1pPr>
            <a:lvl2pPr marL="457192" indent="0">
              <a:buNone/>
              <a:defRPr sz="2000" b="1"/>
            </a:lvl2pPr>
            <a:lvl3pPr marL="914384" indent="0">
              <a:buNone/>
              <a:defRPr sz="1800"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A42CE-5926-43EE-8C9C-63CAE9009C30}"/>
              </a:ext>
            </a:extLst>
          </p:cNvPr>
          <p:cNvSpPr>
            <a:spLocks noGrp="1"/>
          </p:cNvSpPr>
          <p:nvPr>
            <p:ph sz="half" idx="2"/>
          </p:nvPr>
        </p:nvSpPr>
        <p:spPr>
          <a:xfrm>
            <a:off x="359788" y="1714130"/>
            <a:ext cx="5157787" cy="368458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50223C-2972-4F3B-ABB9-FCB284C7F713}"/>
              </a:ext>
            </a:extLst>
          </p:cNvPr>
          <p:cNvSpPr>
            <a:spLocks noGrp="1"/>
          </p:cNvSpPr>
          <p:nvPr>
            <p:ph type="body" sz="quarter" idx="3"/>
          </p:nvPr>
        </p:nvSpPr>
        <p:spPr>
          <a:xfrm>
            <a:off x="6012002" y="1069367"/>
            <a:ext cx="5183188" cy="529410"/>
          </a:xfrm>
        </p:spPr>
        <p:txBody>
          <a:bodyPr anchor="b">
            <a:noAutofit/>
          </a:bodyPr>
          <a:lstStyle>
            <a:lvl1pPr marL="0" indent="0">
              <a:buNone/>
              <a:defRPr sz="2800" b="1">
                <a:solidFill>
                  <a:schemeClr val="tx2"/>
                </a:solidFill>
                <a:latin typeface="Corbel" panose="020B0503020204020204" pitchFamily="34" charset="0"/>
              </a:defRPr>
            </a:lvl1pPr>
            <a:lvl2pPr marL="457192" indent="0">
              <a:buNone/>
              <a:defRPr sz="2000" b="1"/>
            </a:lvl2pPr>
            <a:lvl3pPr marL="914384" indent="0">
              <a:buNone/>
              <a:defRPr sz="1800"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17F4E-5E37-4397-842D-43D30B12672A}"/>
              </a:ext>
            </a:extLst>
          </p:cNvPr>
          <p:cNvSpPr>
            <a:spLocks noGrp="1"/>
          </p:cNvSpPr>
          <p:nvPr>
            <p:ph sz="quarter" idx="4"/>
          </p:nvPr>
        </p:nvSpPr>
        <p:spPr>
          <a:xfrm>
            <a:off x="6012002" y="1714130"/>
            <a:ext cx="5183188" cy="368458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27807216-8767-4A90-A4BE-5BC61071EA38}"/>
              </a:ext>
            </a:extLst>
          </p:cNvPr>
          <p:cNvSpPr>
            <a:spLocks noGrp="1"/>
          </p:cNvSpPr>
          <p:nvPr>
            <p:ph type="title"/>
          </p:nvPr>
        </p:nvSpPr>
        <p:spPr>
          <a:xfrm>
            <a:off x="157018" y="474156"/>
            <a:ext cx="10515600" cy="479858"/>
          </a:xfrm>
        </p:spPr>
        <p:txBody>
          <a:bodyPr>
            <a:noAutofit/>
          </a:bodyPr>
          <a:lstStyle>
            <a:lvl1pPr>
              <a:defRPr sz="3600">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54C302CE-23B9-4F01-B909-4B675C3DD8EE}"/>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1C9EAD1-A170-45E5-99D6-1E35A6DD3B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
        <p:nvSpPr>
          <p:cNvPr id="2" name="Rectangle 1">
            <a:extLst>
              <a:ext uri="{FF2B5EF4-FFF2-40B4-BE49-F238E27FC236}">
                <a16:creationId xmlns:a16="http://schemas.microsoft.com/office/drawing/2014/main" id="{AA8CEA33-9B85-4F9E-B578-BAA5FDB5886D}"/>
              </a:ext>
            </a:extLst>
          </p:cNvPr>
          <p:cNvSpPr/>
          <p:nvPr userDrawn="1"/>
        </p:nvSpPr>
        <p:spPr>
          <a:xfrm>
            <a:off x="0" y="390235"/>
            <a:ext cx="157018" cy="647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chemeClr val="tx2"/>
              </a:solidFill>
            </a:endParaRPr>
          </a:p>
        </p:txBody>
      </p:sp>
    </p:spTree>
    <p:extLst>
      <p:ext uri="{BB962C8B-B14F-4D97-AF65-F5344CB8AC3E}">
        <p14:creationId xmlns:p14="http://schemas.microsoft.com/office/powerpoint/2010/main" val="427323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EABD43-E153-438F-A85B-E1DC0D1C9282}"/>
              </a:ext>
            </a:extLst>
          </p:cNvPr>
          <p:cNvSpPr/>
          <p:nvPr userDrawn="1"/>
        </p:nvSpPr>
        <p:spPr>
          <a:xfrm>
            <a:off x="0" y="2235201"/>
            <a:ext cx="12192000" cy="31126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chemeClr val="tx1"/>
              </a:solidFill>
            </a:endParaRPr>
          </a:p>
        </p:txBody>
      </p:sp>
      <p:sp>
        <p:nvSpPr>
          <p:cNvPr id="2" name="Title 1">
            <a:extLst>
              <a:ext uri="{FF2B5EF4-FFF2-40B4-BE49-F238E27FC236}">
                <a16:creationId xmlns:a16="http://schemas.microsoft.com/office/drawing/2014/main" id="{111CF178-7792-481F-AC48-B258779BEC39}"/>
              </a:ext>
            </a:extLst>
          </p:cNvPr>
          <p:cNvSpPr>
            <a:spLocks noGrp="1"/>
          </p:cNvSpPr>
          <p:nvPr>
            <p:ph type="title"/>
          </p:nvPr>
        </p:nvSpPr>
        <p:spPr>
          <a:xfrm>
            <a:off x="831850" y="1709739"/>
            <a:ext cx="10515600" cy="2852737"/>
          </a:xfrm>
        </p:spPr>
        <p:txBody>
          <a:bodyPr anchor="b"/>
          <a:lstStyle>
            <a:lvl1pPr>
              <a:defRPr sz="60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B088564D-2BF7-4A0F-8088-31143509F2B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192" indent="0">
              <a:buNone/>
              <a:defRPr sz="2000">
                <a:solidFill>
                  <a:schemeClr val="tx1">
                    <a:tint val="75000"/>
                  </a:schemeClr>
                </a:solidFill>
              </a:defRPr>
            </a:lvl2pPr>
            <a:lvl3pPr marL="914384" indent="0">
              <a:buNone/>
              <a:defRPr sz="1800">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B56C019B-F6CE-4AF0-9A54-DB375A1E0BE2}"/>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5720157-660A-44D3-AD05-A9A930C0EF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104986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A49F710-082C-4C4E-A5DA-825097E403B4}"/>
              </a:ext>
            </a:extLst>
          </p:cNvPr>
          <p:cNvSpPr>
            <a:spLocks noGrp="1"/>
          </p:cNvSpPr>
          <p:nvPr>
            <p:ph type="title"/>
          </p:nvPr>
        </p:nvSpPr>
        <p:spPr>
          <a:xfrm>
            <a:off x="157018" y="474156"/>
            <a:ext cx="10515600" cy="479858"/>
          </a:xfrm>
        </p:spPr>
        <p:txBody>
          <a:bodyPr>
            <a:noAutofit/>
          </a:bodyPr>
          <a:lstStyle>
            <a:lvl1pPr>
              <a:defRPr sz="36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AE361490-B04A-45B1-A579-E5E7EF27235E}"/>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EE49AB-0CF7-46D2-8045-D1EA857675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
        <p:nvSpPr>
          <p:cNvPr id="2" name="Rectangle 1">
            <a:extLst>
              <a:ext uri="{FF2B5EF4-FFF2-40B4-BE49-F238E27FC236}">
                <a16:creationId xmlns:a16="http://schemas.microsoft.com/office/drawing/2014/main" id="{C36196B0-5D68-40A2-8393-A94479788A72}"/>
              </a:ext>
            </a:extLst>
          </p:cNvPr>
          <p:cNvSpPr/>
          <p:nvPr userDrawn="1"/>
        </p:nvSpPr>
        <p:spPr>
          <a:xfrm>
            <a:off x="0" y="390235"/>
            <a:ext cx="157018" cy="647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chemeClr val="tx2"/>
              </a:solidFill>
            </a:endParaRPr>
          </a:p>
        </p:txBody>
      </p:sp>
    </p:spTree>
    <p:extLst>
      <p:ext uri="{BB962C8B-B14F-4D97-AF65-F5344CB8AC3E}">
        <p14:creationId xmlns:p14="http://schemas.microsoft.com/office/powerpoint/2010/main" val="383839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D6C6-C625-4CDB-8180-D68E304173EA}"/>
              </a:ext>
            </a:extLst>
          </p:cNvPr>
          <p:cNvSpPr>
            <a:spLocks noGrp="1"/>
          </p:cNvSpPr>
          <p:nvPr>
            <p:ph type="title"/>
          </p:nvPr>
        </p:nvSpPr>
        <p:spPr>
          <a:xfrm>
            <a:off x="839788" y="457200"/>
            <a:ext cx="3932237" cy="1600200"/>
          </a:xfrm>
        </p:spPr>
        <p:txBody>
          <a:bodyPr anchor="b"/>
          <a:lstStyle>
            <a:lvl1pPr>
              <a:defRPr sz="3200" b="0">
                <a:solidFill>
                  <a:schemeClr val="accent2">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427B677-9142-4005-BB66-9E17126BD0B3}"/>
              </a:ext>
            </a:extLst>
          </p:cNvPr>
          <p:cNvSpPr>
            <a:spLocks noGrp="1"/>
          </p:cNvSpPr>
          <p:nvPr>
            <p:ph idx="1"/>
          </p:nvPr>
        </p:nvSpPr>
        <p:spPr>
          <a:xfrm>
            <a:off x="5183189" y="457200"/>
            <a:ext cx="6172200" cy="4873625"/>
          </a:xfrm>
        </p:spPr>
        <p:txBody>
          <a:bodyPr/>
          <a:lstStyle>
            <a:lvl1pPr>
              <a:defRPr sz="3200" b="0">
                <a:solidFill>
                  <a:schemeClr val="accent2">
                    <a:lumMod val="25000"/>
                  </a:schemeClr>
                </a:solidFill>
              </a:defRPr>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E4F61-C9C8-4E86-8591-ED224A165D7A}"/>
              </a:ext>
            </a:extLst>
          </p:cNvPr>
          <p:cNvSpPr>
            <a:spLocks noGrp="1"/>
          </p:cNvSpPr>
          <p:nvPr>
            <p:ph type="body" sz="half" idx="2"/>
          </p:nvPr>
        </p:nvSpPr>
        <p:spPr>
          <a:xfrm>
            <a:off x="839788" y="2057400"/>
            <a:ext cx="3932237" cy="3811588"/>
          </a:xfrm>
        </p:spPr>
        <p:txBody>
          <a:bodyPr/>
          <a:lstStyle>
            <a:lvl1pPr marL="0" indent="0">
              <a:buNone/>
              <a:defRPr sz="1600" b="0">
                <a:solidFill>
                  <a:schemeClr val="accent2">
                    <a:lumMod val="25000"/>
                  </a:schemeClr>
                </a:solidFill>
              </a:defRPr>
            </a:lvl1pPr>
            <a:lvl2pPr marL="457192" indent="0">
              <a:buNone/>
              <a:defRPr sz="1400"/>
            </a:lvl2pPr>
            <a:lvl3pPr marL="914384" indent="0">
              <a:buNone/>
              <a:defRPr sz="1200"/>
            </a:lvl3pPr>
            <a:lvl4pPr marL="1371576" indent="0">
              <a:buNone/>
              <a:defRPr sz="1000"/>
            </a:lvl4pPr>
            <a:lvl5pPr marL="1828768" indent="0">
              <a:buNone/>
              <a:defRPr sz="1000"/>
            </a:lvl5pPr>
            <a:lvl6pPr marL="2285960" indent="0">
              <a:buNone/>
              <a:defRPr sz="1000"/>
            </a:lvl6pPr>
            <a:lvl7pPr marL="2743152" indent="0">
              <a:buNone/>
              <a:defRPr sz="1000"/>
            </a:lvl7pPr>
            <a:lvl8pPr marL="3200344" indent="0">
              <a:buNone/>
              <a:defRPr sz="1000"/>
            </a:lvl8pPr>
            <a:lvl9pPr marL="3657536"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1FB061AF-F737-4C58-8631-ABCD206DA129}"/>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614F664-9B43-46D8-8271-A499794B706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69754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66F1F-15E0-4F2B-991A-647F9010013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F2AA80-2A91-4AA5-820D-8ED3D96802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77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4" r:id="rId4"/>
    <p:sldLayoutId id="2147483652" r:id="rId5"/>
    <p:sldLayoutId id="2147483653" r:id="rId6"/>
    <p:sldLayoutId id="2147483651" r:id="rId7"/>
    <p:sldLayoutId id="2147483654" r:id="rId8"/>
    <p:sldLayoutId id="2147483656" r:id="rId9"/>
    <p:sldLayoutId id="2147483660" r:id="rId10"/>
    <p:sldLayoutId id="2147483657" r:id="rId11"/>
    <p:sldLayoutId id="2147483661" r:id="rId12"/>
    <p:sldLayoutId id="2147483688" r:id="rId13"/>
    <p:sldLayoutId id="2147483689" r:id="rId14"/>
    <p:sldLayoutId id="2147483692" r:id="rId15"/>
    <p:sldLayoutId id="2147483695" r:id="rId16"/>
    <p:sldLayoutId id="2147483696" r:id="rId17"/>
    <p:sldLayoutId id="2147483697" r:id="rId18"/>
  </p:sldLayoutIdLst>
  <p:hf hdr="0" ftr="0" dt="0"/>
  <p:txStyles>
    <p:titleStyle>
      <a:lvl1pPr algn="l" defTabSz="914384" rtl="0" eaLnBrk="1" latinLnBrk="0" hangingPunct="1">
        <a:lnSpc>
          <a:spcPct val="90000"/>
        </a:lnSpc>
        <a:spcBef>
          <a:spcPct val="0"/>
        </a:spcBef>
        <a:buNone/>
        <a:defRPr sz="4400" b="1" kern="1200">
          <a:solidFill>
            <a:schemeClr val="tx1"/>
          </a:solidFill>
          <a:latin typeface="Corbel" panose="020B0503020204020204" pitchFamily="34" charset="0"/>
          <a:ea typeface="+mj-ea"/>
          <a:cs typeface="+mj-cs"/>
        </a:defRPr>
      </a:lvl1pPr>
    </p:titleStyle>
    <p:body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6" algn="l" defTabSz="914384" rtl="0" eaLnBrk="1" latinLnBrk="0" hangingPunct="1">
        <a:defRPr sz="1800" kern="1200">
          <a:solidFill>
            <a:schemeClr val="tx1"/>
          </a:solidFill>
          <a:latin typeface="+mn-lt"/>
          <a:ea typeface="+mn-ea"/>
          <a:cs typeface="+mn-cs"/>
        </a:defRPr>
      </a:lvl4pPr>
      <a:lvl5pPr marL="1828768" algn="l" defTabSz="914384" rtl="0" eaLnBrk="1" latinLnBrk="0" hangingPunct="1">
        <a:defRPr sz="1800" kern="1200">
          <a:solidFill>
            <a:schemeClr val="tx1"/>
          </a:solidFill>
          <a:latin typeface="+mn-lt"/>
          <a:ea typeface="+mn-ea"/>
          <a:cs typeface="+mn-cs"/>
        </a:defRPr>
      </a:lvl5pPr>
      <a:lvl6pPr marL="2285960"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4" algn="l" defTabSz="914384" rtl="0" eaLnBrk="1" latinLnBrk="0" hangingPunct="1">
        <a:defRPr sz="1800" kern="1200">
          <a:solidFill>
            <a:schemeClr val="tx1"/>
          </a:solidFill>
          <a:latin typeface="+mn-lt"/>
          <a:ea typeface="+mn-ea"/>
          <a:cs typeface="+mn-cs"/>
        </a:defRPr>
      </a:lvl8pPr>
      <a:lvl9pPr marL="3657536"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 Id="rId4" Type="http://schemas.openxmlformats.org/officeDocument/2006/relationships/image" Target="../media/image7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9.jpeg"/></Relationships>
</file>

<file path=ppt/slides/_rels/slide4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5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94.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100.svg"/><Relationship Id="rId4" Type="http://schemas.openxmlformats.org/officeDocument/2006/relationships/image" Target="../media/image99.png"/></Relationships>
</file>

<file path=ppt/slides/_rels/slide5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00.svg"/><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hyperlink" Target="http://www.planventura.co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89.jpeg"/></Relationships>
</file>

<file path=ppt/slides/_rels/slide7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0A892B-07B4-FA18-42A8-8508C38063CC}"/>
              </a:ext>
            </a:extLst>
          </p:cNvPr>
          <p:cNvSpPr txBox="1"/>
          <p:nvPr/>
        </p:nvSpPr>
        <p:spPr>
          <a:xfrm>
            <a:off x="653143" y="1856792"/>
            <a:ext cx="10590245" cy="2985433"/>
          </a:xfrm>
          <a:prstGeom prst="rect">
            <a:avLst/>
          </a:prstGeom>
          <a:noFill/>
        </p:spPr>
        <p:txBody>
          <a:bodyPr wrap="square" lIns="91440" tIns="45720" rIns="91440" bIns="45720" rtlCol="0" anchor="t">
            <a:spAutoFit/>
          </a:bodyPr>
          <a:lstStyle/>
          <a:p>
            <a:r>
              <a:rPr lang="en-US" sz="4400" b="1">
                <a:solidFill>
                  <a:schemeClr val="bg1"/>
                </a:solidFill>
                <a:latin typeface="Corbel"/>
              </a:rPr>
              <a:t>Draft Land Use Designations &amp; </a:t>
            </a:r>
          </a:p>
          <a:p>
            <a:r>
              <a:rPr lang="en-US" sz="4400" b="1">
                <a:solidFill>
                  <a:schemeClr val="bg1"/>
                </a:solidFill>
                <a:latin typeface="Corbel"/>
              </a:rPr>
              <a:t>Preferred Land Use Map: </a:t>
            </a:r>
            <a:endParaRPr lang="en-US">
              <a:solidFill>
                <a:schemeClr val="bg1"/>
              </a:solidFill>
              <a:latin typeface="Corbel"/>
            </a:endParaRPr>
          </a:p>
          <a:p>
            <a:r>
              <a:rPr lang="en-US" sz="4400" b="1">
                <a:solidFill>
                  <a:schemeClr val="bg1"/>
                </a:solidFill>
                <a:latin typeface="Corbel"/>
              </a:rPr>
              <a:t>City Council </a:t>
            </a:r>
            <a:endParaRPr lang="en-US">
              <a:solidFill>
                <a:schemeClr val="bg1"/>
              </a:solidFill>
              <a:latin typeface="Corbel"/>
            </a:endParaRPr>
          </a:p>
          <a:p>
            <a:endParaRPr lang="en-US" sz="2800" b="1">
              <a:solidFill>
                <a:schemeClr val="bg1"/>
              </a:solidFill>
              <a:latin typeface="Corbel" panose="020B0503020204020204" pitchFamily="34" charset="0"/>
            </a:endParaRPr>
          </a:p>
          <a:p>
            <a:r>
              <a:rPr lang="en-US" sz="2800" b="1">
                <a:solidFill>
                  <a:schemeClr val="bg1"/>
                </a:solidFill>
                <a:latin typeface="Corbel"/>
              </a:rPr>
              <a:t>Updated for October 9, 2023</a:t>
            </a:r>
          </a:p>
        </p:txBody>
      </p:sp>
    </p:spTree>
    <p:extLst>
      <p:ext uri="{BB962C8B-B14F-4D97-AF65-F5344CB8AC3E}">
        <p14:creationId xmlns:p14="http://schemas.microsoft.com/office/powerpoint/2010/main" val="294155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6571E-799D-44DC-B41F-C8A4CCBAF4B5}"/>
              </a:ext>
            </a:extLst>
          </p:cNvPr>
          <p:cNvSpPr>
            <a:spLocks noGrp="1"/>
          </p:cNvSpPr>
          <p:nvPr>
            <p:ph type="title"/>
          </p:nvPr>
        </p:nvSpPr>
        <p:spPr/>
        <p:txBody>
          <a:bodyPr/>
          <a:lstStyle/>
          <a:p>
            <a:r>
              <a:rPr lang="en-US"/>
              <a:t>Implement the Vision</a:t>
            </a:r>
          </a:p>
        </p:txBody>
      </p:sp>
      <p:sp>
        <p:nvSpPr>
          <p:cNvPr id="5" name="Content Placeholder 4">
            <a:extLst>
              <a:ext uri="{FF2B5EF4-FFF2-40B4-BE49-F238E27FC236}">
                <a16:creationId xmlns:a16="http://schemas.microsoft.com/office/drawing/2014/main" id="{E3C85E88-F063-469C-9BFC-0EE9CA86028B}"/>
              </a:ext>
            </a:extLst>
          </p:cNvPr>
          <p:cNvSpPr>
            <a:spLocks noGrp="1"/>
          </p:cNvSpPr>
          <p:nvPr>
            <p:ph idx="1"/>
          </p:nvPr>
        </p:nvSpPr>
        <p:spPr>
          <a:xfrm>
            <a:off x="165104" y="1238987"/>
            <a:ext cx="6506286" cy="4877728"/>
          </a:xfrm>
        </p:spPr>
        <p:txBody>
          <a:bodyPr>
            <a:noAutofit/>
          </a:bodyPr>
          <a:lstStyle/>
          <a:p>
            <a:r>
              <a:rPr lang="en-US" sz="2000">
                <a:effectLst/>
                <a:ea typeface="MS Mincho" panose="02020609040205080304" pitchFamily="49" charset="-128"/>
                <a:cs typeface="Times New Roman" panose="02020603050405020304" pitchFamily="18" charset="0"/>
              </a:rPr>
              <a:t>Describes what the future of the City will look like</a:t>
            </a:r>
          </a:p>
          <a:p>
            <a:r>
              <a:rPr lang="en-US" sz="2000">
                <a:ea typeface="MS Mincho" panose="02020609040205080304" pitchFamily="49" charset="-128"/>
                <a:cs typeface="Times New Roman" panose="02020603050405020304" pitchFamily="18" charset="0"/>
              </a:rPr>
              <a:t>D</a:t>
            </a:r>
            <a:r>
              <a:rPr lang="en-US" sz="2000">
                <a:effectLst/>
                <a:ea typeface="MS Mincho" panose="02020609040205080304" pitchFamily="49" charset="-128"/>
                <a:cs typeface="Times New Roman" panose="02020603050405020304" pitchFamily="18" charset="0"/>
              </a:rPr>
              <a:t>eveloped through extensive community engagement and multiple meetings with the GPAC.</a:t>
            </a:r>
          </a:p>
          <a:p>
            <a:r>
              <a:rPr lang="en-US" sz="2000" b="1">
                <a:ea typeface="MS Mincho" panose="02020609040205080304" pitchFamily="49" charset="-128"/>
                <a:cs typeface="Times New Roman" panose="02020603050405020304" pitchFamily="18" charset="0"/>
              </a:rPr>
              <a:t>E</a:t>
            </a:r>
            <a:r>
              <a:rPr lang="en-US" sz="2000" b="1">
                <a:effectLst/>
                <a:ea typeface="MS Mincho" panose="02020609040205080304" pitchFamily="49" charset="-128"/>
                <a:cs typeface="Times New Roman" panose="02020603050405020304" pitchFamily="18" charset="0"/>
              </a:rPr>
              <a:t>ndorsed by the City Council on March 28, 2022</a:t>
            </a:r>
            <a:r>
              <a:rPr lang="en-US" sz="2000">
                <a:effectLst/>
                <a:ea typeface="MS Mincho" panose="02020609040205080304" pitchFamily="49" charset="-128"/>
                <a:cs typeface="Times New Roman" panose="02020603050405020304" pitchFamily="18" charset="0"/>
              </a:rPr>
              <a:t>. </a:t>
            </a:r>
          </a:p>
          <a:p>
            <a:r>
              <a:rPr lang="en-US" sz="2000">
                <a:ea typeface="MS Mincho" panose="02020609040205080304" pitchFamily="49" charset="-128"/>
                <a:cs typeface="Times New Roman" panose="02020603050405020304" pitchFamily="18" charset="0"/>
              </a:rPr>
              <a:t>S</a:t>
            </a:r>
            <a:r>
              <a:rPr lang="en-US" sz="2000">
                <a:effectLst/>
                <a:ea typeface="MS Mincho" panose="02020609040205080304" pitchFamily="49" charset="-128"/>
                <a:cs typeface="Times New Roman" panose="02020603050405020304" pitchFamily="18" charset="0"/>
              </a:rPr>
              <a:t>erves as the </a:t>
            </a:r>
            <a:r>
              <a:rPr lang="en-US" sz="2000" u="sng">
                <a:effectLst/>
                <a:ea typeface="MS Mincho" panose="02020609040205080304" pitchFamily="49" charset="-128"/>
                <a:cs typeface="Times New Roman" panose="02020603050405020304" pitchFamily="18" charset="0"/>
              </a:rPr>
              <a:t>basis for the land use alternatives </a:t>
            </a:r>
            <a:r>
              <a:rPr lang="en-US" sz="2000">
                <a:effectLst/>
                <a:ea typeface="MS Mincho" panose="02020609040205080304" pitchFamily="49" charset="-128"/>
                <a:cs typeface="Times New Roman" panose="02020603050405020304" pitchFamily="18" charset="0"/>
              </a:rPr>
              <a:t>and topic-specific goals and policies. </a:t>
            </a:r>
          </a:p>
          <a:p>
            <a:r>
              <a:rPr lang="en-US" sz="2000">
                <a:ea typeface="MS Mincho" panose="02020609040205080304" pitchFamily="49" charset="-128"/>
                <a:cs typeface="Times New Roman" panose="02020603050405020304" pitchFamily="18" charset="0"/>
              </a:rPr>
              <a:t>Includes three components:</a:t>
            </a:r>
            <a:endParaRPr lang="en-US" sz="2000">
              <a:effectLst/>
              <a:ea typeface="MS Mincho" panose="02020609040205080304" pitchFamily="49" charset="-128"/>
              <a:cs typeface="Times New Roman" panose="02020603050405020304" pitchFamily="18" charset="0"/>
            </a:endParaRPr>
          </a:p>
          <a:p>
            <a:pPr lvl="1"/>
            <a:r>
              <a:rPr lang="en-US" sz="1800" b="1">
                <a:effectLst/>
                <a:ea typeface="MS Mincho" panose="02020609040205080304" pitchFamily="49" charset="-128"/>
                <a:cs typeface="Times New Roman" panose="02020603050405020304" pitchFamily="18" charset="0"/>
              </a:rPr>
              <a:t>Vision Statement: </a:t>
            </a:r>
            <a:r>
              <a:rPr lang="en-US" sz="1800">
                <a:ea typeface="MS Mincho" panose="02020609040205080304" pitchFamily="49" charset="-128"/>
                <a:cs typeface="Times New Roman" panose="02020603050405020304" pitchFamily="18" charset="0"/>
              </a:rPr>
              <a:t>describes</a:t>
            </a:r>
            <a:r>
              <a:rPr lang="en-US" sz="1800">
                <a:effectLst/>
                <a:ea typeface="MS Mincho" panose="02020609040205080304" pitchFamily="49" charset="-128"/>
                <a:cs typeface="Times New Roman" panose="02020603050405020304" pitchFamily="18" charset="0"/>
              </a:rPr>
              <a:t> where the </a:t>
            </a:r>
            <a:r>
              <a:rPr lang="en-US" sz="1800">
                <a:ea typeface="MS Mincho" panose="02020609040205080304" pitchFamily="49" charset="-128"/>
                <a:cs typeface="Times New Roman" panose="02020603050405020304" pitchFamily="18" charset="0"/>
              </a:rPr>
              <a:t>C</a:t>
            </a:r>
            <a:r>
              <a:rPr lang="en-US" sz="1800">
                <a:effectLst/>
                <a:ea typeface="MS Mincho" panose="02020609040205080304" pitchFamily="49" charset="-128"/>
                <a:cs typeface="Times New Roman" panose="02020603050405020304" pitchFamily="18" charset="0"/>
              </a:rPr>
              <a:t>ity aspires to be in 2050</a:t>
            </a:r>
          </a:p>
          <a:p>
            <a:pPr lvl="1"/>
            <a:r>
              <a:rPr lang="en-US" sz="1800" b="1">
                <a:ea typeface="MS Mincho" panose="02020609040205080304" pitchFamily="49" charset="-128"/>
                <a:cs typeface="Times New Roman" panose="02020603050405020304" pitchFamily="18" charset="0"/>
              </a:rPr>
              <a:t>C</a:t>
            </a:r>
            <a:r>
              <a:rPr lang="en-US" sz="1800" b="1">
                <a:effectLst/>
                <a:ea typeface="MS Mincho" panose="02020609040205080304" pitchFamily="49" charset="-128"/>
                <a:cs typeface="Times New Roman" panose="02020603050405020304" pitchFamily="18" charset="0"/>
              </a:rPr>
              <a:t>ore Values</a:t>
            </a:r>
            <a:r>
              <a:rPr lang="en-US" sz="1800" b="1">
                <a:ea typeface="MS Mincho" panose="02020609040205080304" pitchFamily="49" charset="-128"/>
                <a:cs typeface="Times New Roman" panose="02020603050405020304" pitchFamily="18" charset="0"/>
              </a:rPr>
              <a:t>: </a:t>
            </a:r>
            <a:r>
              <a:rPr lang="en-US" sz="1800">
                <a:ea typeface="MS Mincho" panose="02020609040205080304" pitchFamily="49" charset="-128"/>
                <a:cs typeface="Times New Roman" panose="02020603050405020304" pitchFamily="18" charset="0"/>
              </a:rPr>
              <a:t>define Ventura’s </a:t>
            </a:r>
            <a:r>
              <a:rPr lang="en-US" sz="1800">
                <a:effectLst/>
                <a:ea typeface="MS Mincho" panose="02020609040205080304" pitchFamily="49" charset="-128"/>
                <a:cs typeface="Futura PT Book" panose="020B0502020204020303" pitchFamily="34" charset="0"/>
              </a:rPr>
              <a:t>culture and priorities</a:t>
            </a:r>
          </a:p>
          <a:p>
            <a:pPr lvl="1"/>
            <a:r>
              <a:rPr lang="en-US" sz="1800" b="1">
                <a:ea typeface="MS Mincho" panose="02020609040205080304" pitchFamily="49" charset="-128"/>
                <a:cs typeface="Times New Roman" panose="02020603050405020304" pitchFamily="18" charset="0"/>
              </a:rPr>
              <a:t>Strategies: </a:t>
            </a:r>
            <a:r>
              <a:rPr lang="en-US" sz="1800">
                <a:effectLst/>
                <a:ea typeface="MS Mincho" panose="02020609040205080304" pitchFamily="49" charset="-128"/>
                <a:cs typeface="Times New Roman" panose="02020603050405020304" pitchFamily="18" charset="0"/>
              </a:rPr>
              <a:t>provide specific benchmarks or actions for </a:t>
            </a:r>
            <a:r>
              <a:rPr lang="en-US" sz="1800">
                <a:solidFill>
                  <a:srgbClr val="000000"/>
                </a:solidFill>
                <a:ea typeface="MS Mincho" panose="02020609040205080304" pitchFamily="49" charset="-128"/>
                <a:cs typeface="Open Sans Light" panose="020B0306030504020204" pitchFamily="34" charset="0"/>
              </a:rPr>
              <a:t>achieving the vision/core values</a:t>
            </a:r>
            <a:endParaRPr lang="en-US" sz="1800">
              <a:effectLst/>
              <a:ea typeface="MS Mincho" panose="02020609040205080304" pitchFamily="49" charset="-128"/>
              <a:cs typeface="Times New Roman" panose="02020603050405020304" pitchFamily="18" charset="0"/>
            </a:endParaRPr>
          </a:p>
        </p:txBody>
      </p:sp>
      <p:sp>
        <p:nvSpPr>
          <p:cNvPr id="17" name="TextBox 16">
            <a:extLst>
              <a:ext uri="{FF2B5EF4-FFF2-40B4-BE49-F238E27FC236}">
                <a16:creationId xmlns:a16="http://schemas.microsoft.com/office/drawing/2014/main" id="{44AE6DEF-4AB7-5158-0CF3-161E3EA33DFF}"/>
              </a:ext>
            </a:extLst>
          </p:cNvPr>
          <p:cNvSpPr txBox="1"/>
          <p:nvPr/>
        </p:nvSpPr>
        <p:spPr>
          <a:xfrm>
            <a:off x="6671390" y="3429000"/>
            <a:ext cx="5355506" cy="2031325"/>
          </a:xfrm>
          <a:prstGeom prst="rect">
            <a:avLst/>
          </a:prstGeom>
          <a:solidFill>
            <a:schemeClr val="tx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161616"/>
                </a:solidFill>
                <a:latin typeface="Corbel"/>
              </a:rPr>
              <a:t>“The residents of Ventura will implement a shared vision to achieve a sustainable, equitable, and resilient future. We will work together to protect the characteristics we cherish the most: </a:t>
            </a:r>
            <a:r>
              <a:rPr lang="en-US" b="1" i="1">
                <a:solidFill>
                  <a:srgbClr val="161616"/>
                </a:solidFill>
                <a:latin typeface="Corbel"/>
              </a:rPr>
              <a:t>the California beach town character; the welcoming, close-knit community feel; views of and access to the ocean and hills; our rich history; the diversity of cultures, races, and ethnicities</a:t>
            </a:r>
            <a:r>
              <a:rPr lang="en-US" i="1">
                <a:solidFill>
                  <a:srgbClr val="161616"/>
                </a:solidFill>
                <a:latin typeface="Corbel"/>
              </a:rPr>
              <a:t>."</a:t>
            </a:r>
            <a:endParaRPr lang="en-US"/>
          </a:p>
        </p:txBody>
      </p:sp>
      <p:pic>
        <p:nvPicPr>
          <p:cNvPr id="9" name="Picture 8">
            <a:extLst>
              <a:ext uri="{FF2B5EF4-FFF2-40B4-BE49-F238E27FC236}">
                <a16:creationId xmlns:a16="http://schemas.microsoft.com/office/drawing/2014/main" id="{89CB7343-1011-3F8A-6E54-886F6AC303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934921">
            <a:off x="7291722" y="373965"/>
            <a:ext cx="1947169" cy="2493450"/>
          </a:xfrm>
          <a:prstGeom prst="rect">
            <a:avLst/>
          </a:prstGeom>
        </p:spPr>
      </p:pic>
      <p:pic>
        <p:nvPicPr>
          <p:cNvPr id="10" name="Picture 9">
            <a:extLst>
              <a:ext uri="{FF2B5EF4-FFF2-40B4-BE49-F238E27FC236}">
                <a16:creationId xmlns:a16="http://schemas.microsoft.com/office/drawing/2014/main" id="{8CF99929-CFB9-998D-1801-F6EA39336E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44420">
            <a:off x="8863375" y="658146"/>
            <a:ext cx="1991695" cy="2566685"/>
          </a:xfrm>
          <a:prstGeom prst="rect">
            <a:avLst/>
          </a:prstGeom>
        </p:spPr>
      </p:pic>
    </p:spTree>
    <p:extLst>
      <p:ext uri="{BB962C8B-B14F-4D97-AF65-F5344CB8AC3E}">
        <p14:creationId xmlns:p14="http://schemas.microsoft.com/office/powerpoint/2010/main" val="398383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3688F9-4071-8E15-B385-1A6B2C16F6E9}"/>
              </a:ext>
            </a:extLst>
          </p:cNvPr>
          <p:cNvSpPr>
            <a:spLocks noGrp="1"/>
          </p:cNvSpPr>
          <p:nvPr>
            <p:ph sz="half" idx="1"/>
          </p:nvPr>
        </p:nvSpPr>
        <p:spPr>
          <a:xfrm>
            <a:off x="259774" y="1121855"/>
            <a:ext cx="5448768" cy="4904871"/>
          </a:xfrm>
        </p:spPr>
        <p:txBody>
          <a:bodyPr>
            <a:normAutofit/>
          </a:bodyPr>
          <a:lstStyle/>
          <a:p>
            <a:r>
              <a:rPr lang="en-US"/>
              <a:t>Enhance neighborhoods with infill</a:t>
            </a:r>
          </a:p>
          <a:p>
            <a:r>
              <a:rPr lang="en-US"/>
              <a:t>Strengthen the Downtown</a:t>
            </a:r>
          </a:p>
          <a:p>
            <a:r>
              <a:rPr lang="en-US"/>
              <a:t>Transform commercial corridors</a:t>
            </a:r>
          </a:p>
          <a:p>
            <a:r>
              <a:rPr lang="en-US"/>
              <a:t>Expand the number and diversity of housing units</a:t>
            </a:r>
          </a:p>
          <a:p>
            <a:r>
              <a:rPr lang="en-US"/>
              <a:t>Develop around transit</a:t>
            </a:r>
          </a:p>
          <a:p>
            <a:r>
              <a:rPr lang="en-US"/>
              <a:t>Add retail, services and housing to East Ventura</a:t>
            </a:r>
          </a:p>
          <a:p>
            <a:r>
              <a:rPr lang="en-US"/>
              <a:t>Expand employment uses</a:t>
            </a:r>
          </a:p>
          <a:p>
            <a:endParaRPr lang="en-US"/>
          </a:p>
        </p:txBody>
      </p:sp>
      <p:sp>
        <p:nvSpPr>
          <p:cNvPr id="5" name="Content Placeholder 4">
            <a:extLst>
              <a:ext uri="{FF2B5EF4-FFF2-40B4-BE49-F238E27FC236}">
                <a16:creationId xmlns:a16="http://schemas.microsoft.com/office/drawing/2014/main" id="{35DECF4A-8C2D-F33E-4872-62FCCFC0D65A}"/>
              </a:ext>
            </a:extLst>
          </p:cNvPr>
          <p:cNvSpPr>
            <a:spLocks noGrp="1"/>
          </p:cNvSpPr>
          <p:nvPr>
            <p:ph sz="half" idx="2"/>
          </p:nvPr>
        </p:nvSpPr>
        <p:spPr/>
        <p:txBody>
          <a:bodyPr/>
          <a:lstStyle/>
          <a:p>
            <a:r>
              <a:rPr lang="en-US"/>
              <a:t>Protect public open spaces</a:t>
            </a:r>
          </a:p>
          <a:p>
            <a:r>
              <a:rPr lang="en-US"/>
              <a:t>Reduce GHG emissions</a:t>
            </a:r>
          </a:p>
          <a:p>
            <a:r>
              <a:rPr lang="en-US"/>
              <a:t>Reduce air pollution</a:t>
            </a:r>
          </a:p>
          <a:p>
            <a:r>
              <a:rPr lang="en-US"/>
              <a:t>Avoid wildfire and SLR areas</a:t>
            </a:r>
          </a:p>
          <a:p>
            <a:r>
              <a:rPr lang="en-US"/>
              <a:t>Increase walking, biking and transit</a:t>
            </a:r>
          </a:p>
        </p:txBody>
      </p:sp>
      <p:sp>
        <p:nvSpPr>
          <p:cNvPr id="2" name="Title 1">
            <a:extLst>
              <a:ext uri="{FF2B5EF4-FFF2-40B4-BE49-F238E27FC236}">
                <a16:creationId xmlns:a16="http://schemas.microsoft.com/office/drawing/2014/main" id="{9303EFF2-97B5-CE94-0A90-FB660FE5ECA2}"/>
              </a:ext>
            </a:extLst>
          </p:cNvPr>
          <p:cNvSpPr>
            <a:spLocks noGrp="1"/>
          </p:cNvSpPr>
          <p:nvPr>
            <p:ph type="title"/>
          </p:nvPr>
        </p:nvSpPr>
        <p:spPr/>
        <p:txBody>
          <a:bodyPr/>
          <a:lstStyle/>
          <a:p>
            <a:r>
              <a:rPr lang="en-US"/>
              <a:t>Implement the Vision – Land Use Strategies</a:t>
            </a:r>
          </a:p>
        </p:txBody>
      </p:sp>
    </p:spTree>
    <p:extLst>
      <p:ext uri="{BB962C8B-B14F-4D97-AF65-F5344CB8AC3E}">
        <p14:creationId xmlns:p14="http://schemas.microsoft.com/office/powerpoint/2010/main" val="162621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CAA0-E488-3BB3-F804-3737040F3804}"/>
              </a:ext>
            </a:extLst>
          </p:cNvPr>
          <p:cNvSpPr>
            <a:spLocks noGrp="1"/>
          </p:cNvSpPr>
          <p:nvPr>
            <p:ph type="ctrTitle"/>
          </p:nvPr>
        </p:nvSpPr>
        <p:spPr/>
        <p:txBody>
          <a:bodyPr/>
          <a:lstStyle/>
          <a:p>
            <a:r>
              <a:rPr lang="en-US"/>
              <a:t>Land Use Designations</a:t>
            </a:r>
          </a:p>
        </p:txBody>
      </p:sp>
      <p:sp>
        <p:nvSpPr>
          <p:cNvPr id="3" name="Subtitle 2">
            <a:extLst>
              <a:ext uri="{FF2B5EF4-FFF2-40B4-BE49-F238E27FC236}">
                <a16:creationId xmlns:a16="http://schemas.microsoft.com/office/drawing/2014/main" id="{424D341B-B472-BEEA-79CB-D326F4C2180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513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1240-2CBC-68DE-2D0E-57CA6744F371}"/>
              </a:ext>
            </a:extLst>
          </p:cNvPr>
          <p:cNvSpPr>
            <a:spLocks noGrp="1"/>
          </p:cNvSpPr>
          <p:nvPr>
            <p:ph type="title"/>
          </p:nvPr>
        </p:nvSpPr>
        <p:spPr/>
        <p:txBody>
          <a:bodyPr/>
          <a:lstStyle/>
          <a:p>
            <a:r>
              <a:rPr lang="en-US"/>
              <a:t>What are “Land Use Designations”?</a:t>
            </a:r>
          </a:p>
        </p:txBody>
      </p:sp>
      <p:pic>
        <p:nvPicPr>
          <p:cNvPr id="8" name="Picture 7" descr="A picture containing building, outdoor, sky, stone&#10;&#10;Description automatically generated">
            <a:extLst>
              <a:ext uri="{FF2B5EF4-FFF2-40B4-BE49-F238E27FC236}">
                <a16:creationId xmlns:a16="http://schemas.microsoft.com/office/drawing/2014/main" id="{C24FCB30-5D84-1456-98DA-F3CDE32301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51966" y="3594472"/>
            <a:ext cx="3026604" cy="2269953"/>
          </a:xfrm>
          <a:prstGeom prst="rect">
            <a:avLst/>
          </a:prstGeom>
        </p:spPr>
      </p:pic>
      <p:pic>
        <p:nvPicPr>
          <p:cNvPr id="10" name="Picture 9" descr="A yellow building with a hill in the background&#10;&#10;Description automatically generated with medium confidence">
            <a:extLst>
              <a:ext uri="{FF2B5EF4-FFF2-40B4-BE49-F238E27FC236}">
                <a16:creationId xmlns:a16="http://schemas.microsoft.com/office/drawing/2014/main" id="{FAE58386-224D-CD6D-4E89-E8A348F9EE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9611" y="1222479"/>
            <a:ext cx="3026604" cy="2206521"/>
          </a:xfrm>
          <a:prstGeom prst="rect">
            <a:avLst/>
          </a:prstGeom>
        </p:spPr>
      </p:pic>
      <p:pic>
        <p:nvPicPr>
          <p:cNvPr id="12" name="Picture 11" descr="A picture containing outdoor, building, road, house&#10;&#10;Description automatically generated">
            <a:extLst>
              <a:ext uri="{FF2B5EF4-FFF2-40B4-BE49-F238E27FC236}">
                <a16:creationId xmlns:a16="http://schemas.microsoft.com/office/drawing/2014/main" id="{8D88EFDA-76AF-1C66-9AAD-DE51055D4D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7300" y="3594472"/>
            <a:ext cx="2930776" cy="2269953"/>
          </a:xfrm>
          <a:prstGeom prst="rect">
            <a:avLst/>
          </a:prstGeom>
        </p:spPr>
      </p:pic>
      <p:pic>
        <p:nvPicPr>
          <p:cNvPr id="16" name="Picture 15" descr="A picture containing sky, outdoor, ground, beach&#10;&#10;Description automatically generated">
            <a:extLst>
              <a:ext uri="{FF2B5EF4-FFF2-40B4-BE49-F238E27FC236}">
                <a16:creationId xmlns:a16="http://schemas.microsoft.com/office/drawing/2014/main" id="{AC85CD89-D683-AA70-2859-27FF188673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6048" y="1222479"/>
            <a:ext cx="2942028" cy="2206521"/>
          </a:xfrm>
          <a:prstGeom prst="rect">
            <a:avLst/>
          </a:prstGeom>
        </p:spPr>
      </p:pic>
      <p:sp>
        <p:nvSpPr>
          <p:cNvPr id="4" name="Content Placeholder 2">
            <a:extLst>
              <a:ext uri="{FF2B5EF4-FFF2-40B4-BE49-F238E27FC236}">
                <a16:creationId xmlns:a16="http://schemas.microsoft.com/office/drawing/2014/main" id="{21DE2B15-FEC7-BA34-320D-6A5D87F2D312}"/>
              </a:ext>
            </a:extLst>
          </p:cNvPr>
          <p:cNvSpPr txBox="1">
            <a:spLocks/>
          </p:cNvSpPr>
          <p:nvPr/>
        </p:nvSpPr>
        <p:spPr>
          <a:xfrm>
            <a:off x="165103" y="1100836"/>
            <a:ext cx="4315443" cy="5409692"/>
          </a:xfrm>
          <a:prstGeom prst="rect">
            <a:avLst/>
          </a:prstGeom>
        </p:spPr>
        <p:txBody>
          <a:bodyPr vert="horz" lIns="91440" tIns="45720" rIns="91440" bIns="45720" rtlCol="0">
            <a:normAutofit/>
          </a:bodyPr>
          <a:lstStyle>
            <a:lvl1pPr marL="228596" indent="-228596" algn="l" defTabSz="914384" rtl="0" eaLnBrk="1" latinLnBrk="0" hangingPunct="1">
              <a:lnSpc>
                <a:spcPct val="10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10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10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Defines the future (allowable) type, distribution, and intensity of all parcels</a:t>
            </a:r>
          </a:p>
          <a:p>
            <a:r>
              <a:rPr lang="en-US" sz="2400"/>
              <a:t>Includes a land use diagram</a:t>
            </a:r>
          </a:p>
          <a:p>
            <a:r>
              <a:rPr lang="en-US" sz="2400"/>
              <a:t>Establishes standards for density</a:t>
            </a:r>
          </a:p>
          <a:p>
            <a:pPr lvl="1"/>
            <a:r>
              <a:rPr lang="en-US" sz="2000"/>
              <a:t>Residential (dwelling units per acre) </a:t>
            </a:r>
          </a:p>
          <a:p>
            <a:pPr lvl="1"/>
            <a:r>
              <a:rPr lang="en-US" sz="2000"/>
              <a:t>Non-residential (floor-area ratio)</a:t>
            </a:r>
          </a:p>
          <a:p>
            <a:r>
              <a:rPr lang="en-US" sz="2400"/>
              <a:t>Must align with and reflect content from other elements</a:t>
            </a:r>
          </a:p>
        </p:txBody>
      </p:sp>
    </p:spTree>
    <p:extLst>
      <p:ext uri="{BB962C8B-B14F-4D97-AF65-F5344CB8AC3E}">
        <p14:creationId xmlns:p14="http://schemas.microsoft.com/office/powerpoint/2010/main" val="336244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86F4-9D98-45B1-A19E-01B0BD74B7F3}"/>
              </a:ext>
            </a:extLst>
          </p:cNvPr>
          <p:cNvSpPr>
            <a:spLocks noGrp="1"/>
          </p:cNvSpPr>
          <p:nvPr>
            <p:ph type="title"/>
          </p:nvPr>
        </p:nvSpPr>
        <p:spPr/>
        <p:txBody>
          <a:bodyPr/>
          <a:lstStyle/>
          <a:p>
            <a:r>
              <a:rPr lang="en-US"/>
              <a:t>Existing General Plan Land Use Designations</a:t>
            </a:r>
          </a:p>
        </p:txBody>
      </p:sp>
      <p:pic>
        <p:nvPicPr>
          <p:cNvPr id="4" name="Picture 3">
            <a:extLst>
              <a:ext uri="{FF2B5EF4-FFF2-40B4-BE49-F238E27FC236}">
                <a16:creationId xmlns:a16="http://schemas.microsoft.com/office/drawing/2014/main" id="{4EA66DA7-0D8E-4538-B6FD-7C4D912C7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7893" y="1244620"/>
            <a:ext cx="5190833" cy="4689649"/>
          </a:xfrm>
          <a:prstGeom prst="rect">
            <a:avLst/>
          </a:prstGeom>
        </p:spPr>
      </p:pic>
      <p:pic>
        <p:nvPicPr>
          <p:cNvPr id="5" name="Picture 4" descr="Map&#10;&#10;Description automatically generated">
            <a:extLst>
              <a:ext uri="{FF2B5EF4-FFF2-40B4-BE49-F238E27FC236}">
                <a16:creationId xmlns:a16="http://schemas.microsoft.com/office/drawing/2014/main" id="{09726092-7758-47E2-9EA2-04A1A2070C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923" y="1172924"/>
            <a:ext cx="6255468" cy="4761345"/>
          </a:xfrm>
          <a:prstGeom prst="rect">
            <a:avLst/>
          </a:prstGeom>
        </p:spPr>
      </p:pic>
    </p:spTree>
    <p:extLst>
      <p:ext uri="{BB962C8B-B14F-4D97-AF65-F5344CB8AC3E}">
        <p14:creationId xmlns:p14="http://schemas.microsoft.com/office/powerpoint/2010/main" val="118388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AD05F-21DD-4086-8F31-20B88A48FE72}"/>
              </a:ext>
            </a:extLst>
          </p:cNvPr>
          <p:cNvSpPr>
            <a:spLocks noGrp="1"/>
          </p:cNvSpPr>
          <p:nvPr>
            <p:ph sz="half" idx="1"/>
          </p:nvPr>
        </p:nvSpPr>
        <p:spPr>
          <a:xfrm>
            <a:off x="259774" y="1121856"/>
            <a:ext cx="4239074" cy="5025447"/>
          </a:xfrm>
        </p:spPr>
        <p:txBody>
          <a:bodyPr>
            <a:normAutofit lnSpcReduction="10000"/>
          </a:bodyPr>
          <a:lstStyle/>
          <a:p>
            <a:r>
              <a:rPr lang="en-US" sz="1900"/>
              <a:t>Implements policy direction through development standards and guidelines </a:t>
            </a:r>
          </a:p>
          <a:p>
            <a:r>
              <a:rPr lang="en-US" sz="1900" b="1">
                <a:solidFill>
                  <a:srgbClr val="06B3BD"/>
                </a:solidFill>
              </a:rPr>
              <a:t>Required by State law</a:t>
            </a:r>
            <a:r>
              <a:rPr lang="en-US" sz="1900"/>
              <a:t> to be consistent with the General Plan</a:t>
            </a:r>
          </a:p>
          <a:p>
            <a:r>
              <a:rPr lang="en-US" sz="1900"/>
              <a:t>Typically contains these standards:</a:t>
            </a:r>
          </a:p>
          <a:p>
            <a:pPr marL="463550" lvl="1" indent="-231775">
              <a:spcBef>
                <a:spcPts val="1000"/>
              </a:spcBef>
            </a:pPr>
            <a:r>
              <a:rPr lang="en-US" sz="1900" b="1">
                <a:solidFill>
                  <a:srgbClr val="06B3BD"/>
                </a:solidFill>
              </a:rPr>
              <a:t>Uses: </a:t>
            </a:r>
            <a:r>
              <a:rPr lang="en-US" sz="1900"/>
              <a:t>Detailed types of uses allowed</a:t>
            </a:r>
          </a:p>
          <a:p>
            <a:pPr marL="463550" lvl="1" indent="-231775">
              <a:spcBef>
                <a:spcPts val="1000"/>
              </a:spcBef>
            </a:pPr>
            <a:r>
              <a:rPr lang="en-US" sz="1900" b="1">
                <a:solidFill>
                  <a:srgbClr val="06B3BD"/>
                </a:solidFill>
              </a:rPr>
              <a:t>Intensity</a:t>
            </a:r>
            <a:r>
              <a:rPr lang="en-US" sz="1900"/>
              <a:t>: Density (dwelling units per acre) or intensity (floor area ratio); Building height and bulk</a:t>
            </a:r>
          </a:p>
          <a:p>
            <a:pPr marL="463550" lvl="1" indent="-231775">
              <a:spcBef>
                <a:spcPts val="1000"/>
              </a:spcBef>
            </a:pPr>
            <a:r>
              <a:rPr lang="en-US" sz="1900" b="1">
                <a:solidFill>
                  <a:srgbClr val="06B3BD"/>
                </a:solidFill>
              </a:rPr>
              <a:t>Site standards</a:t>
            </a:r>
            <a:r>
              <a:rPr lang="en-US" sz="1900"/>
              <a:t>: Setbacks, Required open space, Parking, Transitions</a:t>
            </a:r>
            <a:br>
              <a:rPr lang="en-US" sz="1900"/>
            </a:br>
            <a:endParaRPr lang="en-US" sz="1900"/>
          </a:p>
          <a:p>
            <a:pPr marL="0" indent="0" algn="ctr">
              <a:buNone/>
            </a:pPr>
            <a:r>
              <a:rPr lang="en-US" sz="1900" i="1">
                <a:solidFill>
                  <a:srgbClr val="06B3BD"/>
                </a:solidFill>
              </a:rPr>
              <a:t>Ventura has almost 50 zoning districts</a:t>
            </a:r>
          </a:p>
        </p:txBody>
      </p:sp>
      <p:sp>
        <p:nvSpPr>
          <p:cNvPr id="2" name="Title 1">
            <a:extLst>
              <a:ext uri="{FF2B5EF4-FFF2-40B4-BE49-F238E27FC236}">
                <a16:creationId xmlns:a16="http://schemas.microsoft.com/office/drawing/2014/main" id="{8BD3BFF6-7587-407A-94DA-CC79711221B5}"/>
              </a:ext>
            </a:extLst>
          </p:cNvPr>
          <p:cNvSpPr>
            <a:spLocks noGrp="1"/>
          </p:cNvSpPr>
          <p:nvPr>
            <p:ph type="title"/>
          </p:nvPr>
        </p:nvSpPr>
        <p:spPr/>
        <p:txBody>
          <a:bodyPr/>
          <a:lstStyle/>
          <a:p>
            <a:r>
              <a:rPr lang="en-US"/>
              <a:t>Existing Zoning</a:t>
            </a:r>
          </a:p>
        </p:txBody>
      </p:sp>
      <p:pic>
        <p:nvPicPr>
          <p:cNvPr id="5" name="Picture 4">
            <a:extLst>
              <a:ext uri="{FF2B5EF4-FFF2-40B4-BE49-F238E27FC236}">
                <a16:creationId xmlns:a16="http://schemas.microsoft.com/office/drawing/2014/main" id="{1CF2D612-CBCD-4BA6-8A3A-B3C4162F17DB}"/>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384502" y="909157"/>
            <a:ext cx="7772400" cy="59039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85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D7EE-A226-B420-562E-E3F04FD4E541}"/>
              </a:ext>
            </a:extLst>
          </p:cNvPr>
          <p:cNvSpPr>
            <a:spLocks noGrp="1"/>
          </p:cNvSpPr>
          <p:nvPr>
            <p:ph type="title"/>
          </p:nvPr>
        </p:nvSpPr>
        <p:spPr/>
        <p:txBody>
          <a:bodyPr/>
          <a:lstStyle/>
          <a:p>
            <a:r>
              <a:rPr lang="en-US"/>
              <a:t>Why do we need to Create New Land Use Designations?</a:t>
            </a:r>
          </a:p>
        </p:txBody>
      </p:sp>
      <p:sp>
        <p:nvSpPr>
          <p:cNvPr id="3" name="Content Placeholder 2">
            <a:extLst>
              <a:ext uri="{FF2B5EF4-FFF2-40B4-BE49-F238E27FC236}">
                <a16:creationId xmlns:a16="http://schemas.microsoft.com/office/drawing/2014/main" id="{65F70699-D42F-7499-B6DC-95056B88EAB6}"/>
              </a:ext>
            </a:extLst>
          </p:cNvPr>
          <p:cNvSpPr>
            <a:spLocks noGrp="1"/>
          </p:cNvSpPr>
          <p:nvPr>
            <p:ph idx="1"/>
          </p:nvPr>
        </p:nvSpPr>
        <p:spPr>
          <a:xfrm>
            <a:off x="165103" y="1253331"/>
            <a:ext cx="11703623" cy="4351338"/>
          </a:xfrm>
        </p:spPr>
        <p:txBody>
          <a:bodyPr vert="horz" lIns="91440" tIns="45720" rIns="91440" bIns="45720" rtlCol="0" anchor="t">
            <a:normAutofit/>
          </a:bodyPr>
          <a:lstStyle/>
          <a:p>
            <a:pPr marL="227965" indent="-227965">
              <a:spcBef>
                <a:spcPts val="1800"/>
              </a:spcBef>
            </a:pPr>
            <a:r>
              <a:rPr lang="en-US">
                <a:latin typeface="Corbel"/>
              </a:rPr>
              <a:t>Ventura's existing land use regulations (General Plan and Zoning) are not consistent with State law and legal precedent.</a:t>
            </a:r>
            <a:endParaRPr lang="en-US"/>
          </a:p>
          <a:p>
            <a:pPr marL="227965" indent="-227965">
              <a:spcBef>
                <a:spcPts val="1800"/>
              </a:spcBef>
            </a:pPr>
            <a:r>
              <a:rPr lang="en-US">
                <a:latin typeface="Corbel"/>
              </a:rPr>
              <a:t>New land use designation map is needed to implement the new General Plan Vision statement and community feedback gathered through public engagement process.</a:t>
            </a:r>
          </a:p>
          <a:p>
            <a:pPr marL="227965" indent="-227965">
              <a:spcBef>
                <a:spcPts val="1800"/>
              </a:spcBef>
            </a:pPr>
            <a:r>
              <a:rPr lang="en-US">
                <a:latin typeface="Corbel"/>
              </a:rPr>
              <a:t>New designations will provide more clarity and transparency on development decisions.</a:t>
            </a:r>
          </a:p>
        </p:txBody>
      </p:sp>
    </p:spTree>
    <p:extLst>
      <p:ext uri="{BB962C8B-B14F-4D97-AF65-F5344CB8AC3E}">
        <p14:creationId xmlns:p14="http://schemas.microsoft.com/office/powerpoint/2010/main" val="196062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D7EE-A226-B420-562E-E3F04FD4E541}"/>
              </a:ext>
            </a:extLst>
          </p:cNvPr>
          <p:cNvSpPr>
            <a:spLocks noGrp="1"/>
          </p:cNvSpPr>
          <p:nvPr>
            <p:ph type="title"/>
          </p:nvPr>
        </p:nvSpPr>
        <p:spPr/>
        <p:txBody>
          <a:bodyPr/>
          <a:lstStyle/>
          <a:p>
            <a:r>
              <a:rPr lang="en-US">
                <a:latin typeface="Corbel"/>
              </a:rPr>
              <a:t>Overview of Revised Designations</a:t>
            </a:r>
            <a:endParaRPr lang="en-US"/>
          </a:p>
        </p:txBody>
      </p:sp>
      <p:sp>
        <p:nvSpPr>
          <p:cNvPr id="3" name="Content Placeholder 2">
            <a:extLst>
              <a:ext uri="{FF2B5EF4-FFF2-40B4-BE49-F238E27FC236}">
                <a16:creationId xmlns:a16="http://schemas.microsoft.com/office/drawing/2014/main" id="{65F70699-D42F-7499-B6DC-95056B88EAB6}"/>
              </a:ext>
            </a:extLst>
          </p:cNvPr>
          <p:cNvSpPr>
            <a:spLocks noGrp="1"/>
          </p:cNvSpPr>
          <p:nvPr>
            <p:ph idx="1"/>
          </p:nvPr>
        </p:nvSpPr>
        <p:spPr>
          <a:xfrm>
            <a:off x="165103" y="1253331"/>
            <a:ext cx="11703623" cy="4619769"/>
          </a:xfrm>
        </p:spPr>
        <p:txBody>
          <a:bodyPr vert="horz" lIns="91440" tIns="45720" rIns="91440" bIns="45720" rtlCol="0" anchor="t">
            <a:normAutofit fontScale="85000" lnSpcReduction="20000"/>
          </a:bodyPr>
          <a:lstStyle/>
          <a:p>
            <a:pPr marL="227965" indent="-227965">
              <a:spcBef>
                <a:spcPts val="1800"/>
              </a:spcBef>
            </a:pPr>
            <a:r>
              <a:rPr lang="en-US">
                <a:latin typeface="Corbel"/>
              </a:rPr>
              <a:t>31 designations in 5 categories</a:t>
            </a:r>
          </a:p>
          <a:p>
            <a:pPr marL="227965" indent="-227965">
              <a:spcBef>
                <a:spcPts val="1800"/>
              </a:spcBef>
            </a:pPr>
            <a:r>
              <a:rPr lang="en-US">
                <a:latin typeface="Corbel"/>
              </a:rPr>
              <a:t>Based on zoning districts, with similar districts combined</a:t>
            </a:r>
            <a:endParaRPr lang="en-US"/>
          </a:p>
          <a:p>
            <a:pPr marL="227965" indent="-227965">
              <a:spcBef>
                <a:spcPts val="1800"/>
              </a:spcBef>
            </a:pPr>
            <a:r>
              <a:rPr lang="en-US">
                <a:latin typeface="Corbel"/>
              </a:rPr>
              <a:t>Preserves residential zoning districts</a:t>
            </a:r>
          </a:p>
          <a:p>
            <a:pPr marL="227965" indent="-227965">
              <a:spcBef>
                <a:spcPts val="1800"/>
              </a:spcBef>
            </a:pPr>
            <a:r>
              <a:rPr lang="en-US">
                <a:latin typeface="Corbel"/>
              </a:rPr>
              <a:t>Includes specific designations for coastal zone</a:t>
            </a:r>
          </a:p>
          <a:p>
            <a:pPr marL="227965" indent="-227965">
              <a:spcBef>
                <a:spcPts val="1800"/>
              </a:spcBef>
            </a:pPr>
            <a:r>
              <a:rPr lang="en-US">
                <a:latin typeface="Corbel"/>
              </a:rPr>
              <a:t>Includes new designations for:</a:t>
            </a:r>
          </a:p>
          <a:p>
            <a:pPr marL="685165" lvl="1" indent="-227965">
              <a:spcBef>
                <a:spcPts val="1800"/>
              </a:spcBef>
            </a:pPr>
            <a:r>
              <a:rPr lang="en-US" i="1">
                <a:latin typeface="Corbel"/>
              </a:rPr>
              <a:t>Commercial </a:t>
            </a:r>
            <a:r>
              <a:rPr lang="en-US">
                <a:latin typeface="Corbel"/>
              </a:rPr>
              <a:t>(no residential allowed)</a:t>
            </a:r>
          </a:p>
          <a:p>
            <a:pPr marL="685165" lvl="1" indent="-227965">
              <a:spcBef>
                <a:spcPts val="1800"/>
              </a:spcBef>
            </a:pPr>
            <a:r>
              <a:rPr lang="en-US">
                <a:latin typeface="Corbel"/>
              </a:rPr>
              <a:t>Neighborhood Center</a:t>
            </a:r>
          </a:p>
          <a:p>
            <a:pPr marL="685165" lvl="1" indent="-227965">
              <a:spcBef>
                <a:spcPts val="1800"/>
              </a:spcBef>
            </a:pPr>
            <a:r>
              <a:rPr lang="en-US">
                <a:latin typeface="Corbel"/>
              </a:rPr>
              <a:t>Office/R&amp;D</a:t>
            </a:r>
          </a:p>
          <a:p>
            <a:pPr marL="685165" lvl="1" indent="-227965">
              <a:spcBef>
                <a:spcPts val="1800"/>
              </a:spcBef>
            </a:pPr>
            <a:r>
              <a:rPr lang="en-US">
                <a:latin typeface="Corbel"/>
              </a:rPr>
              <a:t>Additional Industrial designations (3-story General Industrial and 6-story Light Industrial)</a:t>
            </a:r>
          </a:p>
        </p:txBody>
      </p:sp>
    </p:spTree>
    <p:extLst>
      <p:ext uri="{BB962C8B-B14F-4D97-AF65-F5344CB8AC3E}">
        <p14:creationId xmlns:p14="http://schemas.microsoft.com/office/powerpoint/2010/main" val="213558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23D1-A70C-8503-CEB0-3E269ADB432E}"/>
              </a:ext>
            </a:extLst>
          </p:cNvPr>
          <p:cNvSpPr>
            <a:spLocks noGrp="1"/>
          </p:cNvSpPr>
          <p:nvPr>
            <p:ph type="title"/>
          </p:nvPr>
        </p:nvSpPr>
        <p:spPr/>
        <p:txBody>
          <a:bodyPr/>
          <a:lstStyle/>
          <a:p>
            <a:r>
              <a:rPr lang="en-US"/>
              <a:t>Proposed Land Use Designation Categories</a:t>
            </a:r>
          </a:p>
        </p:txBody>
      </p:sp>
      <p:sp>
        <p:nvSpPr>
          <p:cNvPr id="3" name="Content Placeholder 2">
            <a:extLst>
              <a:ext uri="{FF2B5EF4-FFF2-40B4-BE49-F238E27FC236}">
                <a16:creationId xmlns:a16="http://schemas.microsoft.com/office/drawing/2014/main" id="{751334BB-ED64-F8CD-3C8C-42BE97E1C4DC}"/>
              </a:ext>
            </a:extLst>
          </p:cNvPr>
          <p:cNvSpPr>
            <a:spLocks noGrp="1"/>
          </p:cNvSpPr>
          <p:nvPr>
            <p:ph idx="1"/>
          </p:nvPr>
        </p:nvSpPr>
        <p:spPr>
          <a:xfrm>
            <a:off x="165104" y="1121855"/>
            <a:ext cx="6588782" cy="4916805"/>
          </a:xfrm>
        </p:spPr>
        <p:txBody>
          <a:bodyPr>
            <a:noAutofit/>
          </a:bodyPr>
          <a:lstStyle/>
          <a:p>
            <a:r>
              <a:rPr lang="en-US" sz="1800" b="1" i="0" u="none" strike="noStrike" baseline="0">
                <a:solidFill>
                  <a:srgbClr val="06B3BD"/>
                </a:solidFill>
              </a:rPr>
              <a:t>Residential</a:t>
            </a:r>
            <a:r>
              <a:rPr lang="en-US" sz="1800" b="1" i="0" u="none" strike="noStrike" baseline="0">
                <a:solidFill>
                  <a:srgbClr val="211D1E"/>
                </a:solidFill>
              </a:rPr>
              <a:t> </a:t>
            </a:r>
            <a:r>
              <a:rPr lang="en-US" sz="1800" b="0" i="0" u="none" strike="noStrike" baseline="0">
                <a:solidFill>
                  <a:srgbClr val="211D1E"/>
                </a:solidFill>
              </a:rPr>
              <a:t>designations for the residential-only areas of the city. </a:t>
            </a:r>
          </a:p>
          <a:p>
            <a:r>
              <a:rPr lang="en-US" sz="1800" b="1" i="0" u="none" strike="noStrike" baseline="0">
                <a:solidFill>
                  <a:srgbClr val="06B3BD"/>
                </a:solidFill>
              </a:rPr>
              <a:t>Mixed-use</a:t>
            </a:r>
            <a:r>
              <a:rPr lang="en-US" sz="1800" b="1" i="0" u="none" strike="noStrike" baseline="0">
                <a:solidFill>
                  <a:srgbClr val="211D1E"/>
                </a:solidFill>
              </a:rPr>
              <a:t> </a:t>
            </a:r>
            <a:r>
              <a:rPr lang="en-US" sz="1800" b="0" i="0" u="none" strike="noStrike" baseline="0">
                <a:solidFill>
                  <a:srgbClr val="211D1E"/>
                </a:solidFill>
              </a:rPr>
              <a:t>designations to allow for a mix of uses in an area, including vertical and horizontal mixed-use within a single project. </a:t>
            </a:r>
          </a:p>
          <a:p>
            <a:r>
              <a:rPr lang="en-US" sz="1800" b="1" i="0" u="none" strike="noStrike" baseline="0">
                <a:solidFill>
                  <a:srgbClr val="06B3BD"/>
                </a:solidFill>
              </a:rPr>
              <a:t>Commercial</a:t>
            </a:r>
            <a:r>
              <a:rPr lang="en-US" sz="1800" b="1" i="0" u="none" strike="noStrike" baseline="0">
                <a:solidFill>
                  <a:srgbClr val="211D1E"/>
                </a:solidFill>
              </a:rPr>
              <a:t> </a:t>
            </a:r>
            <a:r>
              <a:rPr lang="en-US" sz="1800" b="0" i="0" u="none" strike="noStrike" baseline="0">
                <a:solidFill>
                  <a:srgbClr val="211D1E"/>
                </a:solidFill>
              </a:rPr>
              <a:t>designations to provide areas for retail, offices, and service uses. </a:t>
            </a:r>
            <a:r>
              <a:rPr lang="en-US" sz="1800">
                <a:solidFill>
                  <a:srgbClr val="211D1E"/>
                </a:solidFill>
              </a:rPr>
              <a:t>Residential uses are not allowed in these designations (except for Neighborhood Commercial where residential is allowed as a secondary use).</a:t>
            </a:r>
            <a:endParaRPr lang="en-US" sz="1800" b="0" i="0" u="none" strike="noStrike" baseline="0">
              <a:solidFill>
                <a:srgbClr val="211D1E"/>
              </a:solidFill>
            </a:endParaRPr>
          </a:p>
          <a:p>
            <a:r>
              <a:rPr lang="en-US" sz="1800" b="1" i="0" u="none" strike="noStrike" baseline="0">
                <a:solidFill>
                  <a:srgbClr val="06B3BD"/>
                </a:solidFill>
              </a:rPr>
              <a:t>Employment</a:t>
            </a:r>
            <a:r>
              <a:rPr lang="en-US" sz="1800" b="1" i="0" u="none" strike="noStrike" baseline="0">
                <a:solidFill>
                  <a:srgbClr val="211D1E"/>
                </a:solidFill>
              </a:rPr>
              <a:t> </a:t>
            </a:r>
            <a:r>
              <a:rPr lang="en-US" sz="1800" b="0" i="0" u="none" strike="noStrike" baseline="0">
                <a:solidFill>
                  <a:srgbClr val="211D1E"/>
                </a:solidFill>
              </a:rPr>
              <a:t>designations to allow for a range of job-producing uses including light industrial, light manufacturing, research &amp; development (R&amp;D), and office uses. </a:t>
            </a:r>
            <a:r>
              <a:rPr lang="en-US" sz="1800">
                <a:solidFill>
                  <a:srgbClr val="211D1E"/>
                </a:solidFill>
              </a:rPr>
              <a:t>Residential uses are not allowed in these designations.</a:t>
            </a:r>
            <a:endParaRPr lang="en-US" sz="1800" b="0" i="0" u="none" strike="noStrike" baseline="0">
              <a:solidFill>
                <a:srgbClr val="211D1E"/>
              </a:solidFill>
            </a:endParaRPr>
          </a:p>
          <a:p>
            <a:r>
              <a:rPr lang="en-US" sz="1800" b="1" i="0" u="none" strike="noStrike" baseline="0">
                <a:solidFill>
                  <a:srgbClr val="06B3BD"/>
                </a:solidFill>
              </a:rPr>
              <a:t>Public/Institutional </a:t>
            </a:r>
            <a:r>
              <a:rPr lang="en-US" sz="1800" b="0" i="0" u="none" strike="noStrike" baseline="0">
                <a:solidFill>
                  <a:srgbClr val="211D1E"/>
                </a:solidFill>
              </a:rPr>
              <a:t>uses including schools, parks, open spaces, hospitals, and other public uses. </a:t>
            </a:r>
          </a:p>
        </p:txBody>
      </p:sp>
      <p:pic>
        <p:nvPicPr>
          <p:cNvPr id="6" name="Picture 5">
            <a:extLst>
              <a:ext uri="{FF2B5EF4-FFF2-40B4-BE49-F238E27FC236}">
                <a16:creationId xmlns:a16="http://schemas.microsoft.com/office/drawing/2014/main" id="{12629B0B-AD3D-6985-7C44-F77F2FCC64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2238" y="1121856"/>
            <a:ext cx="3790034" cy="2609317"/>
          </a:xfrm>
          <a:prstGeom prst="rect">
            <a:avLst/>
          </a:prstGeom>
          <a:ln w="6350">
            <a:solidFill>
              <a:srgbClr val="000000"/>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D7F0ED4-4124-AE2C-39A0-2226F9BDB0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5992" y="3429000"/>
            <a:ext cx="4091982" cy="2526413"/>
          </a:xfrm>
          <a:prstGeom prst="rect">
            <a:avLst/>
          </a:prstGeom>
          <a:ln w="9525">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151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9963-EBD2-F1E0-1E66-D1F8C69B073B}"/>
              </a:ext>
            </a:extLst>
          </p:cNvPr>
          <p:cNvSpPr>
            <a:spLocks noGrp="1"/>
          </p:cNvSpPr>
          <p:nvPr>
            <p:ph type="title"/>
          </p:nvPr>
        </p:nvSpPr>
        <p:spPr/>
        <p:txBody>
          <a:bodyPr/>
          <a:lstStyle/>
          <a:p>
            <a:r>
              <a:rPr lang="en-US"/>
              <a:t>Land Use Designation Methodology</a:t>
            </a:r>
          </a:p>
        </p:txBody>
      </p:sp>
      <p:sp>
        <p:nvSpPr>
          <p:cNvPr id="8" name="Content Placeholder 7">
            <a:extLst>
              <a:ext uri="{FF2B5EF4-FFF2-40B4-BE49-F238E27FC236}">
                <a16:creationId xmlns:a16="http://schemas.microsoft.com/office/drawing/2014/main" id="{2F719BAA-8CF2-1F3C-FEF6-A3C6FF9AED52}"/>
              </a:ext>
            </a:extLst>
          </p:cNvPr>
          <p:cNvSpPr>
            <a:spLocks noGrp="1"/>
          </p:cNvSpPr>
          <p:nvPr>
            <p:ph idx="1"/>
          </p:nvPr>
        </p:nvSpPr>
        <p:spPr>
          <a:xfrm>
            <a:off x="165103" y="1121855"/>
            <a:ext cx="11703623" cy="5015176"/>
          </a:xfrm>
        </p:spPr>
        <p:txBody>
          <a:bodyPr vert="horz" lIns="91440" tIns="45720" rIns="91440" bIns="45720" rtlCol="0" anchor="t">
            <a:normAutofit fontScale="70000" lnSpcReduction="20000"/>
          </a:bodyPr>
          <a:lstStyle/>
          <a:p>
            <a:pPr marL="514350" indent="-514350">
              <a:buFont typeface="+mj-lt"/>
              <a:buAutoNum type="arabicPeriod"/>
            </a:pPr>
            <a:r>
              <a:rPr lang="en-US">
                <a:latin typeface="Corbel"/>
              </a:rPr>
              <a:t>Based in existing zoning districts </a:t>
            </a:r>
          </a:p>
          <a:p>
            <a:pPr marL="514350" indent="-514350">
              <a:buAutoNum type="arabicPeriod"/>
            </a:pPr>
            <a:r>
              <a:rPr lang="en-US">
                <a:latin typeface="Corbel"/>
              </a:rPr>
              <a:t>Residential zoning – generally a 1 to 1 between zoning and new designations</a:t>
            </a:r>
          </a:p>
          <a:p>
            <a:pPr marL="514350" indent="-514350">
              <a:buFont typeface="+mj-lt"/>
              <a:buAutoNum type="arabicPeriod"/>
            </a:pPr>
            <a:r>
              <a:rPr lang="en-US"/>
              <a:t>Commercial Zones</a:t>
            </a:r>
          </a:p>
          <a:p>
            <a:pPr marL="970915" lvl="1" indent="-514350">
              <a:buFont typeface="Wingdings" panose="05000000000000000000" pitchFamily="2" charset="2"/>
              <a:buChar char="§"/>
            </a:pPr>
            <a:r>
              <a:rPr lang="en-US"/>
              <a:t>C-1 - applied Mixed Use 1 (3 stories/45 feet) </a:t>
            </a:r>
          </a:p>
          <a:p>
            <a:pPr marL="970915" lvl="1" indent="-514350">
              <a:buFont typeface="Wingdings" panose="05000000000000000000" pitchFamily="2" charset="2"/>
              <a:buChar char="§"/>
            </a:pPr>
            <a:r>
              <a:rPr lang="en-US"/>
              <a:t>C-1A and C-2 – applied Mixed Use 4 (6 stories)</a:t>
            </a:r>
          </a:p>
          <a:p>
            <a:pPr marL="514350" indent="-514350">
              <a:buFont typeface="+mj-lt"/>
              <a:buAutoNum type="arabicPeriod"/>
            </a:pPr>
            <a:r>
              <a:rPr lang="en-US">
                <a:latin typeface="Corbel"/>
              </a:rPr>
              <a:t>Form-based Zones (Downtown, Midtown, Victoria Corridor)</a:t>
            </a:r>
          </a:p>
          <a:p>
            <a:pPr marL="970915" lvl="1" indent="-514350">
              <a:buFont typeface="Wingdings" panose="05000000000000000000" pitchFamily="2" charset="2"/>
              <a:buChar char="§"/>
            </a:pPr>
            <a:r>
              <a:rPr lang="en-US">
                <a:latin typeface="Corbel"/>
              </a:rPr>
              <a:t>Matched based on maximum height of top floor but zoning will maintain percentage of top floor</a:t>
            </a:r>
          </a:p>
          <a:p>
            <a:pPr marL="970915" lvl="1" indent="-514350">
              <a:buFont typeface="Wingdings" panose="05000000000000000000" pitchFamily="2" charset="2"/>
              <a:buChar char="§"/>
            </a:pPr>
            <a:r>
              <a:rPr lang="en-US">
                <a:latin typeface="Corbel"/>
              </a:rPr>
              <a:t>Added density based on existing residential densities and an analysis of approved projects</a:t>
            </a:r>
          </a:p>
          <a:p>
            <a:pPr marL="514350" indent="-514350">
              <a:buFont typeface="+mj-lt"/>
              <a:buAutoNum type="arabicPeriod"/>
            </a:pPr>
            <a:r>
              <a:rPr lang="en-US"/>
              <a:t>Industrial</a:t>
            </a:r>
          </a:p>
          <a:p>
            <a:pPr marL="970915" lvl="1" indent="-514350">
              <a:buFont typeface="Wingdings" panose="05000000000000000000" pitchFamily="2" charset="2"/>
              <a:buChar char="§"/>
            </a:pPr>
            <a:r>
              <a:rPr lang="en-US"/>
              <a:t>Created 2 Light Industrial/Flex Designations – 3 story and 6 story (based on M1 zoning)</a:t>
            </a:r>
          </a:p>
          <a:p>
            <a:pPr marL="970915" lvl="1" indent="-514350">
              <a:buFont typeface="Wingdings" panose="05000000000000000000" pitchFamily="2" charset="2"/>
              <a:buChar char="§"/>
            </a:pPr>
            <a:r>
              <a:rPr lang="en-US">
                <a:latin typeface="Corbel"/>
              </a:rPr>
              <a:t>Created 2 General Industrial Designations – 3 story and 6 story (based on M2 zoning)</a:t>
            </a:r>
          </a:p>
          <a:p>
            <a:pPr marL="514350" indent="-514350">
              <a:buAutoNum type="arabicPeriod"/>
            </a:pPr>
            <a:r>
              <a:rPr lang="en-US">
                <a:latin typeface="Corbel"/>
              </a:rPr>
              <a:t>Coastal zones – C0astal-specific land uses designations created</a:t>
            </a:r>
            <a:endParaRPr lang="en-US"/>
          </a:p>
          <a:p>
            <a:pPr marL="514350" indent="-514350">
              <a:buFont typeface="+mj-lt"/>
              <a:buAutoNum type="arabicPeriod"/>
            </a:pPr>
            <a:r>
              <a:rPr lang="en-US">
                <a:latin typeface="Corbel"/>
              </a:rPr>
              <a:t>New designations</a:t>
            </a:r>
            <a:endParaRPr lang="en-US"/>
          </a:p>
          <a:p>
            <a:pPr marL="971550" lvl="1" indent="-514350">
              <a:buFont typeface="Wingdings" panose="05000000000000000000" pitchFamily="2" charset="2"/>
              <a:buChar char="§"/>
            </a:pPr>
            <a:r>
              <a:rPr lang="en-US">
                <a:latin typeface="Corbel"/>
              </a:rPr>
              <a:t>"Commercial"-only designation that does not allow residential</a:t>
            </a:r>
          </a:p>
          <a:p>
            <a:pPr marL="971550" lvl="1" indent="-514350">
              <a:buFont typeface="Wingdings" panose="05000000000000000000" pitchFamily="2" charset="2"/>
              <a:buChar char="§"/>
            </a:pPr>
            <a:r>
              <a:rPr lang="en-US">
                <a:latin typeface="Corbel"/>
              </a:rPr>
              <a:t>"Neighborhood Center"</a:t>
            </a:r>
          </a:p>
          <a:p>
            <a:pPr marL="971550" lvl="1" indent="-514350">
              <a:buFont typeface="Wingdings" panose="05000000000000000000" pitchFamily="2" charset="2"/>
              <a:buChar char="§"/>
            </a:pPr>
            <a:r>
              <a:rPr lang="en-US">
                <a:latin typeface="Corbel"/>
              </a:rPr>
              <a:t>Detailed public and institutional designations to reflect current conditions</a:t>
            </a:r>
          </a:p>
        </p:txBody>
      </p:sp>
    </p:spTree>
    <p:extLst>
      <p:ext uri="{BB962C8B-B14F-4D97-AF65-F5344CB8AC3E}">
        <p14:creationId xmlns:p14="http://schemas.microsoft.com/office/powerpoint/2010/main" val="169050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9CFE-86FF-B21E-D11F-B3E6C0388861}"/>
              </a:ext>
            </a:extLst>
          </p:cNvPr>
          <p:cNvSpPr>
            <a:spLocks noGrp="1"/>
          </p:cNvSpPr>
          <p:nvPr>
            <p:ph type="title"/>
          </p:nvPr>
        </p:nvSpPr>
        <p:spPr/>
        <p:txBody>
          <a:bodyPr/>
          <a:lstStyle/>
          <a:p>
            <a:r>
              <a:rPr lang="en-US"/>
              <a:t>Outcomes and Agenda</a:t>
            </a:r>
          </a:p>
        </p:txBody>
      </p:sp>
      <p:sp>
        <p:nvSpPr>
          <p:cNvPr id="3" name="Content Placeholder 2">
            <a:extLst>
              <a:ext uri="{FF2B5EF4-FFF2-40B4-BE49-F238E27FC236}">
                <a16:creationId xmlns:a16="http://schemas.microsoft.com/office/drawing/2014/main" id="{38120BD4-77AE-EE1C-12C0-B49E732CD48E}"/>
              </a:ext>
            </a:extLst>
          </p:cNvPr>
          <p:cNvSpPr>
            <a:spLocks noGrp="1"/>
          </p:cNvSpPr>
          <p:nvPr>
            <p:ph idx="1"/>
          </p:nvPr>
        </p:nvSpPr>
        <p:spPr>
          <a:xfrm>
            <a:off x="165103" y="1121856"/>
            <a:ext cx="12113983" cy="4970936"/>
          </a:xfrm>
        </p:spPr>
        <p:txBody>
          <a:bodyPr vert="horz" lIns="91440" tIns="45720" rIns="91440" bIns="45720" rtlCol="0" anchor="t">
            <a:normAutofit lnSpcReduction="10000"/>
          </a:bodyPr>
          <a:lstStyle/>
          <a:p>
            <a:pPr marL="0" indent="0">
              <a:buNone/>
            </a:pPr>
            <a:r>
              <a:rPr lang="en-US" sz="2400" i="1">
                <a:latin typeface="Corbel"/>
              </a:rPr>
              <a:t>Outcome: Receive endorsement from City Council on the Draft Land Use Designations and Preferred Land Use Map.</a:t>
            </a:r>
          </a:p>
          <a:p>
            <a:pPr marL="227965" indent="-227965"/>
            <a:endParaRPr lang="en-US"/>
          </a:p>
          <a:p>
            <a:pPr marL="227965" indent="-227965"/>
            <a:r>
              <a:rPr lang="en-US"/>
              <a:t>Brief Presentation Overview</a:t>
            </a:r>
          </a:p>
          <a:p>
            <a:pPr marL="227965" indent="-227965"/>
            <a:r>
              <a:rPr lang="en-US"/>
              <a:t>Public Comment</a:t>
            </a:r>
          </a:p>
          <a:p>
            <a:pPr marL="227965" indent="-227965"/>
            <a:r>
              <a:rPr lang="en-US">
                <a:latin typeface="Corbel"/>
              </a:rPr>
              <a:t>City Council Discussion and Direction</a:t>
            </a:r>
          </a:p>
          <a:p>
            <a:pPr marL="685157" lvl="1" indent="-227965"/>
            <a:r>
              <a:rPr lang="en-US">
                <a:latin typeface="Corbel"/>
              </a:rPr>
              <a:t>Areas discussed: (Westside, Pacific View Mall, Midtown)</a:t>
            </a:r>
          </a:p>
          <a:p>
            <a:pPr marL="685157" lvl="1" indent="-227965"/>
            <a:r>
              <a:rPr lang="en-US">
                <a:latin typeface="Corbel"/>
              </a:rPr>
              <a:t>Areas without consensus (College, Johnson) </a:t>
            </a:r>
          </a:p>
          <a:p>
            <a:pPr marL="685157" lvl="1" indent="-227965"/>
            <a:r>
              <a:rPr lang="en-US">
                <a:latin typeface="Corbel"/>
              </a:rPr>
              <a:t>Areas w/GPAC and PC agreement (Victoria, Pierpont)</a:t>
            </a:r>
          </a:p>
          <a:p>
            <a:pPr marL="685157" lvl="1" indent="-227965"/>
            <a:r>
              <a:rPr lang="en-US">
                <a:latin typeface="Corbel"/>
              </a:rPr>
              <a:t>Areas w/GPAC, PC, and Public agreement (SOAR, Eastside, Downtown, </a:t>
            </a:r>
            <a:r>
              <a:rPr lang="en-US" err="1">
                <a:latin typeface="Corbel"/>
              </a:rPr>
              <a:t>Arundell</a:t>
            </a:r>
            <a:r>
              <a:rPr lang="en-US">
                <a:latin typeface="Corbel"/>
              </a:rPr>
              <a:t>) </a:t>
            </a:r>
          </a:p>
          <a:p>
            <a:pPr marL="685157" lvl="1" indent="-227965"/>
            <a:r>
              <a:rPr lang="en-US">
                <a:latin typeface="Corbel"/>
              </a:rPr>
              <a:t>Any area to rediscuss  </a:t>
            </a:r>
          </a:p>
          <a:p>
            <a:pPr marL="685157" lvl="1" indent="-227965"/>
            <a:endParaRPr lang="en-US" i="1"/>
          </a:p>
        </p:txBody>
      </p:sp>
    </p:spTree>
    <p:extLst>
      <p:ext uri="{BB962C8B-B14F-4D97-AF65-F5344CB8AC3E}">
        <p14:creationId xmlns:p14="http://schemas.microsoft.com/office/powerpoint/2010/main" val="191712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F68B-CBFA-ACC6-73E1-6633820636C5}"/>
              </a:ext>
            </a:extLst>
          </p:cNvPr>
          <p:cNvSpPr>
            <a:spLocks noGrp="1"/>
          </p:cNvSpPr>
          <p:nvPr>
            <p:ph type="title"/>
          </p:nvPr>
        </p:nvSpPr>
        <p:spPr/>
        <p:txBody>
          <a:bodyPr/>
          <a:lstStyle/>
          <a:p>
            <a:r>
              <a:rPr lang="en-US"/>
              <a:t>Residential Designations</a:t>
            </a:r>
          </a:p>
        </p:txBody>
      </p:sp>
      <p:pic>
        <p:nvPicPr>
          <p:cNvPr id="5" name="Content Placeholder 4" descr="A collage of houses&#10;&#10;Description automatically generated">
            <a:extLst>
              <a:ext uri="{FF2B5EF4-FFF2-40B4-BE49-F238E27FC236}">
                <a16:creationId xmlns:a16="http://schemas.microsoft.com/office/drawing/2014/main" id="{54EF1D55-1A14-93E1-FE92-0E49E1C1C66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5104" y="1010080"/>
            <a:ext cx="7825283" cy="2432212"/>
          </a:xfrm>
        </p:spPr>
      </p:pic>
      <p:pic>
        <p:nvPicPr>
          <p:cNvPr id="6" name="Content Placeholder 4" descr="A collage of houses&#10;&#10;Description automatically generated">
            <a:extLst>
              <a:ext uri="{FF2B5EF4-FFF2-40B4-BE49-F238E27FC236}">
                <a16:creationId xmlns:a16="http://schemas.microsoft.com/office/drawing/2014/main" id="{B55B2CF0-94C1-8688-39E2-68EB20C7C1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8065" y="3661591"/>
            <a:ext cx="7729545" cy="2205385"/>
          </a:xfrm>
          <a:prstGeom prst="rect">
            <a:avLst/>
          </a:prstGeom>
        </p:spPr>
      </p:pic>
      <p:pic>
        <p:nvPicPr>
          <p:cNvPr id="8" name="Content Placeholder 4" descr="A collage of houses&#10;&#10;Description automatically generated">
            <a:extLst>
              <a:ext uri="{FF2B5EF4-FFF2-40B4-BE49-F238E27FC236}">
                <a16:creationId xmlns:a16="http://schemas.microsoft.com/office/drawing/2014/main" id="{584A9DF0-8574-2976-3F02-A2EBE781A4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01202" y="1173313"/>
            <a:ext cx="3926408" cy="2268979"/>
          </a:xfrm>
          <a:prstGeom prst="rect">
            <a:avLst/>
          </a:prstGeom>
        </p:spPr>
      </p:pic>
      <p:pic>
        <p:nvPicPr>
          <p:cNvPr id="9" name="Content Placeholder 4" descr="A collage of houses&#10;&#10;Description automatically generated">
            <a:extLst>
              <a:ext uri="{FF2B5EF4-FFF2-40B4-BE49-F238E27FC236}">
                <a16:creationId xmlns:a16="http://schemas.microsoft.com/office/drawing/2014/main" id="{A1309223-1FC7-2B1D-0885-95A1CB0E4A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3831" y="3661591"/>
            <a:ext cx="3800148" cy="2268979"/>
          </a:xfrm>
          <a:prstGeom prst="rect">
            <a:avLst/>
          </a:prstGeom>
        </p:spPr>
      </p:pic>
      <p:sp>
        <p:nvSpPr>
          <p:cNvPr id="3" name="TextBox 2">
            <a:extLst>
              <a:ext uri="{FF2B5EF4-FFF2-40B4-BE49-F238E27FC236}">
                <a16:creationId xmlns:a16="http://schemas.microsoft.com/office/drawing/2014/main" id="{37A16053-F3C4-DF74-F008-AD5C8EEC149E}"/>
              </a:ext>
            </a:extLst>
          </p:cNvPr>
          <p:cNvSpPr txBox="1"/>
          <p:nvPr/>
        </p:nvSpPr>
        <p:spPr>
          <a:xfrm>
            <a:off x="263831" y="6199178"/>
            <a:ext cx="7035709" cy="338554"/>
          </a:xfrm>
          <a:prstGeom prst="rect">
            <a:avLst/>
          </a:prstGeom>
          <a:noFill/>
        </p:spPr>
        <p:txBody>
          <a:bodyPr wrap="none" rtlCol="0">
            <a:spAutoFit/>
          </a:bodyPr>
          <a:lstStyle/>
          <a:p>
            <a:r>
              <a:rPr lang="en-US" sz="1600" b="1" i="1"/>
              <a:t>Note: heights and densities exclude State mandated density bonus law</a:t>
            </a:r>
          </a:p>
        </p:txBody>
      </p:sp>
    </p:spTree>
    <p:extLst>
      <p:ext uri="{BB962C8B-B14F-4D97-AF65-F5344CB8AC3E}">
        <p14:creationId xmlns:p14="http://schemas.microsoft.com/office/powerpoint/2010/main" val="3534424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F702-EC87-EBEE-CFC1-BC630A622524}"/>
              </a:ext>
            </a:extLst>
          </p:cNvPr>
          <p:cNvSpPr>
            <a:spLocks noGrp="1"/>
          </p:cNvSpPr>
          <p:nvPr>
            <p:ph type="title"/>
          </p:nvPr>
        </p:nvSpPr>
        <p:spPr/>
        <p:txBody>
          <a:bodyPr/>
          <a:lstStyle/>
          <a:p>
            <a:r>
              <a:rPr lang="en-US"/>
              <a:t>Residential Designations</a:t>
            </a:r>
          </a:p>
        </p:txBody>
      </p:sp>
      <p:grpSp>
        <p:nvGrpSpPr>
          <p:cNvPr id="8" name="Group 7">
            <a:extLst>
              <a:ext uri="{FF2B5EF4-FFF2-40B4-BE49-F238E27FC236}">
                <a16:creationId xmlns:a16="http://schemas.microsoft.com/office/drawing/2014/main" id="{24312616-0442-AEF9-71CD-80BB900687B1}"/>
              </a:ext>
            </a:extLst>
          </p:cNvPr>
          <p:cNvGrpSpPr/>
          <p:nvPr/>
        </p:nvGrpSpPr>
        <p:grpSpPr>
          <a:xfrm>
            <a:off x="133280" y="1170323"/>
            <a:ext cx="11735446" cy="2851071"/>
            <a:chOff x="165104" y="1062169"/>
            <a:chExt cx="11735446" cy="2851071"/>
          </a:xfrm>
        </p:grpSpPr>
        <p:pic>
          <p:nvPicPr>
            <p:cNvPr id="6" name="Picture 5">
              <a:extLst>
                <a:ext uri="{FF2B5EF4-FFF2-40B4-BE49-F238E27FC236}">
                  <a16:creationId xmlns:a16="http://schemas.microsoft.com/office/drawing/2014/main" id="{413A69A9-2698-D782-BB94-15B3D2FC36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5104" y="1062169"/>
              <a:ext cx="7786210" cy="2821574"/>
            </a:xfrm>
            <a:prstGeom prst="rect">
              <a:avLst/>
            </a:prstGeom>
          </p:spPr>
        </p:pic>
        <p:pic>
          <p:nvPicPr>
            <p:cNvPr id="7" name="Picture 6">
              <a:extLst>
                <a:ext uri="{FF2B5EF4-FFF2-40B4-BE49-F238E27FC236}">
                  <a16:creationId xmlns:a16="http://schemas.microsoft.com/office/drawing/2014/main" id="{9634649E-F616-5F73-B012-CAAC30A07C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1817" y="1062170"/>
              <a:ext cx="3978733" cy="2851070"/>
            </a:xfrm>
            <a:prstGeom prst="rect">
              <a:avLst/>
            </a:prstGeom>
          </p:spPr>
        </p:pic>
      </p:grpSp>
      <p:sp>
        <p:nvSpPr>
          <p:cNvPr id="3" name="TextBox 2">
            <a:extLst>
              <a:ext uri="{FF2B5EF4-FFF2-40B4-BE49-F238E27FC236}">
                <a16:creationId xmlns:a16="http://schemas.microsoft.com/office/drawing/2014/main" id="{15C731BC-A7F3-2369-2A4C-03A3EFCF6FEF}"/>
              </a:ext>
            </a:extLst>
          </p:cNvPr>
          <p:cNvSpPr txBox="1"/>
          <p:nvPr/>
        </p:nvSpPr>
        <p:spPr>
          <a:xfrm>
            <a:off x="263831" y="6199178"/>
            <a:ext cx="7035709" cy="338554"/>
          </a:xfrm>
          <a:prstGeom prst="rect">
            <a:avLst/>
          </a:prstGeom>
          <a:noFill/>
        </p:spPr>
        <p:txBody>
          <a:bodyPr wrap="none" rtlCol="0">
            <a:spAutoFit/>
          </a:bodyPr>
          <a:lstStyle/>
          <a:p>
            <a:r>
              <a:rPr lang="en-US" sz="1600" b="1" i="1"/>
              <a:t>Note: heights and densities exclude State mandated density bonus law</a:t>
            </a:r>
          </a:p>
        </p:txBody>
      </p:sp>
    </p:spTree>
    <p:extLst>
      <p:ext uri="{BB962C8B-B14F-4D97-AF65-F5344CB8AC3E}">
        <p14:creationId xmlns:p14="http://schemas.microsoft.com/office/powerpoint/2010/main" val="1453215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C4977-D56A-230F-DDBF-40F97B55173D}"/>
              </a:ext>
            </a:extLst>
          </p:cNvPr>
          <p:cNvSpPr>
            <a:spLocks noGrp="1"/>
          </p:cNvSpPr>
          <p:nvPr>
            <p:ph type="title"/>
          </p:nvPr>
        </p:nvSpPr>
        <p:spPr/>
        <p:txBody>
          <a:bodyPr/>
          <a:lstStyle/>
          <a:p>
            <a:r>
              <a:rPr lang="en-US"/>
              <a:t>Mixed Use Designations</a:t>
            </a:r>
          </a:p>
        </p:txBody>
      </p:sp>
      <p:pic>
        <p:nvPicPr>
          <p:cNvPr id="5" name="Content Placeholder 4" descr="A screenshot of a cell phone&#10;&#10;Description automatically generated">
            <a:extLst>
              <a:ext uri="{FF2B5EF4-FFF2-40B4-BE49-F238E27FC236}">
                <a16:creationId xmlns:a16="http://schemas.microsoft.com/office/drawing/2014/main" id="{5BAFDD28-E1E4-B8F4-5252-74D68D9DAE4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9496" y="1280820"/>
            <a:ext cx="4100051" cy="3311020"/>
          </a:xfrm>
        </p:spPr>
      </p:pic>
      <p:pic>
        <p:nvPicPr>
          <p:cNvPr id="6" name="Content Placeholder 4" descr="A screenshot of a cell phone&#10;&#10;Description automatically generated">
            <a:extLst>
              <a:ext uri="{FF2B5EF4-FFF2-40B4-BE49-F238E27FC236}">
                <a16:creationId xmlns:a16="http://schemas.microsoft.com/office/drawing/2014/main" id="{358F1A43-0218-1523-7ACD-6B2B40513F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00103" y="1451280"/>
            <a:ext cx="3991897" cy="3118437"/>
          </a:xfrm>
          <a:prstGeom prst="rect">
            <a:avLst/>
          </a:prstGeom>
        </p:spPr>
      </p:pic>
      <p:pic>
        <p:nvPicPr>
          <p:cNvPr id="9" name="Content Placeholder 4" descr="A screenshot of a cell phone&#10;&#10;Description automatically generated">
            <a:extLst>
              <a:ext uri="{FF2B5EF4-FFF2-40B4-BE49-F238E27FC236}">
                <a16:creationId xmlns:a16="http://schemas.microsoft.com/office/drawing/2014/main" id="{A8E69203-2664-57A2-61E2-4ED0CC670F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9718" y="1258697"/>
            <a:ext cx="3991897" cy="3311020"/>
          </a:xfrm>
          <a:prstGeom prst="rect">
            <a:avLst/>
          </a:prstGeom>
        </p:spPr>
      </p:pic>
      <p:sp>
        <p:nvSpPr>
          <p:cNvPr id="3" name="TextBox 2">
            <a:extLst>
              <a:ext uri="{FF2B5EF4-FFF2-40B4-BE49-F238E27FC236}">
                <a16:creationId xmlns:a16="http://schemas.microsoft.com/office/drawing/2014/main" id="{B351888B-974E-8982-EF7E-688E733E06D8}"/>
              </a:ext>
            </a:extLst>
          </p:cNvPr>
          <p:cNvSpPr txBox="1"/>
          <p:nvPr/>
        </p:nvSpPr>
        <p:spPr>
          <a:xfrm>
            <a:off x="263831" y="6199178"/>
            <a:ext cx="7035709" cy="338554"/>
          </a:xfrm>
          <a:prstGeom prst="rect">
            <a:avLst/>
          </a:prstGeom>
          <a:noFill/>
        </p:spPr>
        <p:txBody>
          <a:bodyPr wrap="none" rtlCol="0">
            <a:spAutoFit/>
          </a:bodyPr>
          <a:lstStyle/>
          <a:p>
            <a:r>
              <a:rPr lang="en-US" sz="1600" b="1" i="1"/>
              <a:t>Note: heights and densities exclude State mandated density bonus law</a:t>
            </a:r>
          </a:p>
        </p:txBody>
      </p:sp>
    </p:spTree>
    <p:extLst>
      <p:ext uri="{BB962C8B-B14F-4D97-AF65-F5344CB8AC3E}">
        <p14:creationId xmlns:p14="http://schemas.microsoft.com/office/powerpoint/2010/main" val="1243663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0EBB-697F-0219-D1F9-F6B611237BA1}"/>
              </a:ext>
            </a:extLst>
          </p:cNvPr>
          <p:cNvSpPr>
            <a:spLocks noGrp="1"/>
          </p:cNvSpPr>
          <p:nvPr>
            <p:ph type="title"/>
          </p:nvPr>
        </p:nvSpPr>
        <p:spPr/>
        <p:txBody>
          <a:bodyPr/>
          <a:lstStyle/>
          <a:p>
            <a:r>
              <a:rPr lang="en-US"/>
              <a:t>Mixed Use Designations</a:t>
            </a:r>
          </a:p>
        </p:txBody>
      </p:sp>
      <p:grpSp>
        <p:nvGrpSpPr>
          <p:cNvPr id="7" name="Group 6">
            <a:extLst>
              <a:ext uri="{FF2B5EF4-FFF2-40B4-BE49-F238E27FC236}">
                <a16:creationId xmlns:a16="http://schemas.microsoft.com/office/drawing/2014/main" id="{3048CF37-3EE3-D168-8CF6-B4D67BF5FD2E}"/>
              </a:ext>
            </a:extLst>
          </p:cNvPr>
          <p:cNvGrpSpPr/>
          <p:nvPr/>
        </p:nvGrpSpPr>
        <p:grpSpPr>
          <a:xfrm>
            <a:off x="165105" y="1347021"/>
            <a:ext cx="11703621" cy="3215147"/>
            <a:chOff x="165105" y="1199537"/>
            <a:chExt cx="11703621" cy="3215147"/>
          </a:xfrm>
        </p:grpSpPr>
        <p:pic>
          <p:nvPicPr>
            <p:cNvPr id="4" name="Content Placeholder 4" descr="A screenshot of a cell phone&#10;&#10;Description automatically generated">
              <a:extLst>
                <a:ext uri="{FF2B5EF4-FFF2-40B4-BE49-F238E27FC236}">
                  <a16:creationId xmlns:a16="http://schemas.microsoft.com/office/drawing/2014/main" id="{3300A82F-8210-97A9-854C-5ABE046208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7885" y="1199537"/>
              <a:ext cx="7510841" cy="3126657"/>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54E52BDE-F6DF-63ED-5194-00F4D6BBCB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5105" y="1199537"/>
              <a:ext cx="4192780" cy="3215147"/>
            </a:xfrm>
            <a:prstGeom prst="rect">
              <a:avLst/>
            </a:prstGeom>
          </p:spPr>
        </p:pic>
      </p:grpSp>
      <p:sp>
        <p:nvSpPr>
          <p:cNvPr id="6" name="TextBox 5">
            <a:extLst>
              <a:ext uri="{FF2B5EF4-FFF2-40B4-BE49-F238E27FC236}">
                <a16:creationId xmlns:a16="http://schemas.microsoft.com/office/drawing/2014/main" id="{E1D12E30-FA9D-F520-A04C-D3FBD980C8DA}"/>
              </a:ext>
            </a:extLst>
          </p:cNvPr>
          <p:cNvSpPr txBox="1"/>
          <p:nvPr/>
        </p:nvSpPr>
        <p:spPr>
          <a:xfrm>
            <a:off x="309039" y="5565058"/>
            <a:ext cx="11189109" cy="430887"/>
          </a:xfrm>
          <a:prstGeom prst="rect">
            <a:avLst/>
          </a:prstGeom>
          <a:noFill/>
        </p:spPr>
        <p:txBody>
          <a:bodyPr wrap="square" rtlCol="0">
            <a:spAutoFit/>
          </a:bodyPr>
          <a:lstStyle/>
          <a:p>
            <a:r>
              <a:rPr lang="en-US" sz="1100" i="1"/>
              <a:t>*Note that the Coastal Mixed Use 1, Coastal Mixed Use 2, Coastal Mixed Use 3, and Coastal Mixed Use 4 designations are for parcels in the coastal zone. The standards for the designations are identical to the Mixed Use 1, Mixed Use 2, Mixed Use 3, and Mixed Use 4 designations, respectively, unless otherwise noted.</a:t>
            </a:r>
          </a:p>
        </p:txBody>
      </p:sp>
      <p:sp>
        <p:nvSpPr>
          <p:cNvPr id="3" name="TextBox 2">
            <a:extLst>
              <a:ext uri="{FF2B5EF4-FFF2-40B4-BE49-F238E27FC236}">
                <a16:creationId xmlns:a16="http://schemas.microsoft.com/office/drawing/2014/main" id="{425E1963-73AC-22C0-F35E-098D669E8CCC}"/>
              </a:ext>
            </a:extLst>
          </p:cNvPr>
          <p:cNvSpPr txBox="1"/>
          <p:nvPr/>
        </p:nvSpPr>
        <p:spPr>
          <a:xfrm>
            <a:off x="263831" y="6199178"/>
            <a:ext cx="7016473" cy="338554"/>
          </a:xfrm>
          <a:prstGeom prst="rect">
            <a:avLst/>
          </a:prstGeom>
          <a:noFill/>
        </p:spPr>
        <p:txBody>
          <a:bodyPr wrap="none" rtlCol="0">
            <a:spAutoFit/>
          </a:bodyPr>
          <a:lstStyle/>
          <a:p>
            <a:r>
              <a:rPr lang="en-US" sz="1600" b="1" i="1"/>
              <a:t>Note: heights and densities exclude State mandated density bonus</a:t>
            </a:r>
          </a:p>
        </p:txBody>
      </p:sp>
    </p:spTree>
    <p:extLst>
      <p:ext uri="{BB962C8B-B14F-4D97-AF65-F5344CB8AC3E}">
        <p14:creationId xmlns:p14="http://schemas.microsoft.com/office/powerpoint/2010/main" val="371661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8FC4-C933-36A3-9023-DCE3A6373BD8}"/>
              </a:ext>
            </a:extLst>
          </p:cNvPr>
          <p:cNvSpPr>
            <a:spLocks noGrp="1"/>
          </p:cNvSpPr>
          <p:nvPr>
            <p:ph type="title"/>
          </p:nvPr>
        </p:nvSpPr>
        <p:spPr/>
        <p:txBody>
          <a:bodyPr/>
          <a:lstStyle/>
          <a:p>
            <a:r>
              <a:rPr lang="en-US"/>
              <a:t>Non-Residential Designations</a:t>
            </a:r>
          </a:p>
        </p:txBody>
      </p:sp>
      <p:pic>
        <p:nvPicPr>
          <p:cNvPr id="9" name="Content Placeholder 4" descr="A close-up of a newspaper&#10;&#10;Description automatically generated">
            <a:extLst>
              <a:ext uri="{FF2B5EF4-FFF2-40B4-BE49-F238E27FC236}">
                <a16:creationId xmlns:a16="http://schemas.microsoft.com/office/drawing/2014/main" id="{0623C307-95A4-47E6-B2BF-87BD7E7DAD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4265" y="3916358"/>
            <a:ext cx="8709562" cy="2167919"/>
          </a:xfrm>
          <a:prstGeom prst="rect">
            <a:avLst/>
          </a:prstGeom>
        </p:spPr>
      </p:pic>
      <p:pic>
        <p:nvPicPr>
          <p:cNvPr id="7" name="Picture 6">
            <a:extLst>
              <a:ext uri="{FF2B5EF4-FFF2-40B4-BE49-F238E27FC236}">
                <a16:creationId xmlns:a16="http://schemas.microsoft.com/office/drawing/2014/main" id="{04906E78-07A4-1819-6C7D-7ECBE299F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103" y="924894"/>
            <a:ext cx="8758724" cy="2991463"/>
          </a:xfrm>
          <a:prstGeom prst="rect">
            <a:avLst/>
          </a:prstGeom>
        </p:spPr>
      </p:pic>
    </p:spTree>
    <p:extLst>
      <p:ext uri="{BB962C8B-B14F-4D97-AF65-F5344CB8AC3E}">
        <p14:creationId xmlns:p14="http://schemas.microsoft.com/office/powerpoint/2010/main" val="346743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9C2C-ACB8-3478-2621-47756C8BADDC}"/>
              </a:ext>
            </a:extLst>
          </p:cNvPr>
          <p:cNvSpPr>
            <a:spLocks noGrp="1"/>
          </p:cNvSpPr>
          <p:nvPr>
            <p:ph type="title"/>
          </p:nvPr>
        </p:nvSpPr>
        <p:spPr/>
        <p:txBody>
          <a:bodyPr/>
          <a:lstStyle/>
          <a:p>
            <a:r>
              <a:rPr lang="en-US"/>
              <a:t>Non-Residential Designations</a:t>
            </a:r>
          </a:p>
        </p:txBody>
      </p:sp>
      <p:pic>
        <p:nvPicPr>
          <p:cNvPr id="4" name="Content Placeholder 4" descr="A close-up of a newspaper&#10;&#10;Description automatically generated">
            <a:extLst>
              <a:ext uri="{FF2B5EF4-FFF2-40B4-BE49-F238E27FC236}">
                <a16:creationId xmlns:a16="http://schemas.microsoft.com/office/drawing/2014/main" id="{8FD14C00-A15C-0751-067B-2B35D430E7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4615" y="1179871"/>
            <a:ext cx="10425681" cy="3048000"/>
          </a:xfrm>
          <a:prstGeom prst="rect">
            <a:avLst/>
          </a:prstGeom>
        </p:spPr>
      </p:pic>
    </p:spTree>
    <p:extLst>
      <p:ext uri="{BB962C8B-B14F-4D97-AF65-F5344CB8AC3E}">
        <p14:creationId xmlns:p14="http://schemas.microsoft.com/office/powerpoint/2010/main" val="424084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A663-7DA2-7BC6-E9F0-700E0A6C6C4D}"/>
              </a:ext>
            </a:extLst>
          </p:cNvPr>
          <p:cNvSpPr>
            <a:spLocks noGrp="1"/>
          </p:cNvSpPr>
          <p:nvPr>
            <p:ph type="title"/>
          </p:nvPr>
        </p:nvSpPr>
        <p:spPr/>
        <p:txBody>
          <a:bodyPr/>
          <a:lstStyle/>
          <a:p>
            <a:r>
              <a:rPr lang="en-US"/>
              <a:t>Industrial Designations</a:t>
            </a:r>
          </a:p>
        </p:txBody>
      </p:sp>
      <p:pic>
        <p:nvPicPr>
          <p:cNvPr id="4" name="Picture 3">
            <a:extLst>
              <a:ext uri="{FF2B5EF4-FFF2-40B4-BE49-F238E27FC236}">
                <a16:creationId xmlns:a16="http://schemas.microsoft.com/office/drawing/2014/main" id="{8A53E401-9DE3-4607-B497-122089BEF1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63"/>
          <a:stretch/>
        </p:blipFill>
        <p:spPr>
          <a:xfrm>
            <a:off x="209494" y="954014"/>
            <a:ext cx="10177381" cy="5100557"/>
          </a:xfrm>
          <a:prstGeom prst="rect">
            <a:avLst/>
          </a:prstGeom>
        </p:spPr>
      </p:pic>
    </p:spTree>
    <p:extLst>
      <p:ext uri="{BB962C8B-B14F-4D97-AF65-F5344CB8AC3E}">
        <p14:creationId xmlns:p14="http://schemas.microsoft.com/office/powerpoint/2010/main" val="133937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B525-5D56-C113-14E7-FB44DD5247FF}"/>
              </a:ext>
            </a:extLst>
          </p:cNvPr>
          <p:cNvSpPr>
            <a:spLocks noGrp="1"/>
          </p:cNvSpPr>
          <p:nvPr>
            <p:ph type="title"/>
          </p:nvPr>
        </p:nvSpPr>
        <p:spPr/>
        <p:txBody>
          <a:bodyPr/>
          <a:lstStyle/>
          <a:p>
            <a:r>
              <a:rPr lang="en-US"/>
              <a:t>Public and Institutional</a:t>
            </a:r>
          </a:p>
        </p:txBody>
      </p:sp>
      <p:pic>
        <p:nvPicPr>
          <p:cNvPr id="9" name="Picture 8">
            <a:extLst>
              <a:ext uri="{FF2B5EF4-FFF2-40B4-BE49-F238E27FC236}">
                <a16:creationId xmlns:a16="http://schemas.microsoft.com/office/drawing/2014/main" id="{21A973E8-9939-8C44-8426-DB3C72F4F3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273" y="983512"/>
            <a:ext cx="7060753" cy="2225382"/>
          </a:xfrm>
          <a:prstGeom prst="rect">
            <a:avLst/>
          </a:prstGeom>
        </p:spPr>
      </p:pic>
      <p:pic>
        <p:nvPicPr>
          <p:cNvPr id="11" name="Picture 10">
            <a:extLst>
              <a:ext uri="{FF2B5EF4-FFF2-40B4-BE49-F238E27FC236}">
                <a16:creationId xmlns:a16="http://schemas.microsoft.com/office/drawing/2014/main" id="{D4902BB4-E4C1-4B5B-8EB6-916B7F675F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273" y="3649107"/>
            <a:ext cx="3452314" cy="2395497"/>
          </a:xfrm>
          <a:prstGeom prst="rect">
            <a:avLst/>
          </a:prstGeom>
        </p:spPr>
      </p:pic>
      <p:pic>
        <p:nvPicPr>
          <p:cNvPr id="14" name="Picture 13">
            <a:extLst>
              <a:ext uri="{FF2B5EF4-FFF2-40B4-BE49-F238E27FC236}">
                <a16:creationId xmlns:a16="http://schemas.microsoft.com/office/drawing/2014/main" id="{67DC23B4-5549-23A6-D473-9A52549112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84026" y="954015"/>
            <a:ext cx="3697958" cy="2254879"/>
          </a:xfrm>
          <a:prstGeom prst="rect">
            <a:avLst/>
          </a:prstGeom>
        </p:spPr>
      </p:pic>
      <p:pic>
        <p:nvPicPr>
          <p:cNvPr id="18" name="Picture 17">
            <a:extLst>
              <a:ext uri="{FF2B5EF4-FFF2-40B4-BE49-F238E27FC236}">
                <a16:creationId xmlns:a16="http://schemas.microsoft.com/office/drawing/2014/main" id="{82265A25-C541-C21B-1A26-EE2735742C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3649" y="3363972"/>
            <a:ext cx="6942492" cy="2680632"/>
          </a:xfrm>
          <a:prstGeom prst="rect">
            <a:avLst/>
          </a:prstGeom>
        </p:spPr>
      </p:pic>
    </p:spTree>
    <p:extLst>
      <p:ext uri="{BB962C8B-B14F-4D97-AF65-F5344CB8AC3E}">
        <p14:creationId xmlns:p14="http://schemas.microsoft.com/office/powerpoint/2010/main" val="213579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a city&#10;&#10;Description automatically generated">
            <a:extLst>
              <a:ext uri="{FF2B5EF4-FFF2-40B4-BE49-F238E27FC236}">
                <a16:creationId xmlns:a16="http://schemas.microsoft.com/office/drawing/2014/main" id="{9BE2E6B4-76EA-5585-EDED-399DC0AFA2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01287" y="630442"/>
            <a:ext cx="9589145" cy="6224164"/>
          </a:xfrm>
          <a:prstGeom prst="rect">
            <a:avLst/>
          </a:prstGeom>
        </p:spPr>
      </p:pic>
      <p:sp>
        <p:nvSpPr>
          <p:cNvPr id="2" name="Title 1">
            <a:extLst>
              <a:ext uri="{FF2B5EF4-FFF2-40B4-BE49-F238E27FC236}">
                <a16:creationId xmlns:a16="http://schemas.microsoft.com/office/drawing/2014/main" id="{C230D724-444B-C18C-5554-13E9A43FE5C1}"/>
              </a:ext>
            </a:extLst>
          </p:cNvPr>
          <p:cNvSpPr>
            <a:spLocks noGrp="1"/>
          </p:cNvSpPr>
          <p:nvPr>
            <p:ph type="title"/>
          </p:nvPr>
        </p:nvSpPr>
        <p:spPr>
          <a:xfrm>
            <a:off x="-710385" y="0"/>
            <a:ext cx="4507679" cy="369332"/>
          </a:xfrm>
        </p:spPr>
        <p:txBody>
          <a:bodyPr/>
          <a:lstStyle/>
          <a:p>
            <a:r>
              <a:rPr lang="en-US"/>
              <a:t>d</a:t>
            </a:r>
          </a:p>
        </p:txBody>
      </p:sp>
      <p:sp>
        <p:nvSpPr>
          <p:cNvPr id="4" name="Title 1">
            <a:extLst>
              <a:ext uri="{FF2B5EF4-FFF2-40B4-BE49-F238E27FC236}">
                <a16:creationId xmlns:a16="http://schemas.microsoft.com/office/drawing/2014/main" id="{8051C913-D58A-D89A-076B-B8D03B7E88AF}"/>
              </a:ext>
            </a:extLst>
          </p:cNvPr>
          <p:cNvSpPr txBox="1">
            <a:spLocks/>
          </p:cNvSpPr>
          <p:nvPr/>
        </p:nvSpPr>
        <p:spPr>
          <a:xfrm>
            <a:off x="244189" y="100027"/>
            <a:ext cx="11703622" cy="984885"/>
          </a:xfrm>
          <a:prstGeom prst="rect">
            <a:avLst/>
          </a:prstGeom>
        </p:spPr>
        <p:txBody>
          <a:bodyPr wrap="square" lIns="0" tIns="0" rIns="0" bIns="0" anchor="t">
            <a:spAutoFit/>
          </a:bodyPr>
          <a:lstStyle>
            <a:lvl1pPr>
              <a:defRPr sz="2400" b="1" i="0">
                <a:solidFill>
                  <a:srgbClr val="181818"/>
                </a:solidFill>
                <a:latin typeface="Arial"/>
                <a:ea typeface="+mj-ea"/>
                <a:cs typeface="Arial"/>
              </a:defRPr>
            </a:lvl1pPr>
          </a:lstStyle>
          <a:p>
            <a:pPr defTabSz="914400"/>
            <a:r>
              <a:rPr lang="en-US" sz="3200" kern="0">
                <a:solidFill>
                  <a:srgbClr val="00619E"/>
                </a:solidFill>
              </a:rPr>
              <a:t>Draft “Base” Land Use Designation Map – Outside Areas of Discussion</a:t>
            </a:r>
          </a:p>
        </p:txBody>
      </p:sp>
    </p:spTree>
    <p:extLst>
      <p:ext uri="{BB962C8B-B14F-4D97-AF65-F5344CB8AC3E}">
        <p14:creationId xmlns:p14="http://schemas.microsoft.com/office/powerpoint/2010/main" val="1257777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F5C8-771A-4541-A8CD-51EECAF98174}"/>
              </a:ext>
            </a:extLst>
          </p:cNvPr>
          <p:cNvSpPr>
            <a:spLocks noGrp="1"/>
          </p:cNvSpPr>
          <p:nvPr>
            <p:ph type="ctrTitle"/>
          </p:nvPr>
        </p:nvSpPr>
        <p:spPr>
          <a:xfrm>
            <a:off x="2539626" y="3115154"/>
            <a:ext cx="6639890" cy="627692"/>
          </a:xfrm>
        </p:spPr>
        <p:txBody>
          <a:bodyPr/>
          <a:lstStyle/>
          <a:p>
            <a:r>
              <a:rPr lang="en-US" sz="4000">
                <a:solidFill>
                  <a:schemeClr val="accent4"/>
                </a:solidFill>
              </a:rPr>
              <a:t>Land Use Alternatives</a:t>
            </a:r>
          </a:p>
        </p:txBody>
      </p:sp>
    </p:spTree>
    <p:extLst>
      <p:ext uri="{BB962C8B-B14F-4D97-AF65-F5344CB8AC3E}">
        <p14:creationId xmlns:p14="http://schemas.microsoft.com/office/powerpoint/2010/main" val="364238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87EB-F304-7173-16EB-4C50971CE25C}"/>
              </a:ext>
            </a:extLst>
          </p:cNvPr>
          <p:cNvSpPr>
            <a:spLocks noGrp="1"/>
          </p:cNvSpPr>
          <p:nvPr>
            <p:ph type="ctrTitle"/>
          </p:nvPr>
        </p:nvSpPr>
        <p:spPr/>
        <p:txBody>
          <a:bodyPr/>
          <a:lstStyle/>
          <a:p>
            <a:r>
              <a:rPr lang="en-US"/>
              <a:t>Background and Process</a:t>
            </a:r>
          </a:p>
        </p:txBody>
      </p:sp>
      <p:sp>
        <p:nvSpPr>
          <p:cNvPr id="3" name="Subtitle 2">
            <a:extLst>
              <a:ext uri="{FF2B5EF4-FFF2-40B4-BE49-F238E27FC236}">
                <a16:creationId xmlns:a16="http://schemas.microsoft.com/office/drawing/2014/main" id="{4382741B-AAD5-FE72-3EB2-304AAE8FF51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92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Diagram 41">
            <a:extLst>
              <a:ext uri="{FF2B5EF4-FFF2-40B4-BE49-F238E27FC236}">
                <a16:creationId xmlns:a16="http://schemas.microsoft.com/office/drawing/2014/main" id="{1EB86DCB-813A-46E6-9915-BE829B6EC1F2}"/>
              </a:ext>
            </a:extLst>
          </p:cNvPr>
          <p:cNvGraphicFramePr/>
          <p:nvPr>
            <p:extLst>
              <p:ext uri="{D42A27DB-BD31-4B8C-83A1-F6EECF244321}">
                <p14:modId xmlns:p14="http://schemas.microsoft.com/office/powerpoint/2010/main" val="896017567"/>
              </p:ext>
            </p:extLst>
          </p:nvPr>
        </p:nvGraphicFramePr>
        <p:xfrm>
          <a:off x="253214" y="1109683"/>
          <a:ext cx="11736424" cy="486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7E7997F-0DF6-4E49-889D-A248F2663420}"/>
              </a:ext>
            </a:extLst>
          </p:cNvPr>
          <p:cNvSpPr>
            <a:spLocks noGrp="1"/>
          </p:cNvSpPr>
          <p:nvPr>
            <p:ph type="title"/>
          </p:nvPr>
        </p:nvSpPr>
        <p:spPr/>
        <p:txBody>
          <a:bodyPr/>
          <a:lstStyle/>
          <a:p>
            <a:r>
              <a:rPr lang="en-US"/>
              <a:t>Path to a Preferred Land Use Map</a:t>
            </a:r>
          </a:p>
        </p:txBody>
      </p:sp>
      <p:grpSp>
        <p:nvGrpSpPr>
          <p:cNvPr id="8" name="Group 7">
            <a:extLst>
              <a:ext uri="{FF2B5EF4-FFF2-40B4-BE49-F238E27FC236}">
                <a16:creationId xmlns:a16="http://schemas.microsoft.com/office/drawing/2014/main" id="{AF752C83-86A8-495E-8D38-D8A3EF34E4C1}"/>
              </a:ext>
            </a:extLst>
          </p:cNvPr>
          <p:cNvGrpSpPr/>
          <p:nvPr/>
        </p:nvGrpSpPr>
        <p:grpSpPr>
          <a:xfrm>
            <a:off x="9058413" y="4516746"/>
            <a:ext cx="2880373" cy="1453749"/>
            <a:chOff x="9311627" y="193272"/>
            <a:chExt cx="2880373" cy="1453749"/>
          </a:xfrm>
        </p:grpSpPr>
        <p:sp>
          <p:nvSpPr>
            <p:cNvPr id="7" name="Rectangle: Rounded Corners 6">
              <a:extLst>
                <a:ext uri="{FF2B5EF4-FFF2-40B4-BE49-F238E27FC236}">
                  <a16:creationId xmlns:a16="http://schemas.microsoft.com/office/drawing/2014/main" id="{3CB33C91-5790-4A3C-9331-E4DD9E1EAC24}"/>
                </a:ext>
              </a:extLst>
            </p:cNvPr>
            <p:cNvSpPr/>
            <p:nvPr/>
          </p:nvSpPr>
          <p:spPr>
            <a:xfrm>
              <a:off x="9311627" y="271893"/>
              <a:ext cx="427592" cy="1788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4E181D5-FF10-4532-A202-B35E535B4C2F}"/>
                </a:ext>
              </a:extLst>
            </p:cNvPr>
            <p:cNvSpPr txBox="1"/>
            <p:nvPr/>
          </p:nvSpPr>
          <p:spPr>
            <a:xfrm>
              <a:off x="9619520" y="193272"/>
              <a:ext cx="2261862" cy="338554"/>
            </a:xfrm>
            <a:prstGeom prst="rect">
              <a:avLst/>
            </a:prstGeom>
            <a:noFill/>
          </p:spPr>
          <p:txBody>
            <a:bodyPr wrap="square" rtlCol="0">
              <a:spAutoFit/>
            </a:bodyPr>
            <a:lstStyle/>
            <a:p>
              <a:pPr algn="ctr"/>
              <a:r>
                <a:rPr lang="en-US" sz="1600"/>
                <a:t>GPAC Meetings</a:t>
              </a:r>
            </a:p>
          </p:txBody>
        </p:sp>
        <p:sp>
          <p:nvSpPr>
            <p:cNvPr id="49" name="TextBox 48">
              <a:extLst>
                <a:ext uri="{FF2B5EF4-FFF2-40B4-BE49-F238E27FC236}">
                  <a16:creationId xmlns:a16="http://schemas.microsoft.com/office/drawing/2014/main" id="{BEF4218E-EC91-4A5A-AE52-E798D760C64B}"/>
                </a:ext>
              </a:extLst>
            </p:cNvPr>
            <p:cNvSpPr txBox="1"/>
            <p:nvPr/>
          </p:nvSpPr>
          <p:spPr>
            <a:xfrm>
              <a:off x="9930138" y="545965"/>
              <a:ext cx="2261862" cy="338554"/>
            </a:xfrm>
            <a:prstGeom prst="rect">
              <a:avLst/>
            </a:prstGeom>
            <a:noFill/>
          </p:spPr>
          <p:txBody>
            <a:bodyPr wrap="square" rtlCol="0">
              <a:spAutoFit/>
            </a:bodyPr>
            <a:lstStyle/>
            <a:p>
              <a:r>
                <a:rPr lang="en-US" sz="1600"/>
                <a:t>Public Engagement</a:t>
              </a:r>
            </a:p>
          </p:txBody>
        </p:sp>
        <p:sp>
          <p:nvSpPr>
            <p:cNvPr id="50" name="TextBox 49">
              <a:extLst>
                <a:ext uri="{FF2B5EF4-FFF2-40B4-BE49-F238E27FC236}">
                  <a16:creationId xmlns:a16="http://schemas.microsoft.com/office/drawing/2014/main" id="{9ACC4C34-9A51-4D6C-BA16-BD21F9AEB05B}"/>
                </a:ext>
              </a:extLst>
            </p:cNvPr>
            <p:cNvSpPr txBox="1"/>
            <p:nvPr/>
          </p:nvSpPr>
          <p:spPr>
            <a:xfrm>
              <a:off x="9688020" y="934411"/>
              <a:ext cx="2261862" cy="338554"/>
            </a:xfrm>
            <a:prstGeom prst="rect">
              <a:avLst/>
            </a:prstGeom>
            <a:noFill/>
          </p:spPr>
          <p:txBody>
            <a:bodyPr wrap="square" rtlCol="0">
              <a:spAutoFit/>
            </a:bodyPr>
            <a:lstStyle/>
            <a:p>
              <a:pPr algn="ctr"/>
              <a:r>
                <a:rPr lang="en-US" sz="1600"/>
                <a:t>Consultant Work</a:t>
              </a:r>
            </a:p>
          </p:txBody>
        </p:sp>
        <p:sp>
          <p:nvSpPr>
            <p:cNvPr id="51" name="TextBox 50">
              <a:extLst>
                <a:ext uri="{FF2B5EF4-FFF2-40B4-BE49-F238E27FC236}">
                  <a16:creationId xmlns:a16="http://schemas.microsoft.com/office/drawing/2014/main" id="{9E28BB40-3F58-43CB-9D29-E8AC5BA648F0}"/>
                </a:ext>
              </a:extLst>
            </p:cNvPr>
            <p:cNvSpPr txBox="1"/>
            <p:nvPr/>
          </p:nvSpPr>
          <p:spPr>
            <a:xfrm>
              <a:off x="9511263" y="1308467"/>
              <a:ext cx="2261862" cy="338554"/>
            </a:xfrm>
            <a:prstGeom prst="rect">
              <a:avLst/>
            </a:prstGeom>
            <a:noFill/>
          </p:spPr>
          <p:txBody>
            <a:bodyPr wrap="square" rtlCol="0">
              <a:spAutoFit/>
            </a:bodyPr>
            <a:lstStyle/>
            <a:p>
              <a:pPr algn="ctr"/>
              <a:r>
                <a:rPr lang="en-US" sz="1600"/>
                <a:t>CC/PC Action</a:t>
              </a:r>
            </a:p>
          </p:txBody>
        </p:sp>
        <p:sp>
          <p:nvSpPr>
            <p:cNvPr id="52" name="Rectangle: Rounded Corners 51">
              <a:extLst>
                <a:ext uri="{FF2B5EF4-FFF2-40B4-BE49-F238E27FC236}">
                  <a16:creationId xmlns:a16="http://schemas.microsoft.com/office/drawing/2014/main" id="{114AA9B9-D064-435C-AB5F-C9C7C282DFDB}"/>
                </a:ext>
              </a:extLst>
            </p:cNvPr>
            <p:cNvSpPr/>
            <p:nvPr/>
          </p:nvSpPr>
          <p:spPr>
            <a:xfrm>
              <a:off x="9311627" y="629824"/>
              <a:ext cx="427592" cy="1788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8273A7DA-9F0C-4878-A118-A0A1825CC86C}"/>
                </a:ext>
              </a:extLst>
            </p:cNvPr>
            <p:cNvSpPr/>
            <p:nvPr/>
          </p:nvSpPr>
          <p:spPr>
            <a:xfrm>
              <a:off x="9312143" y="1003906"/>
              <a:ext cx="427592" cy="178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4" name="Rectangle: Rounded Corners 53">
              <a:extLst>
                <a:ext uri="{FF2B5EF4-FFF2-40B4-BE49-F238E27FC236}">
                  <a16:creationId xmlns:a16="http://schemas.microsoft.com/office/drawing/2014/main" id="{4B8B7D68-5CD5-4147-B336-DA64C0BDFE23}"/>
                </a:ext>
              </a:extLst>
            </p:cNvPr>
            <p:cNvSpPr/>
            <p:nvPr/>
          </p:nvSpPr>
          <p:spPr>
            <a:xfrm>
              <a:off x="9311627" y="1365396"/>
              <a:ext cx="427592" cy="1788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0E3FC564-C350-C970-CF00-CEE523BA3FFA}"/>
              </a:ext>
            </a:extLst>
          </p:cNvPr>
          <p:cNvSpPr txBox="1"/>
          <p:nvPr/>
        </p:nvSpPr>
        <p:spPr>
          <a:xfrm>
            <a:off x="318304" y="6273478"/>
            <a:ext cx="418704" cy="338554"/>
          </a:xfrm>
          <a:prstGeom prst="rect">
            <a:avLst/>
          </a:prstGeom>
          <a:noFill/>
        </p:spPr>
        <p:txBody>
          <a:bodyPr wrap="none" rtlCol="0">
            <a:spAutoFit/>
          </a:bodyPr>
          <a:lstStyle/>
          <a:p>
            <a:r>
              <a:rPr lang="en-US" sz="1600" b="1"/>
              <a:t>10</a:t>
            </a:r>
          </a:p>
        </p:txBody>
      </p:sp>
    </p:spTree>
    <p:extLst>
      <p:ext uri="{BB962C8B-B14F-4D97-AF65-F5344CB8AC3E}">
        <p14:creationId xmlns:p14="http://schemas.microsoft.com/office/powerpoint/2010/main" val="2389188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CDAF-2A3A-0753-23AD-274801DBD14A}"/>
              </a:ext>
            </a:extLst>
          </p:cNvPr>
          <p:cNvSpPr>
            <a:spLocks noGrp="1"/>
          </p:cNvSpPr>
          <p:nvPr>
            <p:ph type="title"/>
          </p:nvPr>
        </p:nvSpPr>
        <p:spPr>
          <a:xfrm>
            <a:off x="165104" y="474156"/>
            <a:ext cx="3917311" cy="479858"/>
          </a:xfrm>
        </p:spPr>
        <p:txBody>
          <a:bodyPr/>
          <a:lstStyle/>
          <a:p>
            <a:r>
              <a:rPr lang="en-US"/>
              <a:t>Areas of Discussion</a:t>
            </a:r>
          </a:p>
        </p:txBody>
      </p:sp>
      <p:pic>
        <p:nvPicPr>
          <p:cNvPr id="5" name="Picture 4" descr="Map&#10;&#10;Description automatically generated">
            <a:extLst>
              <a:ext uri="{FF2B5EF4-FFF2-40B4-BE49-F238E27FC236}">
                <a16:creationId xmlns:a16="http://schemas.microsoft.com/office/drawing/2014/main" id="{30967157-4BB9-78E9-D71F-9DFD4536D1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6585" y="14414"/>
            <a:ext cx="9125415" cy="6843586"/>
          </a:xfrm>
          <a:prstGeom prst="rect">
            <a:avLst/>
          </a:prstGeom>
        </p:spPr>
      </p:pic>
      <p:sp>
        <p:nvSpPr>
          <p:cNvPr id="3" name="TextBox 2">
            <a:extLst>
              <a:ext uri="{FF2B5EF4-FFF2-40B4-BE49-F238E27FC236}">
                <a16:creationId xmlns:a16="http://schemas.microsoft.com/office/drawing/2014/main" id="{8C61DCF1-1675-39BF-A676-4074CD3664A8}"/>
              </a:ext>
            </a:extLst>
          </p:cNvPr>
          <p:cNvSpPr txBox="1"/>
          <p:nvPr/>
        </p:nvSpPr>
        <p:spPr>
          <a:xfrm>
            <a:off x="578465" y="21762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6B23EB4F-29C5-E219-5161-B60FE405C2F2}"/>
              </a:ext>
            </a:extLst>
          </p:cNvPr>
          <p:cNvSpPr txBox="1"/>
          <p:nvPr/>
        </p:nvSpPr>
        <p:spPr>
          <a:xfrm>
            <a:off x="243757" y="1548580"/>
            <a:ext cx="274319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FF0000"/>
                </a:solidFill>
                <a:ea typeface="Open Sans"/>
                <a:cs typeface="Open Sans"/>
              </a:rPr>
              <a:t>NOTE: This map was used during the process of developing the land use alternatives to identify specific geographic areas for discussion. It contains some factual inaccuracies regarding properties that are subject to the SOAR Ordinance. These inaccuracies have since been corrected in subsequent materials.</a:t>
            </a:r>
          </a:p>
        </p:txBody>
      </p:sp>
      <p:sp>
        <p:nvSpPr>
          <p:cNvPr id="6" name="TextBox 5">
            <a:extLst>
              <a:ext uri="{FF2B5EF4-FFF2-40B4-BE49-F238E27FC236}">
                <a16:creationId xmlns:a16="http://schemas.microsoft.com/office/drawing/2014/main" id="{3ED50E8A-8AEA-F54C-87F5-491FEB90C18E}"/>
              </a:ext>
            </a:extLst>
          </p:cNvPr>
          <p:cNvSpPr txBox="1"/>
          <p:nvPr/>
        </p:nvSpPr>
        <p:spPr>
          <a:xfrm>
            <a:off x="8955548" y="1280241"/>
            <a:ext cx="2743199" cy="1077218"/>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0000"/>
                </a:solidFill>
                <a:ea typeface="Open Sans"/>
                <a:cs typeface="Open Sans"/>
              </a:rPr>
              <a:t>Note: These areas were renumbered but the geographic areas remain the same</a:t>
            </a:r>
          </a:p>
        </p:txBody>
      </p:sp>
    </p:spTree>
    <p:extLst>
      <p:ext uri="{BB962C8B-B14F-4D97-AF65-F5344CB8AC3E}">
        <p14:creationId xmlns:p14="http://schemas.microsoft.com/office/powerpoint/2010/main" val="1010739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103F-BEC0-D009-C42A-5376FD888438}"/>
              </a:ext>
            </a:extLst>
          </p:cNvPr>
          <p:cNvSpPr>
            <a:spLocks noGrp="1"/>
          </p:cNvSpPr>
          <p:nvPr>
            <p:ph type="title"/>
          </p:nvPr>
        </p:nvSpPr>
        <p:spPr/>
        <p:txBody>
          <a:bodyPr/>
          <a:lstStyle/>
          <a:p>
            <a:r>
              <a:rPr lang="en-US"/>
              <a:t>Housing Laws</a:t>
            </a:r>
          </a:p>
        </p:txBody>
      </p:sp>
      <p:sp>
        <p:nvSpPr>
          <p:cNvPr id="3" name="Content Placeholder 2">
            <a:extLst>
              <a:ext uri="{FF2B5EF4-FFF2-40B4-BE49-F238E27FC236}">
                <a16:creationId xmlns:a16="http://schemas.microsoft.com/office/drawing/2014/main" id="{F79DB6D8-77D1-392E-D732-B43C31879BB6}"/>
              </a:ext>
            </a:extLst>
          </p:cNvPr>
          <p:cNvSpPr>
            <a:spLocks noGrp="1"/>
          </p:cNvSpPr>
          <p:nvPr>
            <p:ph idx="1"/>
          </p:nvPr>
        </p:nvSpPr>
        <p:spPr>
          <a:xfrm>
            <a:off x="165103" y="1121856"/>
            <a:ext cx="11703623" cy="4726494"/>
          </a:xfrm>
        </p:spPr>
        <p:txBody>
          <a:bodyPr>
            <a:normAutofit lnSpcReduction="10000"/>
          </a:bodyPr>
          <a:lstStyle/>
          <a:p>
            <a:r>
              <a:rPr lang="en-US" u="sng"/>
              <a:t>General Plan must follow all State laws</a:t>
            </a:r>
          </a:p>
          <a:p>
            <a:r>
              <a:rPr lang="en-US"/>
              <a:t>No net loss of residential capacity. This prohibits rezoning from residential to commercial and reducing intensity of residential without concurrent increases elsewhere (SB 330)</a:t>
            </a:r>
          </a:p>
          <a:p>
            <a:r>
              <a:rPr lang="en-US" sz="2800"/>
              <a:t>No growth moratorium, voter approval of general plan changes and other restrictions on housing (SB 330)</a:t>
            </a:r>
          </a:p>
          <a:p>
            <a:r>
              <a:rPr lang="en-US"/>
              <a:t>If the density under the zoning ordinance is inconsistent with the density under the general plan or specific plan, the greater shall prevail (AB 2334)</a:t>
            </a:r>
          </a:p>
          <a:p>
            <a:r>
              <a:rPr lang="en-US"/>
              <a:t>Must follow State density bonus law without reduction in density or height.</a:t>
            </a:r>
          </a:p>
          <a:p>
            <a:pPr lvl="1"/>
            <a:r>
              <a:rPr lang="en-US"/>
              <a:t>Land use designations DO NOT include State mandated density bonuses</a:t>
            </a:r>
          </a:p>
          <a:p>
            <a:endParaRPr lang="en-US"/>
          </a:p>
          <a:p>
            <a:endParaRPr lang="en-US" sz="2800"/>
          </a:p>
          <a:p>
            <a:endParaRPr lang="en-US"/>
          </a:p>
        </p:txBody>
      </p:sp>
    </p:spTree>
    <p:extLst>
      <p:ext uri="{BB962C8B-B14F-4D97-AF65-F5344CB8AC3E}">
        <p14:creationId xmlns:p14="http://schemas.microsoft.com/office/powerpoint/2010/main" val="415788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8D97-A19F-AB8C-3ECF-86CE78A53F21}"/>
              </a:ext>
            </a:extLst>
          </p:cNvPr>
          <p:cNvSpPr>
            <a:spLocks noGrp="1"/>
          </p:cNvSpPr>
          <p:nvPr>
            <p:ph type="title"/>
          </p:nvPr>
        </p:nvSpPr>
        <p:spPr/>
        <p:txBody>
          <a:bodyPr/>
          <a:lstStyle/>
          <a:p>
            <a:r>
              <a:rPr lang="en-US"/>
              <a:t>Proposed Capacity for Updated General Plan</a:t>
            </a:r>
          </a:p>
        </p:txBody>
      </p:sp>
      <p:sp>
        <p:nvSpPr>
          <p:cNvPr id="3" name="Content Placeholder 2">
            <a:extLst>
              <a:ext uri="{FF2B5EF4-FFF2-40B4-BE49-F238E27FC236}">
                <a16:creationId xmlns:a16="http://schemas.microsoft.com/office/drawing/2014/main" id="{0E2815B5-99CA-8A19-0947-026B5A1000FD}"/>
              </a:ext>
            </a:extLst>
          </p:cNvPr>
          <p:cNvSpPr>
            <a:spLocks noGrp="1"/>
          </p:cNvSpPr>
          <p:nvPr>
            <p:ph idx="1"/>
          </p:nvPr>
        </p:nvSpPr>
        <p:spPr>
          <a:xfrm>
            <a:off x="165103" y="1121856"/>
            <a:ext cx="8208876" cy="4351338"/>
          </a:xfrm>
        </p:spPr>
        <p:txBody>
          <a:bodyPr vert="horz" lIns="91440" tIns="45720" rIns="91440" bIns="45720" rtlCol="0" anchor="t">
            <a:normAutofit fontScale="85000" lnSpcReduction="10000"/>
          </a:bodyPr>
          <a:lstStyle/>
          <a:p>
            <a:pPr marL="227965" indent="-227965"/>
            <a:r>
              <a:rPr lang="en-US"/>
              <a:t>Horizon year – 2050 (27 years)</a:t>
            </a:r>
          </a:p>
          <a:p>
            <a:pPr marL="227965" indent="-227965"/>
            <a:r>
              <a:rPr lang="en-US" u="sng"/>
              <a:t>Capacity for alternatives; alternatives may not achieve this</a:t>
            </a:r>
          </a:p>
          <a:p>
            <a:pPr marL="227965" indent="-227965"/>
            <a:r>
              <a:rPr lang="en-US"/>
              <a:t>Residential</a:t>
            </a:r>
          </a:p>
          <a:p>
            <a:pPr marL="685165" lvl="1" indent="-227965"/>
            <a:r>
              <a:rPr lang="en-US"/>
              <a:t>Plan for approximately 2 - 3 RHNA cycles or </a:t>
            </a:r>
            <a:r>
              <a:rPr lang="en-US" b="1"/>
              <a:t>10,600 – 15,900 units</a:t>
            </a:r>
          </a:p>
          <a:p>
            <a:pPr marL="685165" lvl="1" indent="-227965"/>
            <a:r>
              <a:rPr lang="en-US">
                <a:latin typeface="Corbel"/>
              </a:rPr>
              <a:t>About 1% growth per year</a:t>
            </a:r>
          </a:p>
          <a:p>
            <a:pPr marL="227965" indent="-227965"/>
            <a:r>
              <a:rPr lang="en-US"/>
              <a:t>Non-Residential</a:t>
            </a:r>
          </a:p>
          <a:p>
            <a:pPr marL="685165" lvl="1" indent="-227965"/>
            <a:r>
              <a:rPr lang="en-US"/>
              <a:t>Amount dependent on residential growth</a:t>
            </a:r>
          </a:p>
          <a:p>
            <a:pPr marL="685165" lvl="1" indent="-227965"/>
            <a:r>
              <a:rPr lang="en-US"/>
              <a:t>1.39 jobs/housing unit (average)</a:t>
            </a:r>
          </a:p>
          <a:p>
            <a:pPr marL="685165" lvl="1" indent="-227965"/>
            <a:r>
              <a:rPr lang="en-US"/>
              <a:t>Total job increase of between </a:t>
            </a:r>
            <a:r>
              <a:rPr lang="en-US" b="1"/>
              <a:t>14,700 and 22,000 jobs </a:t>
            </a:r>
            <a:r>
              <a:rPr lang="en-US"/>
              <a:t>(6m to 9m sf)</a:t>
            </a:r>
          </a:p>
          <a:p>
            <a:pPr marL="227965" indent="-227965"/>
            <a:r>
              <a:rPr lang="en-US">
                <a:solidFill>
                  <a:srgbClr val="FF0000"/>
                </a:solidFill>
              </a:rPr>
              <a:t>Unanimously endorsed by the City Council on July 11, 2022 </a:t>
            </a:r>
          </a:p>
          <a:p>
            <a:pPr marL="0" indent="0">
              <a:buNone/>
            </a:pPr>
            <a:endParaRPr lang="en-US" b="1"/>
          </a:p>
        </p:txBody>
      </p:sp>
      <p:pic>
        <p:nvPicPr>
          <p:cNvPr id="7" name="Picture 6" descr="A street with palm trees and buildings&#10;&#10;Description automatically generated with low confidence">
            <a:extLst>
              <a:ext uri="{FF2B5EF4-FFF2-40B4-BE49-F238E27FC236}">
                <a16:creationId xmlns:a16="http://schemas.microsoft.com/office/drawing/2014/main" id="{C9BFB7BC-B30A-5108-28C2-E8DC3509C1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35979" y="4413858"/>
            <a:ext cx="2890918" cy="1597181"/>
          </a:xfrm>
          <a:prstGeom prst="rect">
            <a:avLst/>
          </a:prstGeom>
        </p:spPr>
      </p:pic>
      <p:pic>
        <p:nvPicPr>
          <p:cNvPr id="9" name="Picture 8" descr="A picture containing sky, outdoor, water, beach&#10;&#10;Description automatically generated">
            <a:extLst>
              <a:ext uri="{FF2B5EF4-FFF2-40B4-BE49-F238E27FC236}">
                <a16:creationId xmlns:a16="http://schemas.microsoft.com/office/drawing/2014/main" id="{CF4A192C-ACB6-278A-5F8A-745D25FFB2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35979" y="1074760"/>
            <a:ext cx="2890918" cy="1644277"/>
          </a:xfrm>
          <a:prstGeom prst="rect">
            <a:avLst/>
          </a:prstGeom>
        </p:spPr>
      </p:pic>
      <p:pic>
        <p:nvPicPr>
          <p:cNvPr id="11" name="Picture 10" descr="A picture containing sky, outdoor, road, street&#10;&#10;Description automatically generated">
            <a:extLst>
              <a:ext uri="{FF2B5EF4-FFF2-40B4-BE49-F238E27FC236}">
                <a16:creationId xmlns:a16="http://schemas.microsoft.com/office/drawing/2014/main" id="{102BBDC3-652A-F56F-E3ED-B8CD821898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35979" y="2786812"/>
            <a:ext cx="2890918" cy="1520493"/>
          </a:xfrm>
          <a:prstGeom prst="rect">
            <a:avLst/>
          </a:prstGeom>
        </p:spPr>
      </p:pic>
    </p:spTree>
    <p:extLst>
      <p:ext uri="{BB962C8B-B14F-4D97-AF65-F5344CB8AC3E}">
        <p14:creationId xmlns:p14="http://schemas.microsoft.com/office/powerpoint/2010/main" val="828842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6B31-150C-4AD2-9003-4BE20D19737A}"/>
              </a:ext>
            </a:extLst>
          </p:cNvPr>
          <p:cNvSpPr>
            <a:spLocks noGrp="1"/>
          </p:cNvSpPr>
          <p:nvPr>
            <p:ph type="title"/>
          </p:nvPr>
        </p:nvSpPr>
        <p:spPr/>
        <p:txBody>
          <a:bodyPr/>
          <a:lstStyle/>
          <a:p>
            <a:r>
              <a:rPr lang="en-US"/>
              <a:t>Land Use Alternatives</a:t>
            </a:r>
          </a:p>
        </p:txBody>
      </p:sp>
      <p:sp>
        <p:nvSpPr>
          <p:cNvPr id="3" name="Content Placeholder 2">
            <a:extLst>
              <a:ext uri="{FF2B5EF4-FFF2-40B4-BE49-F238E27FC236}">
                <a16:creationId xmlns:a16="http://schemas.microsoft.com/office/drawing/2014/main" id="{92A22B0E-5E09-4FB4-B164-3204B222D54C}"/>
              </a:ext>
            </a:extLst>
          </p:cNvPr>
          <p:cNvSpPr>
            <a:spLocks noGrp="1"/>
          </p:cNvSpPr>
          <p:nvPr>
            <p:ph idx="1"/>
          </p:nvPr>
        </p:nvSpPr>
        <p:spPr>
          <a:xfrm>
            <a:off x="165104" y="1121855"/>
            <a:ext cx="3632345" cy="4832895"/>
          </a:xfrm>
        </p:spPr>
        <p:txBody>
          <a:bodyPr>
            <a:normAutofit/>
          </a:bodyPr>
          <a:lstStyle/>
          <a:p>
            <a:r>
              <a:rPr lang="en-US" sz="2000"/>
              <a:t>Discuss how the physical form of the City will evolve in 20-30 years</a:t>
            </a:r>
          </a:p>
          <a:p>
            <a:r>
              <a:rPr lang="en-US" sz="2000"/>
              <a:t>Implement the Vision and Strategies and growth targets endorsed by the City Council</a:t>
            </a:r>
          </a:p>
          <a:p>
            <a:r>
              <a:rPr lang="en-US" sz="2000"/>
              <a:t>Spark conversation about the future of the City.</a:t>
            </a:r>
          </a:p>
          <a:p>
            <a:r>
              <a:rPr lang="en-US" sz="2000" b="1"/>
              <a:t>The final land use map will likely be a combination of ideas from each survey plus new ideas generated during the process.</a:t>
            </a:r>
          </a:p>
          <a:p>
            <a:endParaRPr lang="en-US" sz="2400"/>
          </a:p>
        </p:txBody>
      </p:sp>
      <p:pic>
        <p:nvPicPr>
          <p:cNvPr id="4" name="Picture 3" descr="Map&#10;&#10;Description automatically generated">
            <a:extLst>
              <a:ext uri="{FF2B5EF4-FFF2-40B4-BE49-F238E27FC236}">
                <a16:creationId xmlns:a16="http://schemas.microsoft.com/office/drawing/2014/main" id="{94E36479-7CCF-6BE3-8F64-AA1874381D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374" y="3532994"/>
            <a:ext cx="3856745" cy="2571163"/>
          </a:xfrm>
          <a:prstGeom prst="rect">
            <a:avLst/>
          </a:prstGeom>
        </p:spPr>
      </p:pic>
      <p:pic>
        <p:nvPicPr>
          <p:cNvPr id="5" name="Picture 4" descr="Map&#10;&#10;Description automatically generated">
            <a:extLst>
              <a:ext uri="{FF2B5EF4-FFF2-40B4-BE49-F238E27FC236}">
                <a16:creationId xmlns:a16="http://schemas.microsoft.com/office/drawing/2014/main" id="{37CA058A-92D5-ACD9-83F1-1BBE4FFD72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7736" y="876349"/>
            <a:ext cx="3856745" cy="2571163"/>
          </a:xfrm>
          <a:prstGeom prst="rect">
            <a:avLst/>
          </a:prstGeom>
        </p:spPr>
      </p:pic>
      <p:pic>
        <p:nvPicPr>
          <p:cNvPr id="6" name="Picture 5" descr="Map&#10;&#10;Description automatically generated">
            <a:extLst>
              <a:ext uri="{FF2B5EF4-FFF2-40B4-BE49-F238E27FC236}">
                <a16:creationId xmlns:a16="http://schemas.microsoft.com/office/drawing/2014/main" id="{2F6BD2E1-C3C4-35B0-A2B6-A6ADC318D9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7736" y="3515064"/>
            <a:ext cx="3856745" cy="2571163"/>
          </a:xfrm>
          <a:prstGeom prst="rect">
            <a:avLst/>
          </a:prstGeom>
        </p:spPr>
      </p:pic>
      <p:sp>
        <p:nvSpPr>
          <p:cNvPr id="7" name="TextBox 6">
            <a:extLst>
              <a:ext uri="{FF2B5EF4-FFF2-40B4-BE49-F238E27FC236}">
                <a16:creationId xmlns:a16="http://schemas.microsoft.com/office/drawing/2014/main" id="{9EA6787F-D827-5540-DA0E-CA68FDCADEE8}"/>
              </a:ext>
            </a:extLst>
          </p:cNvPr>
          <p:cNvSpPr txBox="1"/>
          <p:nvPr/>
        </p:nvSpPr>
        <p:spPr>
          <a:xfrm>
            <a:off x="8112535" y="3582617"/>
            <a:ext cx="4013362" cy="369332"/>
          </a:xfrm>
          <a:prstGeom prst="rect">
            <a:avLst/>
          </a:prstGeom>
          <a:noFill/>
        </p:spPr>
        <p:txBody>
          <a:bodyPr wrap="square" rtlCol="0">
            <a:spAutoFit/>
          </a:bodyPr>
          <a:lstStyle/>
          <a:p>
            <a:pPr algn="ctr"/>
            <a:r>
              <a:rPr lang="en-US" b="1">
                <a:solidFill>
                  <a:schemeClr val="accent2">
                    <a:lumMod val="10000"/>
                  </a:schemeClr>
                </a:solidFill>
                <a:latin typeface="Corbel" panose="020B0503020204020204" pitchFamily="34" charset="0"/>
              </a:rPr>
              <a:t>Distributed</a:t>
            </a:r>
          </a:p>
        </p:txBody>
      </p:sp>
      <p:sp>
        <p:nvSpPr>
          <p:cNvPr id="8" name="TextBox 7">
            <a:extLst>
              <a:ext uri="{FF2B5EF4-FFF2-40B4-BE49-F238E27FC236}">
                <a16:creationId xmlns:a16="http://schemas.microsoft.com/office/drawing/2014/main" id="{FE3DDE7F-3193-A35C-46FB-FAB71BFB0A7B}"/>
              </a:ext>
            </a:extLst>
          </p:cNvPr>
          <p:cNvSpPr txBox="1"/>
          <p:nvPr/>
        </p:nvSpPr>
        <p:spPr>
          <a:xfrm>
            <a:off x="8221991" y="943901"/>
            <a:ext cx="3950650" cy="369332"/>
          </a:xfrm>
          <a:prstGeom prst="rect">
            <a:avLst/>
          </a:prstGeom>
          <a:noFill/>
        </p:spPr>
        <p:txBody>
          <a:bodyPr wrap="square" rtlCol="0">
            <a:spAutoFit/>
          </a:bodyPr>
          <a:lstStyle/>
          <a:p>
            <a:pPr algn="ctr"/>
            <a:r>
              <a:rPr lang="en-US" b="1">
                <a:solidFill>
                  <a:schemeClr val="accent2">
                    <a:lumMod val="10000"/>
                  </a:schemeClr>
                </a:solidFill>
                <a:latin typeface="Corbel" panose="020B0503020204020204" pitchFamily="34" charset="0"/>
              </a:rPr>
              <a:t>Expansion</a:t>
            </a:r>
          </a:p>
        </p:txBody>
      </p:sp>
      <p:sp>
        <p:nvSpPr>
          <p:cNvPr id="9" name="TextBox 8">
            <a:extLst>
              <a:ext uri="{FF2B5EF4-FFF2-40B4-BE49-F238E27FC236}">
                <a16:creationId xmlns:a16="http://schemas.microsoft.com/office/drawing/2014/main" id="{C8F88DD0-EB2C-9E44-351D-1CD465525527}"/>
              </a:ext>
            </a:extLst>
          </p:cNvPr>
          <p:cNvSpPr txBox="1"/>
          <p:nvPr/>
        </p:nvSpPr>
        <p:spPr>
          <a:xfrm>
            <a:off x="4038218" y="3532994"/>
            <a:ext cx="3996009" cy="369332"/>
          </a:xfrm>
          <a:prstGeom prst="rect">
            <a:avLst/>
          </a:prstGeom>
          <a:noFill/>
        </p:spPr>
        <p:txBody>
          <a:bodyPr wrap="square" rtlCol="0">
            <a:spAutoFit/>
          </a:bodyPr>
          <a:lstStyle/>
          <a:p>
            <a:pPr algn="ctr"/>
            <a:r>
              <a:rPr lang="en-US" b="1">
                <a:solidFill>
                  <a:schemeClr val="accent2">
                    <a:lumMod val="10000"/>
                  </a:schemeClr>
                </a:solidFill>
                <a:latin typeface="Corbel" panose="020B0503020204020204" pitchFamily="34" charset="0"/>
              </a:rPr>
              <a:t>Core</a:t>
            </a:r>
          </a:p>
        </p:txBody>
      </p:sp>
      <p:pic>
        <p:nvPicPr>
          <p:cNvPr id="10" name="Picture 9" descr="Map&#10;&#10;Description automatically generated">
            <a:extLst>
              <a:ext uri="{FF2B5EF4-FFF2-40B4-BE49-F238E27FC236}">
                <a16:creationId xmlns:a16="http://schemas.microsoft.com/office/drawing/2014/main" id="{4B7E1494-2FCF-EA80-95B6-3E9AB35D58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24374" y="890802"/>
            <a:ext cx="3856746" cy="2571164"/>
          </a:xfrm>
          <a:prstGeom prst="rect">
            <a:avLst/>
          </a:prstGeom>
        </p:spPr>
      </p:pic>
      <p:sp>
        <p:nvSpPr>
          <p:cNvPr id="12" name="TextBox 11">
            <a:extLst>
              <a:ext uri="{FF2B5EF4-FFF2-40B4-BE49-F238E27FC236}">
                <a16:creationId xmlns:a16="http://schemas.microsoft.com/office/drawing/2014/main" id="{A08EE96A-4CCC-50DB-48BF-C6623407C5AD}"/>
              </a:ext>
            </a:extLst>
          </p:cNvPr>
          <p:cNvSpPr txBox="1"/>
          <p:nvPr/>
        </p:nvSpPr>
        <p:spPr>
          <a:xfrm>
            <a:off x="3983905" y="925971"/>
            <a:ext cx="3996009" cy="369332"/>
          </a:xfrm>
          <a:prstGeom prst="rect">
            <a:avLst/>
          </a:prstGeom>
          <a:noFill/>
        </p:spPr>
        <p:txBody>
          <a:bodyPr wrap="square" rtlCol="0">
            <a:spAutoFit/>
          </a:bodyPr>
          <a:lstStyle/>
          <a:p>
            <a:pPr algn="ctr"/>
            <a:r>
              <a:rPr lang="en-US" b="1">
                <a:solidFill>
                  <a:schemeClr val="accent2">
                    <a:lumMod val="10000"/>
                  </a:schemeClr>
                </a:solidFill>
                <a:latin typeface="Corbel" panose="020B0503020204020204" pitchFamily="34" charset="0"/>
              </a:rPr>
              <a:t>Base</a:t>
            </a:r>
          </a:p>
        </p:txBody>
      </p:sp>
    </p:spTree>
    <p:extLst>
      <p:ext uri="{BB962C8B-B14F-4D97-AF65-F5344CB8AC3E}">
        <p14:creationId xmlns:p14="http://schemas.microsoft.com/office/powerpoint/2010/main" val="825979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DE1-2F68-0997-3C03-83D75C4B8002}"/>
              </a:ext>
            </a:extLst>
          </p:cNvPr>
          <p:cNvSpPr>
            <a:spLocks noGrp="1"/>
          </p:cNvSpPr>
          <p:nvPr>
            <p:ph type="title"/>
          </p:nvPr>
        </p:nvSpPr>
        <p:spPr/>
        <p:txBody>
          <a:bodyPr/>
          <a:lstStyle/>
          <a:p>
            <a:r>
              <a:rPr lang="en-US"/>
              <a:t>Engagement for Alternatives</a:t>
            </a:r>
          </a:p>
        </p:txBody>
      </p:sp>
      <p:sp>
        <p:nvSpPr>
          <p:cNvPr id="3" name="Content Placeholder 2">
            <a:extLst>
              <a:ext uri="{FF2B5EF4-FFF2-40B4-BE49-F238E27FC236}">
                <a16:creationId xmlns:a16="http://schemas.microsoft.com/office/drawing/2014/main" id="{E336A547-4423-21BF-F39E-C1CC88940A02}"/>
              </a:ext>
            </a:extLst>
          </p:cNvPr>
          <p:cNvSpPr>
            <a:spLocks noGrp="1"/>
          </p:cNvSpPr>
          <p:nvPr>
            <p:ph idx="1"/>
          </p:nvPr>
        </p:nvSpPr>
        <p:spPr>
          <a:xfrm>
            <a:off x="165104" y="1121855"/>
            <a:ext cx="6267970" cy="4870153"/>
          </a:xfrm>
        </p:spPr>
        <p:txBody>
          <a:bodyPr>
            <a:normAutofit lnSpcReduction="10000"/>
          </a:bodyPr>
          <a:lstStyle/>
          <a:p>
            <a:r>
              <a:rPr lang="en-US"/>
              <a:t>Significant outreach</a:t>
            </a:r>
          </a:p>
          <a:p>
            <a:r>
              <a:rPr lang="en-US"/>
              <a:t>2 Workshops (300+ attendees)</a:t>
            </a:r>
          </a:p>
          <a:p>
            <a:r>
              <a:rPr lang="en-US"/>
              <a:t>Meetings with Community Councils and Downtown businesses and residents (8 meetings with 150+ participants)</a:t>
            </a:r>
          </a:p>
          <a:p>
            <a:r>
              <a:rPr lang="en-US"/>
              <a:t>11 pop-up workshops (350+ participants)</a:t>
            </a:r>
          </a:p>
          <a:p>
            <a:r>
              <a:rPr lang="en-US"/>
              <a:t>3 office hours</a:t>
            </a:r>
          </a:p>
          <a:p>
            <a:r>
              <a:rPr lang="en-US" b="1"/>
              <a:t>11 individual online surveys (2000+ responses)</a:t>
            </a:r>
          </a:p>
        </p:txBody>
      </p:sp>
      <p:pic>
        <p:nvPicPr>
          <p:cNvPr id="6" name="Picture 5" descr="Two people looking at a screen&#10;&#10;Description automatically generated with low confidence">
            <a:extLst>
              <a:ext uri="{FF2B5EF4-FFF2-40B4-BE49-F238E27FC236}">
                <a16:creationId xmlns:a16="http://schemas.microsoft.com/office/drawing/2014/main" id="{AC6B4C0E-0A05-5474-25FF-7C11169710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66957" y="795877"/>
            <a:ext cx="3189146" cy="2104909"/>
          </a:xfrm>
          <a:prstGeom prst="rect">
            <a:avLst/>
          </a:prstGeom>
        </p:spPr>
      </p:pic>
      <p:pic>
        <p:nvPicPr>
          <p:cNvPr id="7" name="Picture 6" descr="A group of people sitting in a room with a large screen&#10;&#10;Description automatically generated with low confidence">
            <a:extLst>
              <a:ext uri="{FF2B5EF4-FFF2-40B4-BE49-F238E27FC236}">
                <a16:creationId xmlns:a16="http://schemas.microsoft.com/office/drawing/2014/main" id="{E03491E7-3480-ACD4-019C-3B8CD2BCCB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94446" y="3957214"/>
            <a:ext cx="4832450" cy="203479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9E318BB1-30E1-9175-836C-ABC4BDE6EE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4191" y="1848331"/>
            <a:ext cx="2879698" cy="1345268"/>
          </a:xfrm>
          <a:prstGeom prst="rect">
            <a:avLst/>
          </a:prstGeom>
          <a:effectLst>
            <a:outerShdw blurRad="50800" dist="38100" dir="2700000" algn="tl" rotWithShape="0">
              <a:prstClr val="black">
                <a:alpha val="40000"/>
              </a:prstClr>
            </a:outerShdw>
          </a:effectLst>
        </p:spPr>
      </p:pic>
      <p:pic>
        <p:nvPicPr>
          <p:cNvPr id="5" name="Picture 4" descr="Diagram&#10;&#10;Description automatically generated">
            <a:extLst>
              <a:ext uri="{FF2B5EF4-FFF2-40B4-BE49-F238E27FC236}">
                <a16:creationId xmlns:a16="http://schemas.microsoft.com/office/drawing/2014/main" id="{975BC7C7-B7BD-28BD-616C-61BD20C5E9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32355">
            <a:off x="7358434" y="2849209"/>
            <a:ext cx="2790347" cy="13035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04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95F4-B195-A929-2DC5-05F16ADCCD8C}"/>
              </a:ext>
            </a:extLst>
          </p:cNvPr>
          <p:cNvSpPr>
            <a:spLocks noGrp="1"/>
          </p:cNvSpPr>
          <p:nvPr>
            <p:ph type="title"/>
          </p:nvPr>
        </p:nvSpPr>
        <p:spPr/>
        <p:txBody>
          <a:bodyPr/>
          <a:lstStyle/>
          <a:p>
            <a:r>
              <a:rPr lang="en-US"/>
              <a:t>10 GPAC Meetings</a:t>
            </a:r>
          </a:p>
        </p:txBody>
      </p:sp>
      <p:sp>
        <p:nvSpPr>
          <p:cNvPr id="3" name="Content Placeholder 2">
            <a:extLst>
              <a:ext uri="{FF2B5EF4-FFF2-40B4-BE49-F238E27FC236}">
                <a16:creationId xmlns:a16="http://schemas.microsoft.com/office/drawing/2014/main" id="{C01439B4-D0CC-A36E-4E9A-9AA1B451E124}"/>
              </a:ext>
            </a:extLst>
          </p:cNvPr>
          <p:cNvSpPr>
            <a:spLocks noGrp="1"/>
          </p:cNvSpPr>
          <p:nvPr>
            <p:ph idx="1"/>
          </p:nvPr>
        </p:nvSpPr>
        <p:spPr>
          <a:xfrm>
            <a:off x="165103" y="1121855"/>
            <a:ext cx="11703623" cy="4762577"/>
          </a:xfrm>
        </p:spPr>
        <p:txBody>
          <a:bodyPr>
            <a:normAutofit fontScale="92500" lnSpcReduction="10000"/>
          </a:bodyPr>
          <a:lstStyle/>
          <a:p>
            <a:r>
              <a:rPr lang="en-US"/>
              <a:t>September 20, 2022 – Overview of Alts</a:t>
            </a:r>
          </a:p>
          <a:p>
            <a:r>
              <a:rPr lang="en-US"/>
              <a:t>October 18, 2022 – Water supply</a:t>
            </a:r>
          </a:p>
          <a:p>
            <a:r>
              <a:rPr lang="en-US"/>
              <a:t>November 17, 2022 – Survey results</a:t>
            </a:r>
          </a:p>
          <a:p>
            <a:r>
              <a:rPr lang="en-US"/>
              <a:t>January 17, 2023 – Alts review process</a:t>
            </a:r>
          </a:p>
          <a:p>
            <a:r>
              <a:rPr lang="en-US"/>
              <a:t>February 21, 2023 – Victoria, Pierpont, Eastside</a:t>
            </a:r>
          </a:p>
          <a:p>
            <a:r>
              <a:rPr lang="en-US"/>
              <a:t>March 6 and 7, 2023 – Eastside, College, Johnson, Westside</a:t>
            </a:r>
          </a:p>
          <a:p>
            <a:r>
              <a:rPr lang="en-US"/>
              <a:t>March 21, 2023 – Downtown</a:t>
            </a:r>
          </a:p>
          <a:p>
            <a:r>
              <a:rPr lang="en-US"/>
              <a:t>April 18, 2023 – Five Points/PCM, Arundell/North Bank, Midtown Corridors, SOAR Areas, Johnson</a:t>
            </a:r>
          </a:p>
          <a:p>
            <a:r>
              <a:rPr lang="en-US"/>
              <a:t>June 6, 2023 – Review of GPAC Feedback Form and finalize preferred land use </a:t>
            </a:r>
          </a:p>
        </p:txBody>
      </p:sp>
    </p:spTree>
    <p:extLst>
      <p:ext uri="{BB962C8B-B14F-4D97-AF65-F5344CB8AC3E}">
        <p14:creationId xmlns:p14="http://schemas.microsoft.com/office/powerpoint/2010/main" val="2178734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914-4C82-09C6-AAE8-5236A84C6A73}"/>
              </a:ext>
            </a:extLst>
          </p:cNvPr>
          <p:cNvSpPr>
            <a:spLocks noGrp="1"/>
          </p:cNvSpPr>
          <p:nvPr>
            <p:ph type="title"/>
          </p:nvPr>
        </p:nvSpPr>
        <p:spPr/>
        <p:txBody>
          <a:bodyPr/>
          <a:lstStyle/>
          <a:p>
            <a:r>
              <a:rPr lang="en-US"/>
              <a:t>Result – GPAC Consensus Land Use Map</a:t>
            </a:r>
          </a:p>
        </p:txBody>
      </p:sp>
      <p:sp>
        <p:nvSpPr>
          <p:cNvPr id="3" name="Content Placeholder 2">
            <a:extLst>
              <a:ext uri="{FF2B5EF4-FFF2-40B4-BE49-F238E27FC236}">
                <a16:creationId xmlns:a16="http://schemas.microsoft.com/office/drawing/2014/main" id="{A105F7B0-9946-ECFC-9FC3-D2B2D8006088}"/>
              </a:ext>
            </a:extLst>
          </p:cNvPr>
          <p:cNvSpPr>
            <a:spLocks noGrp="1"/>
          </p:cNvSpPr>
          <p:nvPr>
            <p:ph idx="1"/>
          </p:nvPr>
        </p:nvSpPr>
        <p:spPr>
          <a:xfrm>
            <a:off x="165103" y="1121855"/>
            <a:ext cx="5725743" cy="4762577"/>
          </a:xfrm>
        </p:spPr>
        <p:txBody>
          <a:bodyPr>
            <a:normAutofit fontScale="85000" lnSpcReduction="10000"/>
          </a:bodyPr>
          <a:lstStyle/>
          <a:p>
            <a:pPr>
              <a:lnSpc>
                <a:spcPct val="110000"/>
              </a:lnSpc>
            </a:pPr>
            <a:r>
              <a:rPr lang="en-US"/>
              <a:t>Limited land use changes; many areas remained the same</a:t>
            </a:r>
          </a:p>
          <a:p>
            <a:pPr>
              <a:lnSpc>
                <a:spcPct val="110000"/>
              </a:lnSpc>
            </a:pPr>
            <a:r>
              <a:rPr lang="en-US"/>
              <a:t>Most areas have more than 2/3 of GPAC members in agreement</a:t>
            </a:r>
          </a:p>
          <a:p>
            <a:pPr>
              <a:lnSpc>
                <a:spcPct val="110000"/>
              </a:lnSpc>
            </a:pPr>
            <a:r>
              <a:rPr lang="en-US"/>
              <a:t>No clear direction on dissenting ideas</a:t>
            </a:r>
          </a:p>
          <a:p>
            <a:pPr>
              <a:lnSpc>
                <a:spcPct val="110000"/>
              </a:lnSpc>
            </a:pPr>
            <a:r>
              <a:rPr lang="en-US"/>
              <a:t>Overall development capacity slightly higher than Base</a:t>
            </a:r>
          </a:p>
          <a:p>
            <a:pPr>
              <a:lnSpc>
                <a:spcPct val="110000"/>
              </a:lnSpc>
            </a:pPr>
            <a:r>
              <a:rPr lang="en-US"/>
              <a:t>Many policy ideas for land use and design</a:t>
            </a:r>
          </a:p>
          <a:p>
            <a:pPr>
              <a:lnSpc>
                <a:spcPct val="110000"/>
              </a:lnSpc>
            </a:pPr>
            <a:r>
              <a:rPr lang="en-US"/>
              <a:t>Made changes to land use designations to meet GPAC’s ideas/vision</a:t>
            </a:r>
          </a:p>
        </p:txBody>
      </p:sp>
      <p:pic>
        <p:nvPicPr>
          <p:cNvPr id="7" name="Picture 6" descr="A map of a city&#10;&#10;Description automatically generated">
            <a:extLst>
              <a:ext uri="{FF2B5EF4-FFF2-40B4-BE49-F238E27FC236}">
                <a16:creationId xmlns:a16="http://schemas.microsoft.com/office/drawing/2014/main" id="{55F6E21C-49BD-BF0A-58CA-902B78865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2788" y="67607"/>
            <a:ext cx="3901440" cy="219456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Picture 8" descr="A map of a city&#10;&#10;Description automatically generated">
            <a:extLst>
              <a:ext uri="{FF2B5EF4-FFF2-40B4-BE49-F238E27FC236}">
                <a16:creationId xmlns:a16="http://schemas.microsoft.com/office/drawing/2014/main" id="{BF6D8D93-6C04-1CD7-342E-BBA9EEAC16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4737" y="1966508"/>
            <a:ext cx="3901440" cy="219456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descr="A map of a city&#10;&#10;Description automatically generated">
            <a:extLst>
              <a:ext uri="{FF2B5EF4-FFF2-40B4-BE49-F238E27FC236}">
                <a16:creationId xmlns:a16="http://schemas.microsoft.com/office/drawing/2014/main" id="{751C1F1E-37C6-2BAE-4729-5060946FE2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5457" y="3818098"/>
            <a:ext cx="3901440" cy="219456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103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6616-C28E-7509-3400-65FB2ABE2BF8}"/>
              </a:ext>
            </a:extLst>
          </p:cNvPr>
          <p:cNvSpPr>
            <a:spLocks noGrp="1"/>
          </p:cNvSpPr>
          <p:nvPr>
            <p:ph type="title"/>
          </p:nvPr>
        </p:nvSpPr>
        <p:spPr/>
        <p:txBody>
          <a:bodyPr/>
          <a:lstStyle/>
          <a:p>
            <a:r>
              <a:rPr lang="en-US"/>
              <a:t>Public Feedback Forms</a:t>
            </a:r>
          </a:p>
        </p:txBody>
      </p:sp>
      <p:sp>
        <p:nvSpPr>
          <p:cNvPr id="3" name="Content Placeholder 2">
            <a:extLst>
              <a:ext uri="{FF2B5EF4-FFF2-40B4-BE49-F238E27FC236}">
                <a16:creationId xmlns:a16="http://schemas.microsoft.com/office/drawing/2014/main" id="{BCFE44C6-69AD-CFD1-2724-0CA601E292AF}"/>
              </a:ext>
            </a:extLst>
          </p:cNvPr>
          <p:cNvSpPr>
            <a:spLocks noGrp="1"/>
          </p:cNvSpPr>
          <p:nvPr>
            <p:ph idx="1"/>
          </p:nvPr>
        </p:nvSpPr>
        <p:spPr/>
        <p:txBody>
          <a:bodyPr/>
          <a:lstStyle/>
          <a:p>
            <a:r>
              <a:rPr lang="en-US"/>
              <a:t>Purpose: public feedback on the GPAC preferred land use map</a:t>
            </a:r>
          </a:p>
          <a:p>
            <a:r>
              <a:rPr lang="en-US"/>
              <a:t>Timing: Open from June 30 to Aug 2, 2023</a:t>
            </a:r>
          </a:p>
          <a:p>
            <a:r>
              <a:rPr lang="en-US"/>
              <a:t>High Level (807 responses)</a:t>
            </a:r>
          </a:p>
          <a:p>
            <a:pPr lvl="1"/>
            <a:r>
              <a:rPr lang="en-US">
                <a:solidFill>
                  <a:srgbClr val="020202"/>
                </a:solidFill>
                <a:latin typeface="Open Sans" panose="020B0606030504020204" pitchFamily="34" charset="0"/>
              </a:rPr>
              <a:t>F</a:t>
            </a:r>
            <a:r>
              <a:rPr lang="en-US" b="0" i="0">
                <a:solidFill>
                  <a:srgbClr val="020202"/>
                </a:solidFill>
                <a:effectLst/>
                <a:latin typeface="Open Sans" panose="020B0606030504020204" pitchFamily="34" charset="0"/>
              </a:rPr>
              <a:t>or residents to provide feedback on the vision for different areas of the city as well as citywide policy direction</a:t>
            </a:r>
            <a:endParaRPr lang="en-US" i="1"/>
          </a:p>
          <a:p>
            <a:r>
              <a:rPr lang="en-US"/>
              <a:t>Detailed (374 responses)</a:t>
            </a:r>
          </a:p>
          <a:p>
            <a:pPr lvl="1"/>
            <a:r>
              <a:rPr lang="en-US">
                <a:solidFill>
                  <a:srgbClr val="3B3B3B"/>
                </a:solidFill>
                <a:latin typeface="Open Sans" panose="020B0606030504020204" pitchFamily="34" charset="0"/>
              </a:rPr>
              <a:t>F</a:t>
            </a:r>
            <a:r>
              <a:rPr lang="en-US" b="0" i="0">
                <a:solidFill>
                  <a:srgbClr val="3B3B3B"/>
                </a:solidFill>
                <a:effectLst/>
                <a:latin typeface="Open Sans" panose="020B0606030504020204" pitchFamily="34" charset="0"/>
              </a:rPr>
              <a:t>or residents who want to provide detailed input on land uses at the parcel level</a:t>
            </a:r>
            <a:endParaRPr lang="en-US" i="1"/>
          </a:p>
        </p:txBody>
      </p:sp>
    </p:spTree>
    <p:extLst>
      <p:ext uri="{BB962C8B-B14F-4D97-AF65-F5344CB8AC3E}">
        <p14:creationId xmlns:p14="http://schemas.microsoft.com/office/powerpoint/2010/main" val="190020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F5C8-771A-4541-A8CD-51EECAF98174}"/>
              </a:ext>
            </a:extLst>
          </p:cNvPr>
          <p:cNvSpPr>
            <a:spLocks noGrp="1"/>
          </p:cNvSpPr>
          <p:nvPr>
            <p:ph type="ctrTitle"/>
          </p:nvPr>
        </p:nvSpPr>
        <p:spPr>
          <a:xfrm>
            <a:off x="2539626" y="2585885"/>
            <a:ext cx="6639890" cy="1730476"/>
          </a:xfrm>
        </p:spPr>
        <p:txBody>
          <a:bodyPr/>
          <a:lstStyle/>
          <a:p>
            <a:r>
              <a:rPr lang="en-US" sz="4000">
                <a:solidFill>
                  <a:schemeClr val="accent4"/>
                </a:solidFill>
              </a:rPr>
              <a:t>Areas of Discussion</a:t>
            </a:r>
            <a:br>
              <a:rPr lang="en-US" sz="4000">
                <a:solidFill>
                  <a:schemeClr val="accent4"/>
                </a:solidFill>
              </a:rPr>
            </a:br>
            <a:r>
              <a:rPr lang="en-US" sz="4000">
                <a:solidFill>
                  <a:schemeClr val="accent4"/>
                </a:solidFill>
              </a:rPr>
              <a:t>(GPAC Land Use Changes with results from Feedback Forms)</a:t>
            </a:r>
          </a:p>
        </p:txBody>
      </p:sp>
    </p:spTree>
    <p:extLst>
      <p:ext uri="{BB962C8B-B14F-4D97-AF65-F5344CB8AC3E}">
        <p14:creationId xmlns:p14="http://schemas.microsoft.com/office/powerpoint/2010/main" val="397923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8B59-1635-4577-AD6C-1EBCDEA5A5F3}"/>
              </a:ext>
            </a:extLst>
          </p:cNvPr>
          <p:cNvSpPr>
            <a:spLocks noGrp="1"/>
          </p:cNvSpPr>
          <p:nvPr>
            <p:ph type="title"/>
          </p:nvPr>
        </p:nvSpPr>
        <p:spPr/>
        <p:txBody>
          <a:bodyPr>
            <a:noAutofit/>
          </a:bodyPr>
          <a:lstStyle/>
          <a:p>
            <a:r>
              <a:rPr lang="en-US"/>
              <a:t>Purpose of a General Plan</a:t>
            </a:r>
          </a:p>
        </p:txBody>
      </p:sp>
      <p:sp>
        <p:nvSpPr>
          <p:cNvPr id="3" name="Content Placeholder 2">
            <a:extLst>
              <a:ext uri="{FF2B5EF4-FFF2-40B4-BE49-F238E27FC236}">
                <a16:creationId xmlns:a16="http://schemas.microsoft.com/office/drawing/2014/main" id="{F1E50099-30B3-494B-957E-524E97545825}"/>
              </a:ext>
            </a:extLst>
          </p:cNvPr>
          <p:cNvSpPr>
            <a:spLocks noGrp="1"/>
          </p:cNvSpPr>
          <p:nvPr>
            <p:ph idx="1"/>
          </p:nvPr>
        </p:nvSpPr>
        <p:spPr>
          <a:xfrm>
            <a:off x="165103" y="1121856"/>
            <a:ext cx="7406129" cy="3054298"/>
          </a:xfrm>
        </p:spPr>
        <p:txBody>
          <a:bodyPr>
            <a:normAutofit lnSpcReduction="10000"/>
          </a:bodyPr>
          <a:lstStyle/>
          <a:p>
            <a:r>
              <a:rPr lang="en-US" sz="2200"/>
              <a:t>Long-term policy document to </a:t>
            </a:r>
            <a:r>
              <a:rPr lang="en-US" sz="2200" b="1"/>
              <a:t>guide the future actions</a:t>
            </a:r>
            <a:r>
              <a:rPr lang="en-US" sz="2200"/>
              <a:t> </a:t>
            </a:r>
          </a:p>
          <a:p>
            <a:r>
              <a:rPr lang="en-US" sz="2200"/>
              <a:t>Enables the community to come together to develop a </a:t>
            </a:r>
            <a:r>
              <a:rPr lang="en-US" sz="2200" b="1"/>
              <a:t>shared vision </a:t>
            </a:r>
            <a:r>
              <a:rPr lang="en-US" sz="2200"/>
              <a:t>for the next 25-30 years</a:t>
            </a:r>
          </a:p>
          <a:p>
            <a:r>
              <a:rPr lang="en-US" sz="2200"/>
              <a:t>Updated every 10-15 years</a:t>
            </a:r>
          </a:p>
          <a:p>
            <a:r>
              <a:rPr lang="en-US" sz="2200"/>
              <a:t>Preserves and enhances </a:t>
            </a:r>
            <a:r>
              <a:rPr lang="en-US" sz="2200" b="1"/>
              <a:t>community strengths</a:t>
            </a:r>
          </a:p>
          <a:p>
            <a:r>
              <a:rPr lang="en-US" sz="2200"/>
              <a:t>Addresses </a:t>
            </a:r>
            <a:r>
              <a:rPr lang="en-US" sz="2200" b="1"/>
              <a:t>topics of concern</a:t>
            </a:r>
          </a:p>
          <a:p>
            <a:r>
              <a:rPr lang="en-US" sz="2200" b="1"/>
              <a:t>8 required Elements</a:t>
            </a:r>
          </a:p>
        </p:txBody>
      </p:sp>
      <p:pic>
        <p:nvPicPr>
          <p:cNvPr id="7" name="Picture 6" descr="A screenshot of a cell phone&#10;&#10;Description automatically generated">
            <a:extLst>
              <a:ext uri="{FF2B5EF4-FFF2-40B4-BE49-F238E27FC236}">
                <a16:creationId xmlns:a16="http://schemas.microsoft.com/office/drawing/2014/main" id="{EB0D9B20-3E89-4046-9515-A6829980E1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4968" y="91718"/>
            <a:ext cx="3950022" cy="5925033"/>
          </a:xfrm>
          <a:prstGeom prst="rect">
            <a:avLst/>
          </a:prstGeom>
        </p:spPr>
      </p:pic>
      <p:sp>
        <p:nvSpPr>
          <p:cNvPr id="6" name="Content Placeholder 2">
            <a:extLst>
              <a:ext uri="{FF2B5EF4-FFF2-40B4-BE49-F238E27FC236}">
                <a16:creationId xmlns:a16="http://schemas.microsoft.com/office/drawing/2014/main" id="{76E664D0-9787-4CCC-9D62-390CB638B924}"/>
              </a:ext>
            </a:extLst>
          </p:cNvPr>
          <p:cNvSpPr txBox="1">
            <a:spLocks/>
          </p:cNvSpPr>
          <p:nvPr/>
        </p:nvSpPr>
        <p:spPr>
          <a:xfrm>
            <a:off x="756051" y="3872470"/>
            <a:ext cx="2395255" cy="1612851"/>
          </a:xfrm>
          <a:prstGeom prst="rect">
            <a:avLst/>
          </a:prstGeom>
        </p:spPr>
        <p:txBody>
          <a:bodyPr vert="horz" lIns="91440" tIns="45720" rIns="91440" bIns="45720" rtlCol="0">
            <a:normAutofit/>
          </a:bodyPr>
          <a:lstStyle>
            <a:lvl1pPr marL="228596" indent="-228596" algn="l" defTabSz="914384" rtl="0" eaLnBrk="1" latinLnBrk="0" hangingPunct="1">
              <a:lnSpc>
                <a:spcPct val="10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10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10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688" lvl="2" indent="-688975">
              <a:buFont typeface="Arial" panose="020B0604020202020204" pitchFamily="34" charset="0"/>
              <a:buNone/>
            </a:pPr>
            <a:r>
              <a:rPr lang="en-US"/>
              <a:t>1. Land Use</a:t>
            </a:r>
          </a:p>
          <a:p>
            <a:pPr marL="801688" lvl="2" indent="-688975">
              <a:buFont typeface="Arial" panose="020B0604020202020204" pitchFamily="34" charset="0"/>
              <a:buNone/>
            </a:pPr>
            <a:r>
              <a:rPr lang="en-US"/>
              <a:t>2. Circulation</a:t>
            </a:r>
          </a:p>
          <a:p>
            <a:pPr marL="801688" lvl="2" indent="-688975">
              <a:buFont typeface="Arial" panose="020B0604020202020204" pitchFamily="34" charset="0"/>
              <a:buNone/>
            </a:pPr>
            <a:r>
              <a:rPr lang="en-US"/>
              <a:t>3. Housing</a:t>
            </a:r>
          </a:p>
          <a:p>
            <a:pPr marL="801688" lvl="2" indent="-688975">
              <a:buFont typeface="Arial" panose="020B0604020202020204" pitchFamily="34" charset="0"/>
              <a:buNone/>
            </a:pPr>
            <a:r>
              <a:rPr lang="en-US"/>
              <a:t>4. Noise</a:t>
            </a:r>
          </a:p>
        </p:txBody>
      </p:sp>
      <p:sp>
        <p:nvSpPr>
          <p:cNvPr id="5" name="Content Placeholder 2">
            <a:extLst>
              <a:ext uri="{FF2B5EF4-FFF2-40B4-BE49-F238E27FC236}">
                <a16:creationId xmlns:a16="http://schemas.microsoft.com/office/drawing/2014/main" id="{E6AC1182-60E4-41C2-BA53-B4E4396BF3EB}"/>
              </a:ext>
            </a:extLst>
          </p:cNvPr>
          <p:cNvSpPr txBox="1">
            <a:spLocks/>
          </p:cNvSpPr>
          <p:nvPr/>
        </p:nvSpPr>
        <p:spPr>
          <a:xfrm>
            <a:off x="3350117" y="3872470"/>
            <a:ext cx="3803904" cy="1757373"/>
          </a:xfrm>
          <a:prstGeom prst="rect">
            <a:avLst/>
          </a:prstGeom>
        </p:spPr>
        <p:txBody>
          <a:bodyPr vert="horz" lIns="91440" tIns="45720" rIns="91440" bIns="45720" rtlCol="0">
            <a:normAutofit/>
          </a:bodyPr>
          <a:lstStyle>
            <a:lvl1pPr marL="228596" indent="-228596" algn="l" defTabSz="914384" rtl="0" eaLnBrk="1" latinLnBrk="0" hangingPunct="1">
              <a:lnSpc>
                <a:spcPct val="10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10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10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688" lvl="2" indent="-688975">
              <a:buFont typeface="Arial" panose="020B0604020202020204" pitchFamily="34" charset="0"/>
              <a:buNone/>
            </a:pPr>
            <a:r>
              <a:rPr lang="en-US"/>
              <a:t>5. Conservation</a:t>
            </a:r>
          </a:p>
          <a:p>
            <a:pPr marL="801688" lvl="2" indent="-688975">
              <a:buFont typeface="Arial" panose="020B0604020202020204" pitchFamily="34" charset="0"/>
              <a:buNone/>
            </a:pPr>
            <a:r>
              <a:rPr lang="en-US"/>
              <a:t>6. Safety</a:t>
            </a:r>
          </a:p>
          <a:p>
            <a:pPr marL="801688" lvl="2" indent="-688975">
              <a:buFont typeface="Arial" panose="020B0604020202020204" pitchFamily="34" charset="0"/>
              <a:buNone/>
            </a:pPr>
            <a:r>
              <a:rPr lang="en-US"/>
              <a:t>7. Open Space</a:t>
            </a:r>
          </a:p>
          <a:p>
            <a:pPr marL="801688" lvl="2" indent="-688975">
              <a:buFont typeface="Arial" panose="020B0604020202020204" pitchFamily="34" charset="0"/>
              <a:buNone/>
            </a:pPr>
            <a:r>
              <a:rPr lang="en-US"/>
              <a:t>8. Environmental Justice</a:t>
            </a:r>
          </a:p>
        </p:txBody>
      </p:sp>
      <p:sp>
        <p:nvSpPr>
          <p:cNvPr id="8" name="TextBox 7">
            <a:extLst>
              <a:ext uri="{FF2B5EF4-FFF2-40B4-BE49-F238E27FC236}">
                <a16:creationId xmlns:a16="http://schemas.microsoft.com/office/drawing/2014/main" id="{51234ADB-3A4C-E861-044A-B4D1A4F336AF}"/>
              </a:ext>
            </a:extLst>
          </p:cNvPr>
          <p:cNvSpPr txBox="1"/>
          <p:nvPr/>
        </p:nvSpPr>
        <p:spPr>
          <a:xfrm>
            <a:off x="318304" y="6273478"/>
            <a:ext cx="301686" cy="338554"/>
          </a:xfrm>
          <a:prstGeom prst="rect">
            <a:avLst/>
          </a:prstGeom>
          <a:noFill/>
        </p:spPr>
        <p:txBody>
          <a:bodyPr wrap="none" rtlCol="0">
            <a:spAutoFit/>
          </a:bodyPr>
          <a:lstStyle/>
          <a:p>
            <a:r>
              <a:rPr lang="en-US" sz="1600" b="1"/>
              <a:t>4</a:t>
            </a:r>
          </a:p>
        </p:txBody>
      </p:sp>
    </p:spTree>
    <p:extLst>
      <p:ext uri="{BB962C8B-B14F-4D97-AF65-F5344CB8AC3E}">
        <p14:creationId xmlns:p14="http://schemas.microsoft.com/office/powerpoint/2010/main" val="369897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76194E-9739-E78B-79C7-B5C0412A1C8D}"/>
              </a:ext>
            </a:extLst>
          </p:cNvPr>
          <p:cNvSpPr>
            <a:spLocks noGrp="1"/>
          </p:cNvSpPr>
          <p:nvPr>
            <p:ph idx="1"/>
          </p:nvPr>
        </p:nvSpPr>
        <p:spPr>
          <a:xfrm>
            <a:off x="165103" y="1121856"/>
            <a:ext cx="11703623" cy="5624224"/>
          </a:xfrm>
        </p:spPr>
        <p:txBody>
          <a:bodyPr vert="horz" lIns="91440" tIns="45720" rIns="91440" bIns="45720" rtlCol="0" anchor="t">
            <a:normAutofit/>
          </a:bodyPr>
          <a:lstStyle/>
          <a:p>
            <a:pPr marL="0" indent="0">
              <a:buNone/>
            </a:pPr>
            <a:r>
              <a:rPr lang="en-US"/>
              <a:t>Focused only on Areas of Discussion</a:t>
            </a:r>
          </a:p>
          <a:p>
            <a:pPr marL="0" indent="0">
              <a:buNone/>
            </a:pPr>
            <a:r>
              <a:rPr lang="en-US"/>
              <a:t>Maps reflect proposed land use designations</a:t>
            </a:r>
          </a:p>
          <a:p>
            <a:pPr marL="0" indent="0">
              <a:buNone/>
            </a:pPr>
            <a:r>
              <a:rPr lang="en-US"/>
              <a:t>Changes are described in call-out boxes</a:t>
            </a:r>
          </a:p>
          <a:p>
            <a:pPr marL="0" indent="0">
              <a:buNone/>
            </a:pPr>
            <a:r>
              <a:rPr lang="en-US"/>
              <a:t>Box color represents level of public’s agreement with GPAC direction</a:t>
            </a:r>
          </a:p>
          <a:p>
            <a:pPr marL="1370965" lvl="3" indent="0">
              <a:spcBef>
                <a:spcPts val="1800"/>
              </a:spcBef>
              <a:buNone/>
            </a:pPr>
            <a:r>
              <a:rPr lang="en-US" sz="2400"/>
              <a:t>Green = 60%-plus agreement between GPAC and public</a:t>
            </a:r>
          </a:p>
          <a:p>
            <a:pPr marL="1370965" lvl="3" indent="0">
              <a:spcBef>
                <a:spcPts val="1800"/>
              </a:spcBef>
              <a:buNone/>
            </a:pPr>
            <a:r>
              <a:rPr lang="en-US" sz="2400"/>
              <a:t>Yellow = Majority agreement ( more “agree” than “disagree” by at least 10 percentage points or up to 60% of public agreeing with direction)</a:t>
            </a:r>
          </a:p>
          <a:p>
            <a:pPr marL="1370965" lvl="3" indent="0">
              <a:spcBef>
                <a:spcPts val="1800"/>
              </a:spcBef>
              <a:buNone/>
            </a:pPr>
            <a:r>
              <a:rPr lang="en-US" sz="2400">
                <a:latin typeface="Corbel"/>
              </a:rPr>
              <a:t>Red = Discrepancy between GPAC and public input</a:t>
            </a:r>
          </a:p>
          <a:p>
            <a:pPr marL="0" indent="-228600">
              <a:spcBef>
                <a:spcPts val="1800"/>
              </a:spcBef>
              <a:buNone/>
            </a:pPr>
            <a:r>
              <a:rPr lang="en-US" b="1" i="1">
                <a:latin typeface="Corbel"/>
              </a:rPr>
              <a:t>Planning Commission recommended direction annotated on maps in white box; land use designations were not changed on the maps</a:t>
            </a:r>
            <a:endParaRPr lang="en-US" b="1" i="1"/>
          </a:p>
          <a:p>
            <a:pPr marL="1370965" lvl="3" indent="0">
              <a:spcBef>
                <a:spcPts val="1800"/>
              </a:spcBef>
              <a:buNone/>
            </a:pPr>
            <a:endParaRPr lang="en-US" sz="2400"/>
          </a:p>
        </p:txBody>
      </p:sp>
      <p:sp>
        <p:nvSpPr>
          <p:cNvPr id="4" name="Rectangle 3">
            <a:extLst>
              <a:ext uri="{FF2B5EF4-FFF2-40B4-BE49-F238E27FC236}">
                <a16:creationId xmlns:a16="http://schemas.microsoft.com/office/drawing/2014/main" id="{1EBC9933-D710-80C5-F915-59146EC6721D}"/>
              </a:ext>
            </a:extLst>
          </p:cNvPr>
          <p:cNvSpPr/>
          <p:nvPr/>
        </p:nvSpPr>
        <p:spPr>
          <a:xfrm>
            <a:off x="253027" y="3434923"/>
            <a:ext cx="1171253" cy="479858"/>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D0C7E-A99B-2B1E-113E-EA2B02390266}"/>
              </a:ext>
            </a:extLst>
          </p:cNvPr>
          <p:cNvSpPr>
            <a:spLocks noGrp="1"/>
          </p:cNvSpPr>
          <p:nvPr>
            <p:ph type="title"/>
          </p:nvPr>
        </p:nvSpPr>
        <p:spPr/>
        <p:txBody>
          <a:bodyPr/>
          <a:lstStyle/>
          <a:p>
            <a:r>
              <a:rPr lang="en-US"/>
              <a:t>Proposed Land Use Designation Changes</a:t>
            </a:r>
          </a:p>
        </p:txBody>
      </p:sp>
      <p:sp>
        <p:nvSpPr>
          <p:cNvPr id="5" name="Rectangle 4">
            <a:extLst>
              <a:ext uri="{FF2B5EF4-FFF2-40B4-BE49-F238E27FC236}">
                <a16:creationId xmlns:a16="http://schemas.microsoft.com/office/drawing/2014/main" id="{A80504CF-7BB3-FAB5-818D-EA657B75F5A6}"/>
              </a:ext>
            </a:extLst>
          </p:cNvPr>
          <p:cNvSpPr/>
          <p:nvPr/>
        </p:nvSpPr>
        <p:spPr>
          <a:xfrm>
            <a:off x="253026" y="4214129"/>
            <a:ext cx="1171253" cy="479858"/>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35E819-09BF-2B75-2B47-F51F2B842E6E}"/>
              </a:ext>
            </a:extLst>
          </p:cNvPr>
          <p:cNvSpPr/>
          <p:nvPr/>
        </p:nvSpPr>
        <p:spPr>
          <a:xfrm>
            <a:off x="253026" y="4993336"/>
            <a:ext cx="1171253" cy="47985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616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A536C5-4B49-9246-AD1A-D039F9D6504B}"/>
              </a:ext>
            </a:extLst>
          </p:cNvPr>
          <p:cNvSpPr/>
          <p:nvPr/>
        </p:nvSpPr>
        <p:spPr>
          <a:xfrm>
            <a:off x="0" y="5999584"/>
            <a:ext cx="3163078" cy="8795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map of a city&#10;&#10;Description automatically generated with low confidence">
            <a:extLst>
              <a:ext uri="{FF2B5EF4-FFF2-40B4-BE49-F238E27FC236}">
                <a16:creationId xmlns:a16="http://schemas.microsoft.com/office/drawing/2014/main" id="{BF57B94B-24F7-53B4-0F27-3CE9979B8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3701" y="814811"/>
            <a:ext cx="9278299" cy="6043189"/>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5" y="474156"/>
            <a:ext cx="2743200" cy="554544"/>
          </a:xfrm>
          <a:solidFill>
            <a:schemeClr val="accent3"/>
          </a:solidFill>
        </p:spPr>
        <p:txBody>
          <a:bodyPr/>
          <a:lstStyle/>
          <a:p>
            <a:r>
              <a:rPr lang="en-US"/>
              <a:t>SOAR Areas</a:t>
            </a:r>
          </a:p>
        </p:txBody>
      </p:sp>
      <p:sp>
        <p:nvSpPr>
          <p:cNvPr id="10" name="TextBox 9">
            <a:extLst>
              <a:ext uri="{FF2B5EF4-FFF2-40B4-BE49-F238E27FC236}">
                <a16:creationId xmlns:a16="http://schemas.microsoft.com/office/drawing/2014/main" id="{9B6EB57F-E389-8C68-BFBC-278058460792}"/>
              </a:ext>
            </a:extLst>
          </p:cNvPr>
          <p:cNvSpPr txBox="1"/>
          <p:nvPr/>
        </p:nvSpPr>
        <p:spPr>
          <a:xfrm>
            <a:off x="6909181" y="3462242"/>
            <a:ext cx="1287337" cy="276999"/>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No Changes</a:t>
            </a:r>
          </a:p>
        </p:txBody>
      </p:sp>
      <p:sp>
        <p:nvSpPr>
          <p:cNvPr id="3" name="TextBox 2">
            <a:extLst>
              <a:ext uri="{FF2B5EF4-FFF2-40B4-BE49-F238E27FC236}">
                <a16:creationId xmlns:a16="http://schemas.microsoft.com/office/drawing/2014/main" id="{95131732-ECEB-F525-62A7-1772C73DDC15}"/>
              </a:ext>
            </a:extLst>
          </p:cNvPr>
          <p:cNvSpPr txBox="1"/>
          <p:nvPr/>
        </p:nvSpPr>
        <p:spPr>
          <a:xfrm>
            <a:off x="316871" y="1113576"/>
            <a:ext cx="2743200" cy="738664"/>
          </a:xfrm>
          <a:prstGeom prst="rect">
            <a:avLst/>
          </a:prstGeom>
          <a:noFill/>
        </p:spPr>
        <p:txBody>
          <a:bodyPr wrap="square" rtlCol="0">
            <a:spAutoFit/>
          </a:bodyPr>
          <a:lstStyle/>
          <a:p>
            <a:r>
              <a:rPr lang="en-US" sz="1400"/>
              <a:t>* Note that these are not the only City-controlled SOAR areas in Ventura</a:t>
            </a:r>
          </a:p>
        </p:txBody>
      </p:sp>
      <p:sp>
        <p:nvSpPr>
          <p:cNvPr id="4" name="Freeform: Shape 3">
            <a:extLst>
              <a:ext uri="{FF2B5EF4-FFF2-40B4-BE49-F238E27FC236}">
                <a16:creationId xmlns:a16="http://schemas.microsoft.com/office/drawing/2014/main" id="{FA7BBFD0-0E87-340C-791C-C96D58CFB8FE}"/>
              </a:ext>
            </a:extLst>
          </p:cNvPr>
          <p:cNvSpPr/>
          <p:nvPr/>
        </p:nvSpPr>
        <p:spPr>
          <a:xfrm>
            <a:off x="8673220" y="5341544"/>
            <a:ext cx="552661" cy="561315"/>
          </a:xfrm>
          <a:custGeom>
            <a:avLst/>
            <a:gdLst>
              <a:gd name="connsiteX0" fmla="*/ 443619 w 506994"/>
              <a:gd name="connsiteY0" fmla="*/ 0 h 561315"/>
              <a:gd name="connsiteX1" fmla="*/ 0 w 506994"/>
              <a:gd name="connsiteY1" fmla="*/ 90534 h 561315"/>
              <a:gd name="connsiteX2" fmla="*/ 54320 w 506994"/>
              <a:gd name="connsiteY2" fmla="*/ 561315 h 561315"/>
              <a:gd name="connsiteX3" fmla="*/ 506994 w 506994"/>
              <a:gd name="connsiteY3" fmla="*/ 235390 h 561315"/>
              <a:gd name="connsiteX4" fmla="*/ 479833 w 506994"/>
              <a:gd name="connsiteY4" fmla="*/ 190123 h 561315"/>
              <a:gd name="connsiteX5" fmla="*/ 443619 w 506994"/>
              <a:gd name="connsiteY5"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994" h="561315">
                <a:moveTo>
                  <a:pt x="443619" y="0"/>
                </a:moveTo>
                <a:lnTo>
                  <a:pt x="0" y="90534"/>
                </a:lnTo>
                <a:lnTo>
                  <a:pt x="54320" y="561315"/>
                </a:lnTo>
                <a:lnTo>
                  <a:pt x="506994" y="235390"/>
                </a:lnTo>
                <a:lnTo>
                  <a:pt x="479833" y="190123"/>
                </a:lnTo>
                <a:lnTo>
                  <a:pt x="443619"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E4A44B-0BAE-B611-BB91-7595472199AE}"/>
              </a:ext>
            </a:extLst>
          </p:cNvPr>
          <p:cNvSpPr txBox="1"/>
          <p:nvPr/>
        </p:nvSpPr>
        <p:spPr>
          <a:xfrm>
            <a:off x="8673219" y="3711647"/>
            <a:ext cx="2918705" cy="830997"/>
          </a:xfrm>
          <a:prstGeom prst="rect">
            <a:avLst/>
          </a:prstGeom>
          <a:solidFill>
            <a:schemeClr val="bg1">
              <a:lumMod val="85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Neighborhood Low</a:t>
            </a:r>
          </a:p>
          <a:p>
            <a:r>
              <a:rPr lang="en-US" sz="1200">
                <a:solidFill>
                  <a:srgbClr val="000000"/>
                </a:solidFill>
                <a:latin typeface="Corbel" panose="020B0503020204020204" pitchFamily="34" charset="0"/>
              </a:rPr>
              <a:t>This area is Neighborhood Low in existing General Plan. The map was changed to reflect the existing designation.</a:t>
            </a:r>
          </a:p>
        </p:txBody>
      </p:sp>
      <p:cxnSp>
        <p:nvCxnSpPr>
          <p:cNvPr id="6" name="Straight Arrow Connector 5">
            <a:extLst>
              <a:ext uri="{FF2B5EF4-FFF2-40B4-BE49-F238E27FC236}">
                <a16:creationId xmlns:a16="http://schemas.microsoft.com/office/drawing/2014/main" id="{6C5619B9-275C-6050-572D-D8451DDF68F8}"/>
              </a:ext>
            </a:extLst>
          </p:cNvPr>
          <p:cNvCxnSpPr>
            <a:cxnSpLocks/>
          </p:cNvCxnSpPr>
          <p:nvPr/>
        </p:nvCxnSpPr>
        <p:spPr>
          <a:xfrm flipH="1">
            <a:off x="9003166" y="4542644"/>
            <a:ext cx="541089" cy="96516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pic>
        <p:nvPicPr>
          <p:cNvPr id="14" name="Picture 13" descr="A picture containing text, screenshot, colorfulness, font&#10;&#10;Description automatically generated">
            <a:extLst>
              <a:ext uri="{FF2B5EF4-FFF2-40B4-BE49-F238E27FC236}">
                <a16:creationId xmlns:a16="http://schemas.microsoft.com/office/drawing/2014/main" id="{042A42D9-BEF7-FC40-2747-32A5AC6F3D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896216"/>
            <a:ext cx="4514850" cy="4927912"/>
          </a:xfrm>
          <a:prstGeom prst="rect">
            <a:avLst/>
          </a:prstGeom>
          <a:ln>
            <a:solidFill>
              <a:srgbClr val="000000"/>
            </a:solidFill>
          </a:ln>
        </p:spPr>
      </p:pic>
      <p:sp>
        <p:nvSpPr>
          <p:cNvPr id="7" name="TextBox 6">
            <a:extLst>
              <a:ext uri="{FF2B5EF4-FFF2-40B4-BE49-F238E27FC236}">
                <a16:creationId xmlns:a16="http://schemas.microsoft.com/office/drawing/2014/main" id="{FC84C330-02DF-DEA1-894F-300690813426}"/>
              </a:ext>
            </a:extLst>
          </p:cNvPr>
          <p:cNvSpPr txBox="1"/>
          <p:nvPr/>
        </p:nvSpPr>
        <p:spPr>
          <a:xfrm>
            <a:off x="7962181" y="207818"/>
            <a:ext cx="4151885"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PC = Supported GPAC direction</a:t>
            </a:r>
          </a:p>
        </p:txBody>
      </p:sp>
    </p:spTree>
    <p:extLst>
      <p:ext uri="{BB962C8B-B14F-4D97-AF65-F5344CB8AC3E}">
        <p14:creationId xmlns:p14="http://schemas.microsoft.com/office/powerpoint/2010/main" val="1169937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14ECE3-62D8-40C9-D673-1C8086CBDE4A}"/>
              </a:ext>
            </a:extLst>
          </p:cNvPr>
          <p:cNvSpPr>
            <a:spLocks/>
          </p:cNvSpPr>
          <p:nvPr/>
        </p:nvSpPr>
        <p:spPr>
          <a:xfrm>
            <a:off x="0" y="5361010"/>
            <a:ext cx="12192000" cy="150703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map of a city&#10;&#10;Description automatically generated with low confidence">
            <a:extLst>
              <a:ext uri="{FF2B5EF4-FFF2-40B4-BE49-F238E27FC236}">
                <a16:creationId xmlns:a16="http://schemas.microsoft.com/office/drawing/2014/main" id="{5FD22081-0D80-55D4-B4B6-94C387D0C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69740" y="292925"/>
            <a:ext cx="8979805" cy="5855058"/>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2676259" cy="554544"/>
          </a:xfrm>
          <a:solidFill>
            <a:schemeClr val="accent3"/>
          </a:solidFill>
        </p:spPr>
        <p:txBody>
          <a:bodyPr/>
          <a:lstStyle/>
          <a:p>
            <a:r>
              <a:rPr lang="en-US"/>
              <a:t>Eastside</a:t>
            </a:r>
          </a:p>
        </p:txBody>
      </p:sp>
      <p:cxnSp>
        <p:nvCxnSpPr>
          <p:cNvPr id="21" name="Straight Arrow Connector 20">
            <a:extLst>
              <a:ext uri="{FF2B5EF4-FFF2-40B4-BE49-F238E27FC236}">
                <a16:creationId xmlns:a16="http://schemas.microsoft.com/office/drawing/2014/main" id="{F09A5FDA-4D14-4BA6-F319-294B9BE3F48D}"/>
              </a:ext>
            </a:extLst>
          </p:cNvPr>
          <p:cNvCxnSpPr>
            <a:cxnSpLocks/>
            <a:stCxn id="23" idx="3"/>
          </p:cNvCxnSpPr>
          <p:nvPr/>
        </p:nvCxnSpPr>
        <p:spPr>
          <a:xfrm>
            <a:off x="8085882" y="3880293"/>
            <a:ext cx="1113385" cy="6543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CC3451A0-9547-1A91-890B-238A815BF8F3}"/>
              </a:ext>
            </a:extLst>
          </p:cNvPr>
          <p:cNvCxnSpPr>
            <a:cxnSpLocks/>
            <a:stCxn id="23" idx="2"/>
          </p:cNvCxnSpPr>
          <p:nvPr/>
        </p:nvCxnSpPr>
        <p:spPr>
          <a:xfrm>
            <a:off x="6423940" y="4203458"/>
            <a:ext cx="1035702" cy="117084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2C574451-611A-564F-E291-5E324620BF58}"/>
              </a:ext>
            </a:extLst>
          </p:cNvPr>
          <p:cNvCxnSpPr>
            <a:cxnSpLocks/>
            <a:stCxn id="22" idx="0"/>
          </p:cNvCxnSpPr>
          <p:nvPr/>
        </p:nvCxnSpPr>
        <p:spPr>
          <a:xfrm flipV="1">
            <a:off x="10534468" y="1552575"/>
            <a:ext cx="266882" cy="120621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a16="http://schemas.microsoft.com/office/drawing/2014/main" id="{BA744557-CAD4-48AA-329C-247AEB6E9FB3}"/>
              </a:ext>
            </a:extLst>
          </p:cNvPr>
          <p:cNvSpPr txBox="1"/>
          <p:nvPr/>
        </p:nvSpPr>
        <p:spPr>
          <a:xfrm>
            <a:off x="8975287" y="2758789"/>
            <a:ext cx="3118362" cy="646331"/>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2. Agricultural Parcel on SR-126/Wells</a:t>
            </a:r>
          </a:p>
          <a:p>
            <a:r>
              <a:rPr lang="en-US" sz="1200">
                <a:solidFill>
                  <a:srgbClr val="000000"/>
                </a:solidFill>
                <a:latin typeface="Corbel" panose="020B0503020204020204" pitchFamily="34" charset="0"/>
              </a:rPr>
              <a:t>Change to Neighborhood Center (4 stories) from Mixed Use 3 (3 stories)</a:t>
            </a:r>
          </a:p>
        </p:txBody>
      </p:sp>
      <p:sp>
        <p:nvSpPr>
          <p:cNvPr id="12" name="Rectangle 12">
            <a:extLst>
              <a:ext uri="{FF2B5EF4-FFF2-40B4-BE49-F238E27FC236}">
                <a16:creationId xmlns:a16="http://schemas.microsoft.com/office/drawing/2014/main" id="{F060DB4B-087C-FCAB-1A61-368061BA611A}"/>
              </a:ext>
            </a:extLst>
          </p:cNvPr>
          <p:cNvSpPr/>
          <p:nvPr/>
        </p:nvSpPr>
        <p:spPr>
          <a:xfrm>
            <a:off x="10429233" y="1028700"/>
            <a:ext cx="852509" cy="1066800"/>
          </a:xfrm>
          <a:custGeom>
            <a:avLst/>
            <a:gdLst>
              <a:gd name="connsiteX0" fmla="*/ 0 w 554880"/>
              <a:gd name="connsiteY0" fmla="*/ 0 h 612321"/>
              <a:gd name="connsiteX1" fmla="*/ 554880 w 554880"/>
              <a:gd name="connsiteY1" fmla="*/ 0 h 612321"/>
              <a:gd name="connsiteX2" fmla="*/ 554880 w 554880"/>
              <a:gd name="connsiteY2" fmla="*/ 612321 h 612321"/>
              <a:gd name="connsiteX3" fmla="*/ 0 w 554880"/>
              <a:gd name="connsiteY3" fmla="*/ 612321 h 612321"/>
              <a:gd name="connsiteX4" fmla="*/ 0 w 554880"/>
              <a:gd name="connsiteY4" fmla="*/ 0 h 612321"/>
              <a:gd name="connsiteX0" fmla="*/ 0 w 846073"/>
              <a:gd name="connsiteY0" fmla="*/ 0 h 612321"/>
              <a:gd name="connsiteX1" fmla="*/ 554880 w 846073"/>
              <a:gd name="connsiteY1" fmla="*/ 0 h 612321"/>
              <a:gd name="connsiteX2" fmla="*/ 846073 w 846073"/>
              <a:gd name="connsiteY2" fmla="*/ 449036 h 612321"/>
              <a:gd name="connsiteX3" fmla="*/ 0 w 846073"/>
              <a:gd name="connsiteY3" fmla="*/ 612321 h 612321"/>
              <a:gd name="connsiteX4" fmla="*/ 0 w 846073"/>
              <a:gd name="connsiteY4" fmla="*/ 0 h 612321"/>
              <a:gd name="connsiteX0" fmla="*/ 0 w 846073"/>
              <a:gd name="connsiteY0" fmla="*/ 8164 h 620485"/>
              <a:gd name="connsiteX1" fmla="*/ 516780 w 846073"/>
              <a:gd name="connsiteY1" fmla="*/ 0 h 620485"/>
              <a:gd name="connsiteX2" fmla="*/ 846073 w 846073"/>
              <a:gd name="connsiteY2" fmla="*/ 457200 h 620485"/>
              <a:gd name="connsiteX3" fmla="*/ 0 w 846073"/>
              <a:gd name="connsiteY3" fmla="*/ 620485 h 620485"/>
              <a:gd name="connsiteX4" fmla="*/ 0 w 846073"/>
              <a:gd name="connsiteY4" fmla="*/ 8164 h 620485"/>
              <a:gd name="connsiteX0" fmla="*/ 0 w 846073"/>
              <a:gd name="connsiteY0" fmla="*/ 8164 h 723899"/>
              <a:gd name="connsiteX1" fmla="*/ 516780 w 846073"/>
              <a:gd name="connsiteY1" fmla="*/ 0 h 723899"/>
              <a:gd name="connsiteX2" fmla="*/ 846073 w 846073"/>
              <a:gd name="connsiteY2" fmla="*/ 457200 h 723899"/>
              <a:gd name="connsiteX3" fmla="*/ 405492 w 846073"/>
              <a:gd name="connsiteY3" fmla="*/ 723899 h 723899"/>
              <a:gd name="connsiteX4" fmla="*/ 0 w 846073"/>
              <a:gd name="connsiteY4" fmla="*/ 8164 h 723899"/>
              <a:gd name="connsiteX0" fmla="*/ 0 w 636523"/>
              <a:gd name="connsiteY0" fmla="*/ 419100 h 723899"/>
              <a:gd name="connsiteX1" fmla="*/ 307230 w 636523"/>
              <a:gd name="connsiteY1" fmla="*/ 0 h 723899"/>
              <a:gd name="connsiteX2" fmla="*/ 636523 w 636523"/>
              <a:gd name="connsiteY2" fmla="*/ 457200 h 723899"/>
              <a:gd name="connsiteX3" fmla="*/ 195942 w 636523"/>
              <a:gd name="connsiteY3" fmla="*/ 723899 h 723899"/>
              <a:gd name="connsiteX4" fmla="*/ 0 w 636523"/>
              <a:gd name="connsiteY4" fmla="*/ 419100 h 723899"/>
              <a:gd name="connsiteX0" fmla="*/ 1956 w 638479"/>
              <a:gd name="connsiteY0" fmla="*/ 419100 h 723899"/>
              <a:gd name="connsiteX1" fmla="*/ 309186 w 638479"/>
              <a:gd name="connsiteY1" fmla="*/ 0 h 723899"/>
              <a:gd name="connsiteX2" fmla="*/ 638479 w 638479"/>
              <a:gd name="connsiteY2" fmla="*/ 457200 h 723899"/>
              <a:gd name="connsiteX3" fmla="*/ 197898 w 638479"/>
              <a:gd name="connsiteY3" fmla="*/ 723899 h 723899"/>
              <a:gd name="connsiteX4" fmla="*/ 1956 w 638479"/>
              <a:gd name="connsiteY4" fmla="*/ 419100 h 723899"/>
              <a:gd name="connsiteX0" fmla="*/ 1818 w 657391"/>
              <a:gd name="connsiteY0" fmla="*/ 351065 h 723899"/>
              <a:gd name="connsiteX1" fmla="*/ 328098 w 657391"/>
              <a:gd name="connsiteY1" fmla="*/ 0 h 723899"/>
              <a:gd name="connsiteX2" fmla="*/ 657391 w 657391"/>
              <a:gd name="connsiteY2" fmla="*/ 457200 h 723899"/>
              <a:gd name="connsiteX3" fmla="*/ 216810 w 657391"/>
              <a:gd name="connsiteY3" fmla="*/ 723899 h 723899"/>
              <a:gd name="connsiteX4" fmla="*/ 1818 w 657391"/>
              <a:gd name="connsiteY4" fmla="*/ 351065 h 723899"/>
              <a:gd name="connsiteX0" fmla="*/ 1818 w 657391"/>
              <a:gd name="connsiteY0" fmla="*/ 351065 h 723899"/>
              <a:gd name="connsiteX1" fmla="*/ 328098 w 657391"/>
              <a:gd name="connsiteY1" fmla="*/ 0 h 723899"/>
              <a:gd name="connsiteX2" fmla="*/ 657391 w 657391"/>
              <a:gd name="connsiteY2" fmla="*/ 457200 h 723899"/>
              <a:gd name="connsiteX3" fmla="*/ 216810 w 657391"/>
              <a:gd name="connsiteY3" fmla="*/ 723899 h 723899"/>
              <a:gd name="connsiteX4" fmla="*/ 1818 w 657391"/>
              <a:gd name="connsiteY4" fmla="*/ 351065 h 723899"/>
              <a:gd name="connsiteX0" fmla="*/ 6038 w 661611"/>
              <a:gd name="connsiteY0" fmla="*/ 351065 h 723899"/>
              <a:gd name="connsiteX1" fmla="*/ 332318 w 661611"/>
              <a:gd name="connsiteY1" fmla="*/ 0 h 723899"/>
              <a:gd name="connsiteX2" fmla="*/ 661611 w 661611"/>
              <a:gd name="connsiteY2" fmla="*/ 457200 h 723899"/>
              <a:gd name="connsiteX3" fmla="*/ 221030 w 661611"/>
              <a:gd name="connsiteY3" fmla="*/ 723899 h 723899"/>
              <a:gd name="connsiteX4" fmla="*/ 6038 w 661611"/>
              <a:gd name="connsiteY4" fmla="*/ 351065 h 723899"/>
              <a:gd name="connsiteX0" fmla="*/ 6311 w 661884"/>
              <a:gd name="connsiteY0" fmla="*/ 375558 h 748392"/>
              <a:gd name="connsiteX1" fmla="*/ 318984 w 661884"/>
              <a:gd name="connsiteY1" fmla="*/ 0 h 748392"/>
              <a:gd name="connsiteX2" fmla="*/ 661884 w 661884"/>
              <a:gd name="connsiteY2" fmla="*/ 481693 h 748392"/>
              <a:gd name="connsiteX3" fmla="*/ 221303 w 661884"/>
              <a:gd name="connsiteY3" fmla="*/ 748392 h 748392"/>
              <a:gd name="connsiteX4" fmla="*/ 6311 w 661884"/>
              <a:gd name="connsiteY4" fmla="*/ 375558 h 748392"/>
              <a:gd name="connsiteX0" fmla="*/ 6723 w 662296"/>
              <a:gd name="connsiteY0" fmla="*/ 375558 h 748392"/>
              <a:gd name="connsiteX1" fmla="*/ 319396 w 662296"/>
              <a:gd name="connsiteY1" fmla="*/ 0 h 748392"/>
              <a:gd name="connsiteX2" fmla="*/ 662296 w 662296"/>
              <a:gd name="connsiteY2" fmla="*/ 481693 h 748392"/>
              <a:gd name="connsiteX3" fmla="*/ 221715 w 662296"/>
              <a:gd name="connsiteY3" fmla="*/ 748392 h 748392"/>
              <a:gd name="connsiteX4" fmla="*/ 6723 w 662296"/>
              <a:gd name="connsiteY4" fmla="*/ 375558 h 748392"/>
              <a:gd name="connsiteX0" fmla="*/ 6723 w 662296"/>
              <a:gd name="connsiteY0" fmla="*/ 370115 h 742949"/>
              <a:gd name="connsiteX1" fmla="*/ 319396 w 662296"/>
              <a:gd name="connsiteY1" fmla="*/ 0 h 742949"/>
              <a:gd name="connsiteX2" fmla="*/ 662296 w 662296"/>
              <a:gd name="connsiteY2" fmla="*/ 476250 h 742949"/>
              <a:gd name="connsiteX3" fmla="*/ 221715 w 662296"/>
              <a:gd name="connsiteY3" fmla="*/ 742949 h 742949"/>
              <a:gd name="connsiteX4" fmla="*/ 6723 w 662296"/>
              <a:gd name="connsiteY4" fmla="*/ 370115 h 742949"/>
              <a:gd name="connsiteX0" fmla="*/ 6723 w 662296"/>
              <a:gd name="connsiteY0" fmla="*/ 370115 h 767442"/>
              <a:gd name="connsiteX1" fmla="*/ 319396 w 662296"/>
              <a:gd name="connsiteY1" fmla="*/ 0 h 767442"/>
              <a:gd name="connsiteX2" fmla="*/ 662296 w 662296"/>
              <a:gd name="connsiteY2" fmla="*/ 476250 h 767442"/>
              <a:gd name="connsiteX3" fmla="*/ 235322 w 662296"/>
              <a:gd name="connsiteY3" fmla="*/ 767442 h 767442"/>
              <a:gd name="connsiteX4" fmla="*/ 6723 w 662296"/>
              <a:gd name="connsiteY4" fmla="*/ 370115 h 767442"/>
              <a:gd name="connsiteX0" fmla="*/ 7282 w 641084"/>
              <a:gd name="connsiteY0" fmla="*/ 410936 h 767442"/>
              <a:gd name="connsiteX1" fmla="*/ 298184 w 641084"/>
              <a:gd name="connsiteY1" fmla="*/ 0 h 767442"/>
              <a:gd name="connsiteX2" fmla="*/ 641084 w 641084"/>
              <a:gd name="connsiteY2" fmla="*/ 476250 h 767442"/>
              <a:gd name="connsiteX3" fmla="*/ 214110 w 641084"/>
              <a:gd name="connsiteY3" fmla="*/ 767442 h 767442"/>
              <a:gd name="connsiteX4" fmla="*/ 7282 w 641084"/>
              <a:gd name="connsiteY4" fmla="*/ 410936 h 76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84" h="767442">
                <a:moveTo>
                  <a:pt x="7282" y="410936"/>
                </a:moveTo>
                <a:cubicBezTo>
                  <a:pt x="-42708" y="195036"/>
                  <a:pt x="176724" y="90714"/>
                  <a:pt x="298184" y="0"/>
                </a:cubicBezTo>
                <a:lnTo>
                  <a:pt x="641084" y="476250"/>
                </a:lnTo>
                <a:lnTo>
                  <a:pt x="214110" y="767442"/>
                </a:lnTo>
                <a:cubicBezTo>
                  <a:pt x="142446" y="643164"/>
                  <a:pt x="40846" y="556985"/>
                  <a:pt x="7282" y="410936"/>
                </a:cubicBezTo>
                <a:close/>
              </a:path>
            </a:pathLst>
          </a:custGeom>
          <a:noFill/>
          <a:ln w="50800" cap="rnd">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E7C12E4-556C-1A96-FA0F-AAD74077DCF9}"/>
              </a:ext>
            </a:extLst>
          </p:cNvPr>
          <p:cNvSpPr/>
          <p:nvPr/>
        </p:nvSpPr>
        <p:spPr>
          <a:xfrm>
            <a:off x="3754115" y="285302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34" name="Oval 33">
            <a:extLst>
              <a:ext uri="{FF2B5EF4-FFF2-40B4-BE49-F238E27FC236}">
                <a16:creationId xmlns:a16="http://schemas.microsoft.com/office/drawing/2014/main" id="{8FB60BE9-8FB7-F8C5-3D0F-EA4A547EB633}"/>
              </a:ext>
            </a:extLst>
          </p:cNvPr>
          <p:cNvSpPr/>
          <p:nvPr/>
        </p:nvSpPr>
        <p:spPr>
          <a:xfrm>
            <a:off x="8879813" y="357557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36" name="Oval 35">
            <a:extLst>
              <a:ext uri="{FF2B5EF4-FFF2-40B4-BE49-F238E27FC236}">
                <a16:creationId xmlns:a16="http://schemas.microsoft.com/office/drawing/2014/main" id="{0BDC56B3-C85E-4B43-F9EA-214793B63976}"/>
              </a:ext>
            </a:extLst>
          </p:cNvPr>
          <p:cNvSpPr/>
          <p:nvPr/>
        </p:nvSpPr>
        <p:spPr>
          <a:xfrm>
            <a:off x="7691228" y="508712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41" name="Oval 40">
            <a:extLst>
              <a:ext uri="{FF2B5EF4-FFF2-40B4-BE49-F238E27FC236}">
                <a16:creationId xmlns:a16="http://schemas.microsoft.com/office/drawing/2014/main" id="{816A9EBD-5C43-7209-6C11-4E8139BC0D96}"/>
              </a:ext>
            </a:extLst>
          </p:cNvPr>
          <p:cNvSpPr/>
          <p:nvPr/>
        </p:nvSpPr>
        <p:spPr>
          <a:xfrm>
            <a:off x="10667909" y="116610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2</a:t>
            </a:r>
          </a:p>
        </p:txBody>
      </p:sp>
      <p:sp>
        <p:nvSpPr>
          <p:cNvPr id="42" name="Freeform: Shape 41">
            <a:extLst>
              <a:ext uri="{FF2B5EF4-FFF2-40B4-BE49-F238E27FC236}">
                <a16:creationId xmlns:a16="http://schemas.microsoft.com/office/drawing/2014/main" id="{6D4BE4D7-36D6-D8A3-7D51-C5D06632530C}"/>
              </a:ext>
            </a:extLst>
          </p:cNvPr>
          <p:cNvSpPr/>
          <p:nvPr/>
        </p:nvSpPr>
        <p:spPr>
          <a:xfrm>
            <a:off x="3670907" y="3188094"/>
            <a:ext cx="435214" cy="416564"/>
          </a:xfrm>
          <a:custGeom>
            <a:avLst/>
            <a:gdLst>
              <a:gd name="connsiteX0" fmla="*/ 34834 w 313508"/>
              <a:gd name="connsiteY0" fmla="*/ 322217 h 322217"/>
              <a:gd name="connsiteX1" fmla="*/ 313508 w 313508"/>
              <a:gd name="connsiteY1" fmla="*/ 278674 h 322217"/>
              <a:gd name="connsiteX2" fmla="*/ 252548 w 313508"/>
              <a:gd name="connsiteY2" fmla="*/ 0 h 322217"/>
              <a:gd name="connsiteX3" fmla="*/ 0 w 313508"/>
              <a:gd name="connsiteY3" fmla="*/ 34834 h 322217"/>
              <a:gd name="connsiteX4" fmla="*/ 34834 w 313508"/>
              <a:gd name="connsiteY4" fmla="*/ 322217 h 32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 h="322217">
                <a:moveTo>
                  <a:pt x="34834" y="322217"/>
                </a:moveTo>
                <a:lnTo>
                  <a:pt x="313508" y="278674"/>
                </a:lnTo>
                <a:lnTo>
                  <a:pt x="252548" y="0"/>
                </a:lnTo>
                <a:lnTo>
                  <a:pt x="0" y="34834"/>
                </a:lnTo>
                <a:lnTo>
                  <a:pt x="34834" y="322217"/>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29DE6F7-933E-3113-D544-E48F94A6E53E}"/>
              </a:ext>
            </a:extLst>
          </p:cNvPr>
          <p:cNvSpPr/>
          <p:nvPr/>
        </p:nvSpPr>
        <p:spPr>
          <a:xfrm>
            <a:off x="7286625" y="4891780"/>
            <a:ext cx="581025" cy="755105"/>
          </a:xfrm>
          <a:custGeom>
            <a:avLst/>
            <a:gdLst>
              <a:gd name="connsiteX0" fmla="*/ 130628 w 357051"/>
              <a:gd name="connsiteY0" fmla="*/ 592183 h 592183"/>
              <a:gd name="connsiteX1" fmla="*/ 357051 w 357051"/>
              <a:gd name="connsiteY1" fmla="*/ 435429 h 592183"/>
              <a:gd name="connsiteX2" fmla="*/ 191588 w 357051"/>
              <a:gd name="connsiteY2" fmla="*/ 243840 h 592183"/>
              <a:gd name="connsiteX3" fmla="*/ 287382 w 357051"/>
              <a:gd name="connsiteY3" fmla="*/ 165463 h 592183"/>
              <a:gd name="connsiteX4" fmla="*/ 269965 w 357051"/>
              <a:gd name="connsiteY4" fmla="*/ 113212 h 592183"/>
              <a:gd name="connsiteX5" fmla="*/ 200297 w 357051"/>
              <a:gd name="connsiteY5" fmla="*/ 139337 h 592183"/>
              <a:gd name="connsiteX6" fmla="*/ 113211 w 357051"/>
              <a:gd name="connsiteY6" fmla="*/ 0 h 592183"/>
              <a:gd name="connsiteX7" fmla="*/ 0 w 357051"/>
              <a:gd name="connsiteY7" fmla="*/ 95795 h 592183"/>
              <a:gd name="connsiteX8" fmla="*/ 95794 w 357051"/>
              <a:gd name="connsiteY8" fmla="*/ 269966 h 592183"/>
              <a:gd name="connsiteX9" fmla="*/ 17417 w 357051"/>
              <a:gd name="connsiteY9" fmla="*/ 322217 h 592183"/>
              <a:gd name="connsiteX10" fmla="*/ 8708 w 357051"/>
              <a:gd name="connsiteY10" fmla="*/ 357052 h 592183"/>
              <a:gd name="connsiteX11" fmla="*/ 130628 w 357051"/>
              <a:gd name="connsiteY11" fmla="*/ 592183 h 59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051" h="592183">
                <a:moveTo>
                  <a:pt x="130628" y="592183"/>
                </a:moveTo>
                <a:lnTo>
                  <a:pt x="357051" y="435429"/>
                </a:lnTo>
                <a:lnTo>
                  <a:pt x="191588" y="243840"/>
                </a:lnTo>
                <a:lnTo>
                  <a:pt x="287382" y="165463"/>
                </a:lnTo>
                <a:lnTo>
                  <a:pt x="269965" y="113212"/>
                </a:lnTo>
                <a:lnTo>
                  <a:pt x="200297" y="139337"/>
                </a:lnTo>
                <a:lnTo>
                  <a:pt x="113211" y="0"/>
                </a:lnTo>
                <a:lnTo>
                  <a:pt x="0" y="95795"/>
                </a:lnTo>
                <a:lnTo>
                  <a:pt x="95794" y="269966"/>
                </a:lnTo>
                <a:lnTo>
                  <a:pt x="17417" y="322217"/>
                </a:lnTo>
                <a:lnTo>
                  <a:pt x="8708" y="357052"/>
                </a:lnTo>
                <a:lnTo>
                  <a:pt x="130628" y="592183"/>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DFC152C-F4C9-3749-0851-0259C43A98BF}"/>
              </a:ext>
            </a:extLst>
          </p:cNvPr>
          <p:cNvSpPr/>
          <p:nvPr/>
        </p:nvSpPr>
        <p:spPr>
          <a:xfrm rot="482422">
            <a:off x="8958512" y="3668783"/>
            <a:ext cx="481511" cy="630803"/>
          </a:xfrm>
          <a:custGeom>
            <a:avLst/>
            <a:gdLst>
              <a:gd name="connsiteX0" fmla="*/ 383177 w 383177"/>
              <a:gd name="connsiteY0" fmla="*/ 104503 h 339634"/>
              <a:gd name="connsiteX1" fmla="*/ 304800 w 383177"/>
              <a:gd name="connsiteY1" fmla="*/ 0 h 339634"/>
              <a:gd name="connsiteX2" fmla="*/ 26125 w 383177"/>
              <a:gd name="connsiteY2" fmla="*/ 165463 h 339634"/>
              <a:gd name="connsiteX3" fmla="*/ 52251 w 383177"/>
              <a:gd name="connsiteY3" fmla="*/ 226423 h 339634"/>
              <a:gd name="connsiteX4" fmla="*/ 0 w 383177"/>
              <a:gd name="connsiteY4" fmla="*/ 287383 h 339634"/>
              <a:gd name="connsiteX5" fmla="*/ 43542 w 383177"/>
              <a:gd name="connsiteY5" fmla="*/ 339634 h 339634"/>
              <a:gd name="connsiteX6" fmla="*/ 104502 w 383177"/>
              <a:gd name="connsiteY6" fmla="*/ 296091 h 339634"/>
              <a:gd name="connsiteX7" fmla="*/ 383177 w 383177"/>
              <a:gd name="connsiteY7" fmla="*/ 104503 h 3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77" h="339634">
                <a:moveTo>
                  <a:pt x="383177" y="104503"/>
                </a:moveTo>
                <a:lnTo>
                  <a:pt x="304800" y="0"/>
                </a:lnTo>
                <a:lnTo>
                  <a:pt x="26125" y="165463"/>
                </a:lnTo>
                <a:lnTo>
                  <a:pt x="52251" y="226423"/>
                </a:lnTo>
                <a:lnTo>
                  <a:pt x="0" y="287383"/>
                </a:lnTo>
                <a:lnTo>
                  <a:pt x="43542" y="339634"/>
                </a:lnTo>
                <a:lnTo>
                  <a:pt x="104502" y="296091"/>
                </a:lnTo>
                <a:lnTo>
                  <a:pt x="383177" y="104503"/>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1312538-8903-9FC7-0249-0C4DF5421DF4}"/>
              </a:ext>
            </a:extLst>
          </p:cNvPr>
          <p:cNvSpPr txBox="1"/>
          <p:nvPr/>
        </p:nvSpPr>
        <p:spPr>
          <a:xfrm>
            <a:off x="4984927" y="425073"/>
            <a:ext cx="3323885" cy="461665"/>
          </a:xfrm>
          <a:prstGeom prst="rect">
            <a:avLst/>
          </a:prstGeom>
          <a:solidFill>
            <a:schemeClr val="bg1"/>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Agricultural Parcels</a:t>
            </a:r>
          </a:p>
          <a:p>
            <a:r>
              <a:rPr lang="en-US" sz="1200">
                <a:solidFill>
                  <a:srgbClr val="000000"/>
                </a:solidFill>
                <a:latin typeface="Corbel" panose="020B0503020204020204" pitchFamily="34" charset="0"/>
              </a:rPr>
              <a:t>Note that these parcels are part of the City SOAR</a:t>
            </a:r>
          </a:p>
        </p:txBody>
      </p:sp>
      <p:cxnSp>
        <p:nvCxnSpPr>
          <p:cNvPr id="25" name="Straight Arrow Connector 24">
            <a:extLst>
              <a:ext uri="{FF2B5EF4-FFF2-40B4-BE49-F238E27FC236}">
                <a16:creationId xmlns:a16="http://schemas.microsoft.com/office/drawing/2014/main" id="{8A655CC5-76BE-8AAD-A5B2-8F20AC1FC34B}"/>
              </a:ext>
            </a:extLst>
          </p:cNvPr>
          <p:cNvCxnSpPr>
            <a:cxnSpLocks/>
            <a:stCxn id="20" idx="2"/>
          </p:cNvCxnSpPr>
          <p:nvPr/>
        </p:nvCxnSpPr>
        <p:spPr>
          <a:xfrm flipH="1">
            <a:off x="5402946" y="886738"/>
            <a:ext cx="1243924" cy="100737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0BE9C479-78C5-4009-23FC-22230A495B59}"/>
              </a:ext>
            </a:extLst>
          </p:cNvPr>
          <p:cNvCxnSpPr>
            <a:cxnSpLocks/>
          </p:cNvCxnSpPr>
          <p:nvPr/>
        </p:nvCxnSpPr>
        <p:spPr>
          <a:xfrm>
            <a:off x="6646870" y="886738"/>
            <a:ext cx="238676" cy="66583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B647D59C-D6F9-49FD-55C1-4BCA3705E880}"/>
              </a:ext>
            </a:extLst>
          </p:cNvPr>
          <p:cNvCxnSpPr>
            <a:cxnSpLocks/>
            <a:stCxn id="20" idx="2"/>
          </p:cNvCxnSpPr>
          <p:nvPr/>
        </p:nvCxnSpPr>
        <p:spPr>
          <a:xfrm>
            <a:off x="6646870" y="886738"/>
            <a:ext cx="1220780" cy="66583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808FA134-3300-A396-04AC-038B2E994799}"/>
              </a:ext>
            </a:extLst>
          </p:cNvPr>
          <p:cNvSpPr txBox="1"/>
          <p:nvPr/>
        </p:nvSpPr>
        <p:spPr>
          <a:xfrm>
            <a:off x="4761997" y="3557127"/>
            <a:ext cx="3323885" cy="646331"/>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1. Shopping Centers</a:t>
            </a:r>
          </a:p>
          <a:p>
            <a:r>
              <a:rPr lang="en-US" sz="1200">
                <a:solidFill>
                  <a:srgbClr val="000000"/>
                </a:solidFill>
                <a:latin typeface="Corbel" panose="020B0503020204020204" pitchFamily="34" charset="0"/>
              </a:rPr>
              <a:t>Change to Neighborhood Center (4 stories) from Mixed Use 6 (6 stories)</a:t>
            </a:r>
          </a:p>
        </p:txBody>
      </p:sp>
      <p:pic>
        <p:nvPicPr>
          <p:cNvPr id="45" name="Picture 44" descr="A picture containing text, screenshot, colorfulness, font&#10;&#10;Description automatically generated">
            <a:extLst>
              <a:ext uri="{FF2B5EF4-FFF2-40B4-BE49-F238E27FC236}">
                <a16:creationId xmlns:a16="http://schemas.microsoft.com/office/drawing/2014/main" id="{EBABE591-16DF-79E8-9BE5-4761B99162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21" y="1552575"/>
            <a:ext cx="3561805" cy="4431113"/>
          </a:xfrm>
          <a:prstGeom prst="rect">
            <a:avLst/>
          </a:prstGeom>
          <a:ln>
            <a:solidFill>
              <a:srgbClr val="000000"/>
            </a:solidFill>
          </a:ln>
        </p:spPr>
      </p:pic>
      <p:cxnSp>
        <p:nvCxnSpPr>
          <p:cNvPr id="49" name="Straight Arrow Connector 48">
            <a:extLst>
              <a:ext uri="{FF2B5EF4-FFF2-40B4-BE49-F238E27FC236}">
                <a16:creationId xmlns:a16="http://schemas.microsoft.com/office/drawing/2014/main" id="{D474714A-9553-56B2-DA3C-D53672D47952}"/>
              </a:ext>
            </a:extLst>
          </p:cNvPr>
          <p:cNvCxnSpPr>
            <a:cxnSpLocks/>
            <a:stCxn id="23" idx="1"/>
          </p:cNvCxnSpPr>
          <p:nvPr/>
        </p:nvCxnSpPr>
        <p:spPr>
          <a:xfrm flipH="1" flipV="1">
            <a:off x="3968066" y="3405120"/>
            <a:ext cx="793931" cy="47517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 name="TextBox 4">
            <a:extLst>
              <a:ext uri="{FF2B5EF4-FFF2-40B4-BE49-F238E27FC236}">
                <a16:creationId xmlns:a16="http://schemas.microsoft.com/office/drawing/2014/main" id="{A485F14E-0FCB-77B8-FA82-8E1F02726EC8}"/>
              </a:ext>
            </a:extLst>
          </p:cNvPr>
          <p:cNvSpPr txBox="1"/>
          <p:nvPr/>
        </p:nvSpPr>
        <p:spPr>
          <a:xfrm>
            <a:off x="7755147" y="207818"/>
            <a:ext cx="4358919"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PC = Supported GPAC direction</a:t>
            </a:r>
          </a:p>
        </p:txBody>
      </p:sp>
    </p:spTree>
    <p:extLst>
      <p:ext uri="{BB962C8B-B14F-4D97-AF65-F5344CB8AC3E}">
        <p14:creationId xmlns:p14="http://schemas.microsoft.com/office/powerpoint/2010/main" val="2751643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8C3CF67-8FDA-C153-8E82-525C62940790}"/>
              </a:ext>
            </a:extLst>
          </p:cNvPr>
          <p:cNvSpPr/>
          <p:nvPr/>
        </p:nvSpPr>
        <p:spPr>
          <a:xfrm>
            <a:off x="0" y="5304990"/>
            <a:ext cx="13658850" cy="155301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descr="A map of a city&#10;&#10;Description automatically generated with medium confidence">
            <a:extLst>
              <a:ext uri="{FF2B5EF4-FFF2-40B4-BE49-F238E27FC236}">
                <a16:creationId xmlns:a16="http://schemas.microsoft.com/office/drawing/2014/main" id="{AF690C04-E70E-57A5-B7E8-F3C89125EF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60483" y="643601"/>
            <a:ext cx="9196076" cy="5992520"/>
          </a:xfrm>
          <a:prstGeom prst="rect">
            <a:avLst/>
          </a:prstGeom>
        </p:spPr>
      </p:pic>
      <p:grpSp>
        <p:nvGrpSpPr>
          <p:cNvPr id="8" name="Group 7">
            <a:extLst>
              <a:ext uri="{FF2B5EF4-FFF2-40B4-BE49-F238E27FC236}">
                <a16:creationId xmlns:a16="http://schemas.microsoft.com/office/drawing/2014/main" id="{12CCFFCD-2301-C804-34F5-969F1B633F50}"/>
              </a:ext>
            </a:extLst>
          </p:cNvPr>
          <p:cNvGrpSpPr>
            <a:grpSpLocks/>
          </p:cNvGrpSpPr>
          <p:nvPr/>
        </p:nvGrpSpPr>
        <p:grpSpPr>
          <a:xfrm>
            <a:off x="3212706" y="2093172"/>
            <a:ext cx="5125036" cy="3619329"/>
            <a:chOff x="3312173" y="2776789"/>
            <a:chExt cx="5125036" cy="3619329"/>
          </a:xfrm>
        </p:grpSpPr>
        <p:sp>
          <p:nvSpPr>
            <p:cNvPr id="3" name="TextBox 2">
              <a:extLst>
                <a:ext uri="{FF2B5EF4-FFF2-40B4-BE49-F238E27FC236}">
                  <a16:creationId xmlns:a16="http://schemas.microsoft.com/office/drawing/2014/main" id="{39F8362A-D64E-8CE0-9E3C-D6396D38F920}"/>
                </a:ext>
              </a:extLst>
            </p:cNvPr>
            <p:cNvSpPr txBox="1">
              <a:spLocks/>
            </p:cNvSpPr>
            <p:nvPr/>
          </p:nvSpPr>
          <p:spPr>
            <a:xfrm>
              <a:off x="7186265" y="2776789"/>
              <a:ext cx="401652" cy="338554"/>
            </a:xfrm>
            <a:prstGeom prst="rect">
              <a:avLst/>
            </a:prstGeom>
            <a:noFill/>
          </p:spPr>
          <p:txBody>
            <a:bodyPr wrap="square" rtlCol="0">
              <a:spAutoFit/>
            </a:bodyPr>
            <a:lstStyle/>
            <a:p>
              <a:pPr algn="ctr"/>
              <a:r>
                <a:rPr lang="en-US" sz="800" b="1" i="1">
                  <a:solidFill>
                    <a:srgbClr val="000000"/>
                  </a:solidFill>
                  <a:latin typeface="Corbel" panose="020B0503020204020204" pitchFamily="34" charset="0"/>
                </a:rPr>
                <a:t>City Hall</a:t>
              </a:r>
            </a:p>
          </p:txBody>
        </p:sp>
        <p:sp>
          <p:nvSpPr>
            <p:cNvPr id="5" name="TextBox 4">
              <a:extLst>
                <a:ext uri="{FF2B5EF4-FFF2-40B4-BE49-F238E27FC236}">
                  <a16:creationId xmlns:a16="http://schemas.microsoft.com/office/drawing/2014/main" id="{90A0BA90-02AB-3B64-1583-E1B41E270B91}"/>
                </a:ext>
              </a:extLst>
            </p:cNvPr>
            <p:cNvSpPr txBox="1">
              <a:spLocks/>
            </p:cNvSpPr>
            <p:nvPr/>
          </p:nvSpPr>
          <p:spPr>
            <a:xfrm>
              <a:off x="4505189" y="5210467"/>
              <a:ext cx="700079" cy="338554"/>
            </a:xfrm>
            <a:prstGeom prst="rect">
              <a:avLst/>
            </a:prstGeom>
            <a:noFill/>
          </p:spPr>
          <p:txBody>
            <a:bodyPr wrap="square" rtlCol="0">
              <a:spAutoFit/>
            </a:bodyPr>
            <a:lstStyle/>
            <a:p>
              <a:pPr algn="ctr"/>
              <a:r>
                <a:rPr lang="en-US" sz="800" b="1" i="1">
                  <a:solidFill>
                    <a:srgbClr val="000000"/>
                  </a:solidFill>
                  <a:latin typeface="Corbel" panose="020B0503020204020204" pitchFamily="34" charset="0"/>
                </a:rPr>
                <a:t>County Fairgrounds</a:t>
              </a:r>
            </a:p>
          </p:txBody>
        </p:sp>
        <p:sp>
          <p:nvSpPr>
            <p:cNvPr id="6" name="TextBox 5">
              <a:extLst>
                <a:ext uri="{FF2B5EF4-FFF2-40B4-BE49-F238E27FC236}">
                  <a16:creationId xmlns:a16="http://schemas.microsoft.com/office/drawing/2014/main" id="{E2F2E155-A888-F3C3-C966-95F2007EA57E}"/>
                </a:ext>
              </a:extLst>
            </p:cNvPr>
            <p:cNvSpPr txBox="1">
              <a:spLocks/>
            </p:cNvSpPr>
            <p:nvPr/>
          </p:nvSpPr>
          <p:spPr>
            <a:xfrm>
              <a:off x="7737130" y="4129509"/>
              <a:ext cx="700079" cy="338554"/>
            </a:xfrm>
            <a:prstGeom prst="rect">
              <a:avLst/>
            </a:prstGeom>
            <a:noFill/>
          </p:spPr>
          <p:txBody>
            <a:bodyPr wrap="square" rtlCol="0">
              <a:spAutoFit/>
            </a:bodyPr>
            <a:lstStyle/>
            <a:p>
              <a:pPr algn="ctr"/>
              <a:r>
                <a:rPr lang="en-US" sz="800" b="1" i="1">
                  <a:solidFill>
                    <a:srgbClr val="000000"/>
                  </a:solidFill>
                  <a:latin typeface="Corbel" panose="020B0503020204020204" pitchFamily="34" charset="0"/>
                </a:rPr>
                <a:t>Plaza </a:t>
              </a:r>
            </a:p>
            <a:p>
              <a:pPr algn="ctr"/>
              <a:r>
                <a:rPr lang="en-US" sz="800" b="1" i="1">
                  <a:solidFill>
                    <a:srgbClr val="000000"/>
                  </a:solidFill>
                  <a:latin typeface="Corbel" panose="020B0503020204020204" pitchFamily="34" charset="0"/>
                </a:rPr>
                <a:t>Park</a:t>
              </a:r>
            </a:p>
          </p:txBody>
        </p:sp>
        <p:sp>
          <p:nvSpPr>
            <p:cNvPr id="7" name="TextBox 6">
              <a:extLst>
                <a:ext uri="{FF2B5EF4-FFF2-40B4-BE49-F238E27FC236}">
                  <a16:creationId xmlns:a16="http://schemas.microsoft.com/office/drawing/2014/main" id="{9A30F8C2-D75E-5833-55ED-94660792CACA}"/>
                </a:ext>
              </a:extLst>
            </p:cNvPr>
            <p:cNvSpPr txBox="1">
              <a:spLocks/>
            </p:cNvSpPr>
            <p:nvPr/>
          </p:nvSpPr>
          <p:spPr>
            <a:xfrm>
              <a:off x="5615636" y="3595751"/>
              <a:ext cx="700079" cy="338554"/>
            </a:xfrm>
            <a:prstGeom prst="rect">
              <a:avLst/>
            </a:prstGeom>
            <a:noFill/>
          </p:spPr>
          <p:txBody>
            <a:bodyPr wrap="square" rtlCol="0">
              <a:spAutoFit/>
            </a:bodyPr>
            <a:lstStyle/>
            <a:p>
              <a:pPr algn="ctr"/>
              <a:r>
                <a:rPr lang="en-US" sz="800" b="1" i="1">
                  <a:solidFill>
                    <a:srgbClr val="000000"/>
                  </a:solidFill>
                  <a:latin typeface="Corbel" panose="020B0503020204020204" pitchFamily="34" charset="0"/>
                </a:rPr>
                <a:t>Mission Park</a:t>
              </a:r>
            </a:p>
          </p:txBody>
        </p:sp>
        <p:sp>
          <p:nvSpPr>
            <p:cNvPr id="9" name="TextBox 8">
              <a:extLst>
                <a:ext uri="{FF2B5EF4-FFF2-40B4-BE49-F238E27FC236}">
                  <a16:creationId xmlns:a16="http://schemas.microsoft.com/office/drawing/2014/main" id="{B3F62F5F-C8ED-F3EB-BCD2-32CC2EBD7C47}"/>
                </a:ext>
              </a:extLst>
            </p:cNvPr>
            <p:cNvSpPr txBox="1">
              <a:spLocks/>
            </p:cNvSpPr>
            <p:nvPr/>
          </p:nvSpPr>
          <p:spPr>
            <a:xfrm>
              <a:off x="3312173" y="5611470"/>
              <a:ext cx="969270" cy="253916"/>
            </a:xfrm>
            <a:prstGeom prst="rect">
              <a:avLst/>
            </a:prstGeom>
            <a:noFill/>
          </p:spPr>
          <p:txBody>
            <a:bodyPr wrap="square" rtlCol="0">
              <a:spAutoFit/>
            </a:bodyPr>
            <a:lstStyle/>
            <a:p>
              <a:pPr algn="ctr"/>
              <a:r>
                <a:rPr lang="en-US" sz="1050" b="1" i="1">
                  <a:latin typeface="Corbel" panose="020B0503020204020204" pitchFamily="34" charset="0"/>
                </a:rPr>
                <a:t>Pacific Ocean</a:t>
              </a:r>
            </a:p>
          </p:txBody>
        </p:sp>
        <p:sp>
          <p:nvSpPr>
            <p:cNvPr id="10" name="TextBox 9">
              <a:extLst>
                <a:ext uri="{FF2B5EF4-FFF2-40B4-BE49-F238E27FC236}">
                  <a16:creationId xmlns:a16="http://schemas.microsoft.com/office/drawing/2014/main" id="{4F1D2F1D-6C2E-AF9D-E670-7A28B7C4FC26}"/>
                </a:ext>
              </a:extLst>
            </p:cNvPr>
            <p:cNvSpPr txBox="1">
              <a:spLocks/>
            </p:cNvSpPr>
            <p:nvPr/>
          </p:nvSpPr>
          <p:spPr>
            <a:xfrm>
              <a:off x="7387091" y="6057564"/>
              <a:ext cx="700079" cy="338554"/>
            </a:xfrm>
            <a:prstGeom prst="rect">
              <a:avLst/>
            </a:prstGeom>
            <a:noFill/>
          </p:spPr>
          <p:txBody>
            <a:bodyPr wrap="square" rtlCol="0">
              <a:spAutoFit/>
            </a:bodyPr>
            <a:lstStyle/>
            <a:p>
              <a:pPr algn="ctr"/>
              <a:r>
                <a:rPr lang="en-US" sz="800" b="1" i="1">
                  <a:solidFill>
                    <a:srgbClr val="000000"/>
                  </a:solidFill>
                  <a:latin typeface="Corbel" panose="020B0503020204020204" pitchFamily="34" charset="0"/>
                </a:rPr>
                <a:t>Ventura Pier</a:t>
              </a:r>
            </a:p>
          </p:txBody>
        </p:sp>
      </p:grpSp>
      <p:sp>
        <p:nvSpPr>
          <p:cNvPr id="2" name="Title 1">
            <a:extLst>
              <a:ext uri="{FF2B5EF4-FFF2-40B4-BE49-F238E27FC236}">
                <a16:creationId xmlns:a16="http://schemas.microsoft.com/office/drawing/2014/main" id="{0C1FA040-4292-3CF1-1FF6-E923F7623A3E}"/>
              </a:ext>
            </a:extLst>
          </p:cNvPr>
          <p:cNvSpPr>
            <a:spLocks noGrp="1"/>
          </p:cNvSpPr>
          <p:nvPr>
            <p:ph type="title"/>
          </p:nvPr>
        </p:nvSpPr>
        <p:spPr/>
        <p:txBody>
          <a:bodyPr/>
          <a:lstStyle/>
          <a:p>
            <a:r>
              <a:rPr lang="en-US"/>
              <a:t>Downtown</a:t>
            </a:r>
          </a:p>
        </p:txBody>
      </p:sp>
      <p:sp>
        <p:nvSpPr>
          <p:cNvPr id="18" name="Freeform: Shape 17">
            <a:extLst>
              <a:ext uri="{FF2B5EF4-FFF2-40B4-BE49-F238E27FC236}">
                <a16:creationId xmlns:a16="http://schemas.microsoft.com/office/drawing/2014/main" id="{74808587-8E3F-29E1-39BE-60703AC07FE4}"/>
              </a:ext>
            </a:extLst>
          </p:cNvPr>
          <p:cNvSpPr/>
          <p:nvPr/>
        </p:nvSpPr>
        <p:spPr>
          <a:xfrm>
            <a:off x="4478045" y="2225952"/>
            <a:ext cx="700079" cy="587160"/>
          </a:xfrm>
          <a:custGeom>
            <a:avLst/>
            <a:gdLst>
              <a:gd name="connsiteX0" fmla="*/ 58993 w 663677"/>
              <a:gd name="connsiteY0" fmla="*/ 0 h 508820"/>
              <a:gd name="connsiteX1" fmla="*/ 0 w 663677"/>
              <a:gd name="connsiteY1" fmla="*/ 390832 h 508820"/>
              <a:gd name="connsiteX2" fmla="*/ 582561 w 663677"/>
              <a:gd name="connsiteY2" fmla="*/ 508820 h 508820"/>
              <a:gd name="connsiteX3" fmla="*/ 663677 w 663677"/>
              <a:gd name="connsiteY3" fmla="*/ 191729 h 508820"/>
              <a:gd name="connsiteX4" fmla="*/ 405581 w 663677"/>
              <a:gd name="connsiteY4" fmla="*/ 132736 h 508820"/>
              <a:gd name="connsiteX5" fmla="*/ 412955 w 663677"/>
              <a:gd name="connsiteY5" fmla="*/ 51620 h 508820"/>
              <a:gd name="connsiteX6" fmla="*/ 58993 w 663677"/>
              <a:gd name="connsiteY6" fmla="*/ 0 h 508820"/>
              <a:gd name="connsiteX0" fmla="*/ 58993 w 634181"/>
              <a:gd name="connsiteY0" fmla="*/ 0 h 508820"/>
              <a:gd name="connsiteX1" fmla="*/ 0 w 634181"/>
              <a:gd name="connsiteY1" fmla="*/ 390832 h 508820"/>
              <a:gd name="connsiteX2" fmla="*/ 582561 w 634181"/>
              <a:gd name="connsiteY2" fmla="*/ 508820 h 508820"/>
              <a:gd name="connsiteX3" fmla="*/ 634181 w 634181"/>
              <a:gd name="connsiteY3" fmla="*/ 191729 h 508820"/>
              <a:gd name="connsiteX4" fmla="*/ 405581 w 634181"/>
              <a:gd name="connsiteY4" fmla="*/ 132736 h 508820"/>
              <a:gd name="connsiteX5" fmla="*/ 412955 w 634181"/>
              <a:gd name="connsiteY5" fmla="*/ 51620 h 508820"/>
              <a:gd name="connsiteX6" fmla="*/ 58993 w 634181"/>
              <a:gd name="connsiteY6" fmla="*/ 0 h 508820"/>
              <a:gd name="connsiteX0" fmla="*/ 58993 w 634181"/>
              <a:gd name="connsiteY0" fmla="*/ 0 h 508820"/>
              <a:gd name="connsiteX1" fmla="*/ 0 w 634181"/>
              <a:gd name="connsiteY1" fmla="*/ 390832 h 508820"/>
              <a:gd name="connsiteX2" fmla="*/ 560438 w 634181"/>
              <a:gd name="connsiteY2" fmla="*/ 508820 h 508820"/>
              <a:gd name="connsiteX3" fmla="*/ 634181 w 634181"/>
              <a:gd name="connsiteY3" fmla="*/ 191729 h 508820"/>
              <a:gd name="connsiteX4" fmla="*/ 405581 w 634181"/>
              <a:gd name="connsiteY4" fmla="*/ 132736 h 508820"/>
              <a:gd name="connsiteX5" fmla="*/ 412955 w 634181"/>
              <a:gd name="connsiteY5" fmla="*/ 51620 h 508820"/>
              <a:gd name="connsiteX6" fmla="*/ 58993 w 634181"/>
              <a:gd name="connsiteY6" fmla="*/ 0 h 508820"/>
              <a:gd name="connsiteX0" fmla="*/ 58993 w 634181"/>
              <a:gd name="connsiteY0" fmla="*/ 0 h 516194"/>
              <a:gd name="connsiteX1" fmla="*/ 0 w 634181"/>
              <a:gd name="connsiteY1" fmla="*/ 398206 h 516194"/>
              <a:gd name="connsiteX2" fmla="*/ 560438 w 634181"/>
              <a:gd name="connsiteY2" fmla="*/ 516194 h 516194"/>
              <a:gd name="connsiteX3" fmla="*/ 634181 w 634181"/>
              <a:gd name="connsiteY3" fmla="*/ 199103 h 516194"/>
              <a:gd name="connsiteX4" fmla="*/ 405581 w 634181"/>
              <a:gd name="connsiteY4" fmla="*/ 140110 h 516194"/>
              <a:gd name="connsiteX5" fmla="*/ 412955 w 634181"/>
              <a:gd name="connsiteY5" fmla="*/ 58994 h 516194"/>
              <a:gd name="connsiteX6" fmla="*/ 58993 w 634181"/>
              <a:gd name="connsiteY6" fmla="*/ 0 h 516194"/>
              <a:gd name="connsiteX0" fmla="*/ 58993 w 634181"/>
              <a:gd name="connsiteY0" fmla="*/ 0 h 516194"/>
              <a:gd name="connsiteX1" fmla="*/ 0 w 634181"/>
              <a:gd name="connsiteY1" fmla="*/ 398206 h 516194"/>
              <a:gd name="connsiteX2" fmla="*/ 575187 w 634181"/>
              <a:gd name="connsiteY2" fmla="*/ 516194 h 516194"/>
              <a:gd name="connsiteX3" fmla="*/ 634181 w 634181"/>
              <a:gd name="connsiteY3" fmla="*/ 199103 h 516194"/>
              <a:gd name="connsiteX4" fmla="*/ 405581 w 634181"/>
              <a:gd name="connsiteY4" fmla="*/ 140110 h 516194"/>
              <a:gd name="connsiteX5" fmla="*/ 412955 w 634181"/>
              <a:gd name="connsiteY5" fmla="*/ 58994 h 516194"/>
              <a:gd name="connsiteX6" fmla="*/ 58993 w 634181"/>
              <a:gd name="connsiteY6" fmla="*/ 0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181" h="516194">
                <a:moveTo>
                  <a:pt x="58993" y="0"/>
                </a:moveTo>
                <a:lnTo>
                  <a:pt x="0" y="398206"/>
                </a:lnTo>
                <a:lnTo>
                  <a:pt x="575187" y="516194"/>
                </a:lnTo>
                <a:lnTo>
                  <a:pt x="634181" y="199103"/>
                </a:lnTo>
                <a:lnTo>
                  <a:pt x="405581" y="140110"/>
                </a:lnTo>
                <a:lnTo>
                  <a:pt x="412955" y="58994"/>
                </a:lnTo>
                <a:lnTo>
                  <a:pt x="58993" y="0"/>
                </a:lnTo>
                <a:close/>
              </a:path>
            </a:pathLst>
          </a:custGeom>
          <a:noFill/>
          <a:ln w="50800" cap="rnd">
            <a:solidFill>
              <a:schemeClr val="accent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C6DF4A0-CCDA-09CB-CE9F-9E36B5FD2C8B}"/>
              </a:ext>
            </a:extLst>
          </p:cNvPr>
          <p:cNvSpPr txBox="1"/>
          <p:nvPr/>
        </p:nvSpPr>
        <p:spPr>
          <a:xfrm>
            <a:off x="5026358" y="883526"/>
            <a:ext cx="3006918" cy="646331"/>
          </a:xfrm>
          <a:prstGeom prst="rect">
            <a:avLst/>
          </a:prstGeom>
          <a:solidFill>
            <a:srgbClr val="FFFF99"/>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1. Vons (Mission Plaza Shopping Center)</a:t>
            </a:r>
          </a:p>
          <a:p>
            <a:r>
              <a:rPr lang="en-US" sz="1200">
                <a:solidFill>
                  <a:schemeClr val="accent2">
                    <a:lumMod val="10000"/>
                  </a:schemeClr>
                </a:solidFill>
                <a:latin typeface="Corbel" panose="020B0503020204020204" pitchFamily="34" charset="0"/>
              </a:rPr>
              <a:t>Change to Neighborhood Center (4 stories) from Mixed Use 4 (4 stories)</a:t>
            </a:r>
          </a:p>
        </p:txBody>
      </p:sp>
      <p:cxnSp>
        <p:nvCxnSpPr>
          <p:cNvPr id="36" name="Straight Arrow Connector 35">
            <a:extLst>
              <a:ext uri="{FF2B5EF4-FFF2-40B4-BE49-F238E27FC236}">
                <a16:creationId xmlns:a16="http://schemas.microsoft.com/office/drawing/2014/main" id="{75873D4D-3FA4-3B0E-F9CE-0D78A0C98E7D}"/>
              </a:ext>
            </a:extLst>
          </p:cNvPr>
          <p:cNvCxnSpPr>
            <a:cxnSpLocks/>
            <a:stCxn id="34" idx="2"/>
            <a:endCxn id="25" idx="7"/>
          </p:cNvCxnSpPr>
          <p:nvPr/>
        </p:nvCxnSpPr>
        <p:spPr>
          <a:xfrm flipH="1">
            <a:off x="4915996" y="1529857"/>
            <a:ext cx="1613821" cy="89253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5" name="Oval 24">
            <a:extLst>
              <a:ext uri="{FF2B5EF4-FFF2-40B4-BE49-F238E27FC236}">
                <a16:creationId xmlns:a16="http://schemas.microsoft.com/office/drawing/2014/main" id="{634E142B-0AC8-074C-17C2-008D5D96DFF6}"/>
              </a:ext>
            </a:extLst>
          </p:cNvPr>
          <p:cNvSpPr/>
          <p:nvPr/>
        </p:nvSpPr>
        <p:spPr>
          <a:xfrm>
            <a:off x="4655834" y="237643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16" name="TextBox 15">
            <a:extLst>
              <a:ext uri="{FF2B5EF4-FFF2-40B4-BE49-F238E27FC236}">
                <a16:creationId xmlns:a16="http://schemas.microsoft.com/office/drawing/2014/main" id="{DC2C9958-95C8-E281-BD0B-B1849686DF34}"/>
              </a:ext>
            </a:extLst>
          </p:cNvPr>
          <p:cNvSpPr txBox="1"/>
          <p:nvPr/>
        </p:nvSpPr>
        <p:spPr>
          <a:xfrm>
            <a:off x="6853530" y="4299435"/>
            <a:ext cx="533736" cy="307777"/>
          </a:xfrm>
          <a:prstGeom prst="rect">
            <a:avLst/>
          </a:prstGeom>
          <a:noFill/>
        </p:spPr>
        <p:txBody>
          <a:bodyPr wrap="none" rtlCol="0">
            <a:spAutoFit/>
          </a:bodyPr>
          <a:lstStyle/>
          <a:p>
            <a:r>
              <a:rPr lang="en-US" sz="1400">
                <a:solidFill>
                  <a:srgbClr val="000000"/>
                </a:solidFill>
              </a:rPr>
              <a:t>CTO</a:t>
            </a:r>
          </a:p>
        </p:txBody>
      </p:sp>
      <p:pic>
        <p:nvPicPr>
          <p:cNvPr id="32" name="Picture 31" descr="A picture containing text, screenshot, colorfulness, font&#10;&#10;Description automatically generated">
            <a:extLst>
              <a:ext uri="{FF2B5EF4-FFF2-40B4-BE49-F238E27FC236}">
                <a16:creationId xmlns:a16="http://schemas.microsoft.com/office/drawing/2014/main" id="{5B61ED5C-C601-F49C-2E98-9DE3E2E694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42" y="3008316"/>
            <a:ext cx="3453666" cy="3769641"/>
          </a:xfrm>
          <a:prstGeom prst="rect">
            <a:avLst/>
          </a:prstGeom>
          <a:ln>
            <a:solidFill>
              <a:srgbClr val="000000"/>
            </a:solidFill>
          </a:ln>
        </p:spPr>
      </p:pic>
      <p:sp>
        <p:nvSpPr>
          <p:cNvPr id="11" name="TextBox 10">
            <a:extLst>
              <a:ext uri="{FF2B5EF4-FFF2-40B4-BE49-F238E27FC236}">
                <a16:creationId xmlns:a16="http://schemas.microsoft.com/office/drawing/2014/main" id="{AEAB6867-0735-78D8-3E2E-FE299CC3C673}"/>
              </a:ext>
            </a:extLst>
          </p:cNvPr>
          <p:cNvSpPr txBox="1"/>
          <p:nvPr/>
        </p:nvSpPr>
        <p:spPr>
          <a:xfrm>
            <a:off x="8033276" y="207818"/>
            <a:ext cx="4080790"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PC = Supported GPAC direction</a:t>
            </a:r>
          </a:p>
        </p:txBody>
      </p:sp>
    </p:spTree>
    <p:extLst>
      <p:ext uri="{BB962C8B-B14F-4D97-AF65-F5344CB8AC3E}">
        <p14:creationId xmlns:p14="http://schemas.microsoft.com/office/powerpoint/2010/main" val="1496179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51A590F-2328-C644-AD3C-4B9EAA6B13F8}"/>
              </a:ext>
            </a:extLst>
          </p:cNvPr>
          <p:cNvSpPr/>
          <p:nvPr/>
        </p:nvSpPr>
        <p:spPr>
          <a:xfrm>
            <a:off x="-323850" y="5981700"/>
            <a:ext cx="13968557" cy="8763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57018" y="419838"/>
            <a:ext cx="10515600" cy="479858"/>
          </a:xfrm>
          <a:solidFill>
            <a:schemeClr val="accent3"/>
          </a:solidFill>
        </p:spPr>
        <p:txBody>
          <a:bodyPr/>
          <a:lstStyle/>
          <a:p>
            <a:r>
              <a:rPr lang="en-US"/>
              <a:t>Arundell &amp; North Bank</a:t>
            </a:r>
          </a:p>
        </p:txBody>
      </p:sp>
      <p:pic>
        <p:nvPicPr>
          <p:cNvPr id="4" name="Picture 3" descr="A map of a city&#10;&#10;Description automatically generated with low confidence">
            <a:extLst>
              <a:ext uri="{FF2B5EF4-FFF2-40B4-BE49-F238E27FC236}">
                <a16:creationId xmlns:a16="http://schemas.microsoft.com/office/drawing/2014/main" id="{8CD4AC73-1304-26F0-C74F-E845CE08DD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14804" y="995551"/>
            <a:ext cx="8971984" cy="5480272"/>
          </a:xfrm>
          <a:prstGeom prst="rect">
            <a:avLst/>
          </a:prstGeom>
          <a:ln>
            <a:solidFill>
              <a:srgbClr val="000000"/>
            </a:solidFill>
          </a:ln>
        </p:spPr>
      </p:pic>
      <p:sp>
        <p:nvSpPr>
          <p:cNvPr id="6" name="Rectangle 5">
            <a:extLst>
              <a:ext uri="{FF2B5EF4-FFF2-40B4-BE49-F238E27FC236}">
                <a16:creationId xmlns:a16="http://schemas.microsoft.com/office/drawing/2014/main" id="{3F04D9C2-1D52-24A5-959E-0051F0321E82}"/>
              </a:ext>
            </a:extLst>
          </p:cNvPr>
          <p:cNvSpPr/>
          <p:nvPr/>
        </p:nvSpPr>
        <p:spPr>
          <a:xfrm>
            <a:off x="10665073" y="6246976"/>
            <a:ext cx="632389" cy="205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3CACE9F-89D9-12DC-008E-541EB74A8D24}"/>
              </a:ext>
            </a:extLst>
          </p:cNvPr>
          <p:cNvSpPr/>
          <p:nvPr/>
        </p:nvSpPr>
        <p:spPr>
          <a:xfrm>
            <a:off x="7335074" y="315198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sp>
        <p:nvSpPr>
          <p:cNvPr id="34" name="Oval 33">
            <a:extLst>
              <a:ext uri="{FF2B5EF4-FFF2-40B4-BE49-F238E27FC236}">
                <a16:creationId xmlns:a16="http://schemas.microsoft.com/office/drawing/2014/main" id="{5240B299-1E5D-EE7C-B373-EA29BEC7C0AE}"/>
              </a:ext>
            </a:extLst>
          </p:cNvPr>
          <p:cNvSpPr/>
          <p:nvPr/>
        </p:nvSpPr>
        <p:spPr>
          <a:xfrm>
            <a:off x="5057866" y="154178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latin typeface="Corbel" panose="020B0503020204020204" pitchFamily="34" charset="0"/>
              </a:rPr>
              <a:t>1</a:t>
            </a:r>
          </a:p>
        </p:txBody>
      </p:sp>
      <p:sp>
        <p:nvSpPr>
          <p:cNvPr id="38" name="TextBox 37">
            <a:extLst>
              <a:ext uri="{FF2B5EF4-FFF2-40B4-BE49-F238E27FC236}">
                <a16:creationId xmlns:a16="http://schemas.microsoft.com/office/drawing/2014/main" id="{9F7773FE-509D-D473-568C-CAF37DDDC40D}"/>
              </a:ext>
            </a:extLst>
          </p:cNvPr>
          <p:cNvSpPr txBox="1">
            <a:spLocks/>
          </p:cNvSpPr>
          <p:nvPr/>
        </p:nvSpPr>
        <p:spPr>
          <a:xfrm>
            <a:off x="7972118" y="3155538"/>
            <a:ext cx="767306" cy="553998"/>
          </a:xfrm>
          <a:prstGeom prst="rect">
            <a:avLst/>
          </a:prstGeom>
          <a:noFill/>
        </p:spPr>
        <p:txBody>
          <a:bodyPr wrap="square" rtlCol="0">
            <a:spAutoFit/>
          </a:bodyPr>
          <a:lstStyle/>
          <a:p>
            <a:pPr algn="ctr"/>
            <a:r>
              <a:rPr lang="en-US" sz="1000" b="1" i="1">
                <a:solidFill>
                  <a:schemeClr val="accent2">
                    <a:lumMod val="10000"/>
                  </a:schemeClr>
                </a:solidFill>
                <a:latin typeface="Corbel" panose="020B0503020204020204" pitchFamily="34" charset="0"/>
              </a:rPr>
              <a:t>Ivy Lawn Memorial Park</a:t>
            </a:r>
          </a:p>
        </p:txBody>
      </p:sp>
      <p:cxnSp>
        <p:nvCxnSpPr>
          <p:cNvPr id="45" name="Straight Arrow Connector 44">
            <a:extLst>
              <a:ext uri="{FF2B5EF4-FFF2-40B4-BE49-F238E27FC236}">
                <a16:creationId xmlns:a16="http://schemas.microsoft.com/office/drawing/2014/main" id="{EF521EE2-98DA-2CCA-1474-547E392DA2DF}"/>
              </a:ext>
            </a:extLst>
          </p:cNvPr>
          <p:cNvCxnSpPr>
            <a:cxnSpLocks/>
            <a:stCxn id="108" idx="1"/>
          </p:cNvCxnSpPr>
          <p:nvPr/>
        </p:nvCxnSpPr>
        <p:spPr>
          <a:xfrm flipH="1">
            <a:off x="7525084" y="2221233"/>
            <a:ext cx="664359" cy="7761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5" name="TextBox 54">
            <a:extLst>
              <a:ext uri="{FF2B5EF4-FFF2-40B4-BE49-F238E27FC236}">
                <a16:creationId xmlns:a16="http://schemas.microsoft.com/office/drawing/2014/main" id="{FB62BB9D-EDED-BDF9-B4BB-9C2D6E364980}"/>
              </a:ext>
            </a:extLst>
          </p:cNvPr>
          <p:cNvSpPr txBox="1"/>
          <p:nvPr/>
        </p:nvSpPr>
        <p:spPr>
          <a:xfrm>
            <a:off x="6302992" y="1027077"/>
            <a:ext cx="2444183"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1. Retail Shopping Centers</a:t>
            </a:r>
          </a:p>
          <a:p>
            <a:r>
              <a:rPr lang="en-US" sz="1200">
                <a:solidFill>
                  <a:schemeClr val="accent2">
                    <a:lumMod val="10000"/>
                  </a:schemeClr>
                </a:solidFill>
                <a:latin typeface="Corbel" panose="020B0503020204020204" pitchFamily="34" charset="0"/>
              </a:rPr>
              <a:t>Change to Commercial (3 stories) from Mixed Use 6 (6 stories) </a:t>
            </a:r>
          </a:p>
        </p:txBody>
      </p:sp>
      <p:sp>
        <p:nvSpPr>
          <p:cNvPr id="108" name="TextBox 107">
            <a:extLst>
              <a:ext uri="{FF2B5EF4-FFF2-40B4-BE49-F238E27FC236}">
                <a16:creationId xmlns:a16="http://schemas.microsoft.com/office/drawing/2014/main" id="{841EA1D9-E59D-59A5-EE62-ED96A35ACE78}"/>
              </a:ext>
            </a:extLst>
          </p:cNvPr>
          <p:cNvSpPr txBox="1"/>
          <p:nvPr/>
        </p:nvSpPr>
        <p:spPr>
          <a:xfrm>
            <a:off x="8189443" y="1898067"/>
            <a:ext cx="3520840" cy="646331"/>
          </a:xfrm>
          <a:prstGeom prst="rect">
            <a:avLst/>
          </a:prstGeom>
          <a:solidFill>
            <a:srgbClr val="FFFF99"/>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2. McGrath Property and Parcels to the East</a:t>
            </a:r>
          </a:p>
          <a:p>
            <a:r>
              <a:rPr lang="en-US" sz="1200">
                <a:solidFill>
                  <a:schemeClr val="accent2">
                    <a:lumMod val="10000"/>
                  </a:schemeClr>
                </a:solidFill>
                <a:latin typeface="Corbel" panose="020B0503020204020204" pitchFamily="34" charset="0"/>
              </a:rPr>
              <a:t>Change to Office/R&amp;D (6 stories) from Agriculture and General Industrial</a:t>
            </a:r>
          </a:p>
        </p:txBody>
      </p:sp>
      <p:cxnSp>
        <p:nvCxnSpPr>
          <p:cNvPr id="95" name="Straight Arrow Connector 94">
            <a:extLst>
              <a:ext uri="{FF2B5EF4-FFF2-40B4-BE49-F238E27FC236}">
                <a16:creationId xmlns:a16="http://schemas.microsoft.com/office/drawing/2014/main" id="{8A55C00D-D74C-8947-5C53-B526B3517412}"/>
              </a:ext>
            </a:extLst>
          </p:cNvPr>
          <p:cNvCxnSpPr>
            <a:cxnSpLocks/>
          </p:cNvCxnSpPr>
          <p:nvPr/>
        </p:nvCxnSpPr>
        <p:spPr>
          <a:xfrm flipH="1">
            <a:off x="5402427" y="1383639"/>
            <a:ext cx="900565" cy="12542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7" name="Freeform: Shape 6">
            <a:extLst>
              <a:ext uri="{FF2B5EF4-FFF2-40B4-BE49-F238E27FC236}">
                <a16:creationId xmlns:a16="http://schemas.microsoft.com/office/drawing/2014/main" id="{40A935D3-930C-5D10-198D-6EDDB378143E}"/>
              </a:ext>
            </a:extLst>
          </p:cNvPr>
          <p:cNvSpPr/>
          <p:nvPr/>
        </p:nvSpPr>
        <p:spPr>
          <a:xfrm>
            <a:off x="7074908" y="2209045"/>
            <a:ext cx="955516" cy="1810693"/>
          </a:xfrm>
          <a:custGeom>
            <a:avLst/>
            <a:gdLst>
              <a:gd name="connsiteX0" fmla="*/ 0 w 950614"/>
              <a:gd name="connsiteY0" fmla="*/ 0 h 1747318"/>
              <a:gd name="connsiteX1" fmla="*/ 54321 w 950614"/>
              <a:gd name="connsiteY1" fmla="*/ 1747318 h 1747318"/>
              <a:gd name="connsiteX2" fmla="*/ 135802 w 950614"/>
              <a:gd name="connsiteY2" fmla="*/ 1747318 h 1747318"/>
              <a:gd name="connsiteX3" fmla="*/ 362139 w 950614"/>
              <a:gd name="connsiteY3" fmla="*/ 1729211 h 1747318"/>
              <a:gd name="connsiteX4" fmla="*/ 470780 w 950614"/>
              <a:gd name="connsiteY4" fmla="*/ 1702051 h 1747318"/>
              <a:gd name="connsiteX5" fmla="*/ 950614 w 950614"/>
              <a:gd name="connsiteY5" fmla="*/ 1620570 h 1747318"/>
              <a:gd name="connsiteX6" fmla="*/ 905347 w 950614"/>
              <a:gd name="connsiteY6" fmla="*/ 443619 h 1747318"/>
              <a:gd name="connsiteX7" fmla="*/ 0 w 950614"/>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70780 w 905347"/>
              <a:gd name="connsiteY4" fmla="*/ 1702051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70780 w 905347"/>
              <a:gd name="connsiteY4" fmla="*/ 16933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70780 w 905347"/>
              <a:gd name="connsiteY4" fmla="*/ 16933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70780 w 905347"/>
              <a:gd name="connsiteY4" fmla="*/ 16933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62121 w 905347"/>
              <a:gd name="connsiteY4" fmla="*/ 15028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62121 w 905347"/>
              <a:gd name="connsiteY4" fmla="*/ 15028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27484 w 905347"/>
              <a:gd name="connsiteY4" fmla="*/ 140764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466048 w 905347"/>
              <a:gd name="connsiteY3" fmla="*/ 1720552 h 1747318"/>
              <a:gd name="connsiteX4" fmla="*/ 427484 w 905347"/>
              <a:gd name="connsiteY4" fmla="*/ 1407642 h 1747318"/>
              <a:gd name="connsiteX5" fmla="*/ 898659 w 905347"/>
              <a:gd name="connsiteY5" fmla="*/ 1395434 h 1747318"/>
              <a:gd name="connsiteX6" fmla="*/ 905347 w 905347"/>
              <a:gd name="connsiteY6" fmla="*/ 443619 h 1747318"/>
              <a:gd name="connsiteX7" fmla="*/ 0 w 905347"/>
              <a:gd name="connsiteY7" fmla="*/ 0 h 17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347" h="1747318">
                <a:moveTo>
                  <a:pt x="0" y="0"/>
                </a:moveTo>
                <a:lnTo>
                  <a:pt x="54321" y="1747318"/>
                </a:lnTo>
                <a:lnTo>
                  <a:pt x="135802" y="1747318"/>
                </a:lnTo>
                <a:lnTo>
                  <a:pt x="466048" y="1720552"/>
                </a:lnTo>
                <a:lnTo>
                  <a:pt x="427484" y="1407642"/>
                </a:lnTo>
                <a:cubicBezTo>
                  <a:pt x="561450" y="1351619"/>
                  <a:pt x="756033" y="1494753"/>
                  <a:pt x="898659" y="1395434"/>
                </a:cubicBezTo>
                <a:cubicBezTo>
                  <a:pt x="900888" y="1078162"/>
                  <a:pt x="903118" y="760891"/>
                  <a:pt x="905347" y="443619"/>
                </a:cubicBezTo>
                <a:lnTo>
                  <a:pt x="0"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478C510-45F4-9E74-490E-6A448EDA0D0A}"/>
              </a:ext>
            </a:extLst>
          </p:cNvPr>
          <p:cNvSpPr/>
          <p:nvPr/>
        </p:nvSpPr>
        <p:spPr>
          <a:xfrm>
            <a:off x="4508626" y="1357902"/>
            <a:ext cx="1193725" cy="365892"/>
          </a:xfrm>
          <a:custGeom>
            <a:avLst/>
            <a:gdLst>
              <a:gd name="connsiteX0" fmla="*/ 0 w 1108364"/>
              <a:gd name="connsiteY0" fmla="*/ 173181 h 346363"/>
              <a:gd name="connsiteX1" fmla="*/ 138546 w 1108364"/>
              <a:gd name="connsiteY1" fmla="*/ 346363 h 346363"/>
              <a:gd name="connsiteX2" fmla="*/ 476250 w 1108364"/>
              <a:gd name="connsiteY2" fmla="*/ 138545 h 346363"/>
              <a:gd name="connsiteX3" fmla="*/ 528205 w 1108364"/>
              <a:gd name="connsiteY3" fmla="*/ 103909 h 346363"/>
              <a:gd name="connsiteX4" fmla="*/ 1108364 w 1108364"/>
              <a:gd name="connsiteY4" fmla="*/ 233795 h 346363"/>
              <a:gd name="connsiteX5" fmla="*/ 1073728 w 1108364"/>
              <a:gd name="connsiteY5" fmla="*/ 112568 h 346363"/>
              <a:gd name="connsiteX6" fmla="*/ 1056410 w 1108364"/>
              <a:gd name="connsiteY6" fmla="*/ 51954 h 346363"/>
              <a:gd name="connsiteX7" fmla="*/ 900546 w 1108364"/>
              <a:gd name="connsiteY7" fmla="*/ 0 h 346363"/>
              <a:gd name="connsiteX8" fmla="*/ 796637 w 1108364"/>
              <a:gd name="connsiteY8" fmla="*/ 34636 h 346363"/>
              <a:gd name="connsiteX9" fmla="*/ 649432 w 1108364"/>
              <a:gd name="connsiteY9" fmla="*/ 43295 h 346363"/>
              <a:gd name="connsiteX10" fmla="*/ 545523 w 1108364"/>
              <a:gd name="connsiteY10" fmla="*/ 60613 h 346363"/>
              <a:gd name="connsiteX11" fmla="*/ 484910 w 1108364"/>
              <a:gd name="connsiteY11" fmla="*/ 155863 h 346363"/>
              <a:gd name="connsiteX12" fmla="*/ 233796 w 1108364"/>
              <a:gd name="connsiteY12" fmla="*/ 86591 h 346363"/>
              <a:gd name="connsiteX13" fmla="*/ 0 w 1108364"/>
              <a:gd name="connsiteY13" fmla="*/ 173181 h 34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364" h="346363">
                <a:moveTo>
                  <a:pt x="0" y="173181"/>
                </a:moveTo>
                <a:lnTo>
                  <a:pt x="138546" y="346363"/>
                </a:lnTo>
                <a:lnTo>
                  <a:pt x="476250" y="138545"/>
                </a:lnTo>
                <a:lnTo>
                  <a:pt x="528205" y="103909"/>
                </a:lnTo>
                <a:lnTo>
                  <a:pt x="1108364" y="233795"/>
                </a:lnTo>
                <a:lnTo>
                  <a:pt x="1073728" y="112568"/>
                </a:lnTo>
                <a:lnTo>
                  <a:pt x="1056410" y="51954"/>
                </a:lnTo>
                <a:lnTo>
                  <a:pt x="900546" y="0"/>
                </a:lnTo>
                <a:lnTo>
                  <a:pt x="796637" y="34636"/>
                </a:lnTo>
                <a:lnTo>
                  <a:pt x="649432" y="43295"/>
                </a:lnTo>
                <a:lnTo>
                  <a:pt x="545523" y="60613"/>
                </a:lnTo>
                <a:lnTo>
                  <a:pt x="484910" y="155863"/>
                </a:lnTo>
                <a:lnTo>
                  <a:pt x="233796" y="86591"/>
                </a:lnTo>
                <a:lnTo>
                  <a:pt x="0" y="173181"/>
                </a:ln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creenshot, colorfulness, font&#10;&#10;Description automatically generated">
            <a:extLst>
              <a:ext uri="{FF2B5EF4-FFF2-40B4-BE49-F238E27FC236}">
                <a16:creationId xmlns:a16="http://schemas.microsoft.com/office/drawing/2014/main" id="{8CE8A356-0EBA-1525-FD54-C6B1016FF4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11847" y="3390976"/>
            <a:ext cx="2853244" cy="3114287"/>
          </a:xfrm>
          <a:prstGeom prst="rect">
            <a:avLst/>
          </a:prstGeom>
          <a:ln>
            <a:solidFill>
              <a:srgbClr val="000000"/>
            </a:solidFill>
          </a:ln>
        </p:spPr>
      </p:pic>
      <p:sp>
        <p:nvSpPr>
          <p:cNvPr id="3" name="TextBox 2">
            <a:extLst>
              <a:ext uri="{FF2B5EF4-FFF2-40B4-BE49-F238E27FC236}">
                <a16:creationId xmlns:a16="http://schemas.microsoft.com/office/drawing/2014/main" id="{2FFEDA0E-FC29-6F93-7FB5-BEB84610651F}"/>
              </a:ext>
            </a:extLst>
          </p:cNvPr>
          <p:cNvSpPr txBox="1"/>
          <p:nvPr/>
        </p:nvSpPr>
        <p:spPr>
          <a:xfrm>
            <a:off x="461119" y="6505768"/>
            <a:ext cx="6520118" cy="369332"/>
          </a:xfrm>
          <a:prstGeom prst="rect">
            <a:avLst/>
          </a:prstGeom>
          <a:noFill/>
        </p:spPr>
        <p:txBody>
          <a:bodyPr wrap="none" rtlCol="0">
            <a:spAutoFit/>
          </a:bodyPr>
          <a:lstStyle/>
          <a:p>
            <a:r>
              <a:rPr lang="en-US">
                <a:solidFill>
                  <a:srgbClr val="000000"/>
                </a:solidFill>
              </a:rPr>
              <a:t>Height of Light Industrial/Flex increased to 6 stories/75 feet</a:t>
            </a:r>
          </a:p>
        </p:txBody>
      </p:sp>
      <p:sp>
        <p:nvSpPr>
          <p:cNvPr id="8" name="TextBox 7">
            <a:extLst>
              <a:ext uri="{FF2B5EF4-FFF2-40B4-BE49-F238E27FC236}">
                <a16:creationId xmlns:a16="http://schemas.microsoft.com/office/drawing/2014/main" id="{09051A5D-E153-FC66-3DB0-2CACF4DAC986}"/>
              </a:ext>
            </a:extLst>
          </p:cNvPr>
          <p:cNvSpPr txBox="1"/>
          <p:nvPr/>
        </p:nvSpPr>
        <p:spPr>
          <a:xfrm>
            <a:off x="8026977" y="207818"/>
            <a:ext cx="4087089"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PC = Supported GPAC direction</a:t>
            </a:r>
          </a:p>
        </p:txBody>
      </p:sp>
      <p:sp>
        <p:nvSpPr>
          <p:cNvPr id="5" name="Content Placeholder 2">
            <a:extLst>
              <a:ext uri="{FF2B5EF4-FFF2-40B4-BE49-F238E27FC236}">
                <a16:creationId xmlns:a16="http://schemas.microsoft.com/office/drawing/2014/main" id="{71AF207F-747E-78F6-D88B-62C2FAB40F74}"/>
              </a:ext>
            </a:extLst>
          </p:cNvPr>
          <p:cNvSpPr txBox="1">
            <a:spLocks/>
          </p:cNvSpPr>
          <p:nvPr/>
        </p:nvSpPr>
        <p:spPr>
          <a:xfrm>
            <a:off x="165103" y="2268746"/>
            <a:ext cx="2687725" cy="3204447"/>
          </a:xfrm>
          <a:prstGeom prst="rect">
            <a:avLst/>
          </a:prstGeom>
        </p:spPr>
        <p:txBody>
          <a:bodyPr>
            <a:normAutofit/>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Planning Commission recommended a Specific Plan for the McGrath property</a:t>
            </a:r>
          </a:p>
        </p:txBody>
      </p:sp>
    </p:spTree>
    <p:extLst>
      <p:ext uri="{BB962C8B-B14F-4D97-AF65-F5344CB8AC3E}">
        <p14:creationId xmlns:p14="http://schemas.microsoft.com/office/powerpoint/2010/main" val="314806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584E36-D856-F467-0FC6-0C0F79AAE7CD}"/>
              </a:ext>
            </a:extLst>
          </p:cNvPr>
          <p:cNvSpPr>
            <a:spLocks/>
          </p:cNvSpPr>
          <p:nvPr/>
        </p:nvSpPr>
        <p:spPr>
          <a:xfrm>
            <a:off x="0" y="5350962"/>
            <a:ext cx="12192000" cy="150703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7" name="Picture 16" descr="A map of a city&#10;&#10;Description automatically generated with medium confidence">
            <a:extLst>
              <a:ext uri="{FF2B5EF4-FFF2-40B4-BE49-F238E27FC236}">
                <a16:creationId xmlns:a16="http://schemas.microsoft.com/office/drawing/2014/main" id="{F69EDF10-8D7C-23FE-1820-9F4C8DC6BC20}"/>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3126228" y="63862"/>
            <a:ext cx="8900668" cy="6525304"/>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noFill/>
        </p:spPr>
        <p:txBody>
          <a:bodyPr/>
          <a:lstStyle/>
          <a:p>
            <a:r>
              <a:rPr lang="en-US"/>
              <a:t>Victoria</a:t>
            </a:r>
          </a:p>
        </p:txBody>
      </p:sp>
      <p:sp>
        <p:nvSpPr>
          <p:cNvPr id="23" name="TextBox 22">
            <a:extLst>
              <a:ext uri="{FF2B5EF4-FFF2-40B4-BE49-F238E27FC236}">
                <a16:creationId xmlns:a16="http://schemas.microsoft.com/office/drawing/2014/main" id="{DEDE5D79-B033-96EE-8A8B-50ED2129DFB4}"/>
              </a:ext>
            </a:extLst>
          </p:cNvPr>
          <p:cNvSpPr txBox="1"/>
          <p:nvPr/>
        </p:nvSpPr>
        <p:spPr>
          <a:xfrm>
            <a:off x="8995713" y="1086884"/>
            <a:ext cx="865632" cy="400110"/>
          </a:xfrm>
          <a:prstGeom prst="rect">
            <a:avLst/>
          </a:prstGeom>
          <a:noFill/>
        </p:spPr>
        <p:txBody>
          <a:bodyPr wrap="square" rtlCol="0">
            <a:spAutoFit/>
          </a:bodyPr>
          <a:lstStyle/>
          <a:p>
            <a:pPr algn="ctr"/>
            <a:r>
              <a:rPr lang="en-US" sz="1000" b="1" i="1">
                <a:solidFill>
                  <a:schemeClr val="bg1"/>
                </a:solidFill>
                <a:latin typeface="Corbel" panose="020B0503020204020204" pitchFamily="34" charset="0"/>
              </a:rPr>
              <a:t>Government Center</a:t>
            </a:r>
          </a:p>
        </p:txBody>
      </p:sp>
      <p:sp>
        <p:nvSpPr>
          <p:cNvPr id="13" name="Freeform: Shape 12">
            <a:extLst>
              <a:ext uri="{FF2B5EF4-FFF2-40B4-BE49-F238E27FC236}">
                <a16:creationId xmlns:a16="http://schemas.microsoft.com/office/drawing/2014/main" id="{359470C9-EECD-C25D-1053-A786C8FFCE6D}"/>
              </a:ext>
            </a:extLst>
          </p:cNvPr>
          <p:cNvSpPr/>
          <p:nvPr/>
        </p:nvSpPr>
        <p:spPr>
          <a:xfrm>
            <a:off x="4611789" y="2580520"/>
            <a:ext cx="1227036" cy="1053317"/>
          </a:xfrm>
          <a:custGeom>
            <a:avLst/>
            <a:gdLst>
              <a:gd name="connsiteX0" fmla="*/ 0 w 1219200"/>
              <a:gd name="connsiteY0" fmla="*/ 314325 h 1028700"/>
              <a:gd name="connsiteX1" fmla="*/ 1219200 w 1219200"/>
              <a:gd name="connsiteY1" fmla="*/ 1028700 h 1028700"/>
              <a:gd name="connsiteX2" fmla="*/ 1104900 w 1219200"/>
              <a:gd name="connsiteY2" fmla="*/ 0 h 1028700"/>
              <a:gd name="connsiteX3" fmla="*/ 85725 w 1219200"/>
              <a:gd name="connsiteY3" fmla="*/ 180975 h 1028700"/>
              <a:gd name="connsiteX4" fmla="*/ 0 w 1219200"/>
              <a:gd name="connsiteY4" fmla="*/ 314325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028700">
                <a:moveTo>
                  <a:pt x="0" y="314325"/>
                </a:moveTo>
                <a:lnTo>
                  <a:pt x="1219200" y="1028700"/>
                </a:lnTo>
                <a:lnTo>
                  <a:pt x="1104900" y="0"/>
                </a:lnTo>
                <a:lnTo>
                  <a:pt x="85725" y="180975"/>
                </a:lnTo>
                <a:lnTo>
                  <a:pt x="0" y="314325"/>
                </a:lnTo>
                <a:close/>
              </a:path>
            </a:pathLst>
          </a:custGeom>
          <a:noFill/>
          <a:ln w="50800" cap="rnd">
            <a:solidFill>
              <a:srgbClr val="FFFF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F4FD5C3A-8389-A6F8-6068-F1D390F5D9F9}"/>
              </a:ext>
            </a:extLst>
          </p:cNvPr>
          <p:cNvCxnSpPr>
            <a:cxnSpLocks/>
            <a:stCxn id="49" idx="0"/>
          </p:cNvCxnSpPr>
          <p:nvPr/>
        </p:nvCxnSpPr>
        <p:spPr>
          <a:xfrm flipV="1">
            <a:off x="5555351" y="3254852"/>
            <a:ext cx="24329" cy="150221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9" name="TextBox 48">
            <a:extLst>
              <a:ext uri="{FF2B5EF4-FFF2-40B4-BE49-F238E27FC236}">
                <a16:creationId xmlns:a16="http://schemas.microsoft.com/office/drawing/2014/main" id="{54C34308-FAFB-9146-A767-2B9FF5A4F0C7}"/>
              </a:ext>
            </a:extLst>
          </p:cNvPr>
          <p:cNvSpPr txBox="1"/>
          <p:nvPr/>
        </p:nvSpPr>
        <p:spPr>
          <a:xfrm>
            <a:off x="4072629" y="4757063"/>
            <a:ext cx="2965443" cy="646331"/>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5. Gateway Shopping Center</a:t>
            </a:r>
          </a:p>
          <a:p>
            <a:r>
              <a:rPr lang="en-US" sz="1200">
                <a:solidFill>
                  <a:srgbClr val="000000"/>
                </a:solidFill>
                <a:latin typeface="Corbel" panose="020B0503020204020204" pitchFamily="34" charset="0"/>
              </a:rPr>
              <a:t>Change to Neighborhood Center (4 stories) from Commercial</a:t>
            </a:r>
          </a:p>
        </p:txBody>
      </p:sp>
      <p:cxnSp>
        <p:nvCxnSpPr>
          <p:cNvPr id="54" name="Straight Arrow Connector 53">
            <a:extLst>
              <a:ext uri="{FF2B5EF4-FFF2-40B4-BE49-F238E27FC236}">
                <a16:creationId xmlns:a16="http://schemas.microsoft.com/office/drawing/2014/main" id="{E46EE520-3294-669F-100B-36A54C1D4E06}"/>
              </a:ext>
            </a:extLst>
          </p:cNvPr>
          <p:cNvCxnSpPr>
            <a:cxnSpLocks/>
            <a:stCxn id="35" idx="0"/>
          </p:cNvCxnSpPr>
          <p:nvPr/>
        </p:nvCxnSpPr>
        <p:spPr>
          <a:xfrm flipV="1">
            <a:off x="7931258" y="5274588"/>
            <a:ext cx="1497045" cy="34218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9" name="Oval 18">
            <a:extLst>
              <a:ext uri="{FF2B5EF4-FFF2-40B4-BE49-F238E27FC236}">
                <a16:creationId xmlns:a16="http://schemas.microsoft.com/office/drawing/2014/main" id="{4F53F285-77A0-BDF8-D280-118859BF10C1}"/>
              </a:ext>
            </a:extLst>
          </p:cNvPr>
          <p:cNvSpPr/>
          <p:nvPr/>
        </p:nvSpPr>
        <p:spPr>
          <a:xfrm>
            <a:off x="9481358" y="4960827"/>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4</a:t>
            </a:r>
          </a:p>
        </p:txBody>
      </p:sp>
      <p:sp>
        <p:nvSpPr>
          <p:cNvPr id="7" name="Freeform: Shape 6">
            <a:extLst>
              <a:ext uri="{FF2B5EF4-FFF2-40B4-BE49-F238E27FC236}">
                <a16:creationId xmlns:a16="http://schemas.microsoft.com/office/drawing/2014/main" id="{FFC7D0C1-CB08-1B7C-09CD-C9DF095BDDCC}"/>
              </a:ext>
            </a:extLst>
          </p:cNvPr>
          <p:cNvSpPr/>
          <p:nvPr/>
        </p:nvSpPr>
        <p:spPr>
          <a:xfrm>
            <a:off x="9216054" y="4477926"/>
            <a:ext cx="505209" cy="1436912"/>
          </a:xfrm>
          <a:custGeom>
            <a:avLst/>
            <a:gdLst>
              <a:gd name="connsiteX0" fmla="*/ 227106 w 394447"/>
              <a:gd name="connsiteY0" fmla="*/ 1087718 h 1087718"/>
              <a:gd name="connsiteX1" fmla="*/ 394447 w 394447"/>
              <a:gd name="connsiteY1" fmla="*/ 1063812 h 1087718"/>
              <a:gd name="connsiteX2" fmla="*/ 340658 w 394447"/>
              <a:gd name="connsiteY2" fmla="*/ 818776 h 1087718"/>
              <a:gd name="connsiteX3" fmla="*/ 262964 w 394447"/>
              <a:gd name="connsiteY3" fmla="*/ 824753 h 1087718"/>
              <a:gd name="connsiteX4" fmla="*/ 155388 w 394447"/>
              <a:gd name="connsiteY4" fmla="*/ 239059 h 1087718"/>
              <a:gd name="connsiteX5" fmla="*/ 251011 w 394447"/>
              <a:gd name="connsiteY5" fmla="*/ 227106 h 1087718"/>
              <a:gd name="connsiteX6" fmla="*/ 221129 w 394447"/>
              <a:gd name="connsiteY6" fmla="*/ 0 h 1087718"/>
              <a:gd name="connsiteX7" fmla="*/ 0 w 394447"/>
              <a:gd name="connsiteY7" fmla="*/ 35859 h 1087718"/>
              <a:gd name="connsiteX8" fmla="*/ 191247 w 394447"/>
              <a:gd name="connsiteY8" fmla="*/ 1033929 h 1087718"/>
              <a:gd name="connsiteX9" fmla="*/ 227106 w 394447"/>
              <a:gd name="connsiteY9" fmla="*/ 1087718 h 10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447" h="1087718">
                <a:moveTo>
                  <a:pt x="227106" y="1087718"/>
                </a:moveTo>
                <a:lnTo>
                  <a:pt x="394447" y="1063812"/>
                </a:lnTo>
                <a:lnTo>
                  <a:pt x="340658" y="818776"/>
                </a:lnTo>
                <a:lnTo>
                  <a:pt x="262964" y="824753"/>
                </a:lnTo>
                <a:lnTo>
                  <a:pt x="155388" y="239059"/>
                </a:lnTo>
                <a:lnTo>
                  <a:pt x="251011" y="227106"/>
                </a:lnTo>
                <a:lnTo>
                  <a:pt x="221129" y="0"/>
                </a:lnTo>
                <a:lnTo>
                  <a:pt x="0" y="35859"/>
                </a:lnTo>
                <a:lnTo>
                  <a:pt x="191247" y="1033929"/>
                </a:lnTo>
                <a:lnTo>
                  <a:pt x="227106" y="1087718"/>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5455CAB5-8043-E55F-4D3B-495F8E644806}"/>
              </a:ext>
            </a:extLst>
          </p:cNvPr>
          <p:cNvSpPr/>
          <p:nvPr/>
        </p:nvSpPr>
        <p:spPr>
          <a:xfrm>
            <a:off x="10117897" y="946691"/>
            <a:ext cx="797784" cy="807507"/>
          </a:xfrm>
          <a:custGeom>
            <a:avLst/>
            <a:gdLst>
              <a:gd name="connsiteX0" fmla="*/ 0 w 609600"/>
              <a:gd name="connsiteY0" fmla="*/ 121920 h 644434"/>
              <a:gd name="connsiteX1" fmla="*/ 95794 w 609600"/>
              <a:gd name="connsiteY1" fmla="*/ 644434 h 644434"/>
              <a:gd name="connsiteX2" fmla="*/ 609600 w 609600"/>
              <a:gd name="connsiteY2" fmla="*/ 583474 h 644434"/>
              <a:gd name="connsiteX3" fmla="*/ 566057 w 609600"/>
              <a:gd name="connsiteY3" fmla="*/ 461554 h 644434"/>
              <a:gd name="connsiteX4" fmla="*/ 539931 w 609600"/>
              <a:gd name="connsiteY4" fmla="*/ 322217 h 644434"/>
              <a:gd name="connsiteX5" fmla="*/ 522514 w 609600"/>
              <a:gd name="connsiteY5" fmla="*/ 191588 h 644434"/>
              <a:gd name="connsiteX6" fmla="*/ 496388 w 609600"/>
              <a:gd name="connsiteY6" fmla="*/ 113211 h 644434"/>
              <a:gd name="connsiteX7" fmla="*/ 409303 w 609600"/>
              <a:gd name="connsiteY7" fmla="*/ 0 h 644434"/>
              <a:gd name="connsiteX8" fmla="*/ 409303 w 609600"/>
              <a:gd name="connsiteY8" fmla="*/ 0 h 644434"/>
              <a:gd name="connsiteX9" fmla="*/ 235131 w 609600"/>
              <a:gd name="connsiteY9" fmla="*/ 52251 h 644434"/>
              <a:gd name="connsiteX10" fmla="*/ 130628 w 609600"/>
              <a:gd name="connsiteY10" fmla="*/ 87085 h 644434"/>
              <a:gd name="connsiteX11" fmla="*/ 0 w 609600"/>
              <a:gd name="connsiteY11" fmla="*/ 121920 h 64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 h="644434">
                <a:moveTo>
                  <a:pt x="0" y="121920"/>
                </a:moveTo>
                <a:lnTo>
                  <a:pt x="95794" y="644434"/>
                </a:lnTo>
                <a:lnTo>
                  <a:pt x="609600" y="583474"/>
                </a:lnTo>
                <a:lnTo>
                  <a:pt x="566057" y="461554"/>
                </a:lnTo>
                <a:lnTo>
                  <a:pt x="539931" y="322217"/>
                </a:lnTo>
                <a:lnTo>
                  <a:pt x="522514" y="191588"/>
                </a:lnTo>
                <a:lnTo>
                  <a:pt x="496388" y="113211"/>
                </a:lnTo>
                <a:lnTo>
                  <a:pt x="409303" y="0"/>
                </a:lnTo>
                <a:lnTo>
                  <a:pt x="409303" y="0"/>
                </a:lnTo>
                <a:lnTo>
                  <a:pt x="235131" y="52251"/>
                </a:lnTo>
                <a:lnTo>
                  <a:pt x="130628" y="87085"/>
                </a:lnTo>
                <a:lnTo>
                  <a:pt x="0" y="12192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1CB9942-564E-3D57-0335-11147E5237D8}"/>
              </a:ext>
            </a:extLst>
          </p:cNvPr>
          <p:cNvCxnSpPr>
            <a:cxnSpLocks/>
          </p:cNvCxnSpPr>
          <p:nvPr/>
        </p:nvCxnSpPr>
        <p:spPr>
          <a:xfrm flipH="1" flipV="1">
            <a:off x="10604697" y="1561453"/>
            <a:ext cx="363079" cy="80571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Freeform: Shape 21">
            <a:extLst>
              <a:ext uri="{FF2B5EF4-FFF2-40B4-BE49-F238E27FC236}">
                <a16:creationId xmlns:a16="http://schemas.microsoft.com/office/drawing/2014/main" id="{225E2C28-F6AC-FDA6-396C-AC03A24BD35E}"/>
              </a:ext>
            </a:extLst>
          </p:cNvPr>
          <p:cNvSpPr/>
          <p:nvPr/>
        </p:nvSpPr>
        <p:spPr>
          <a:xfrm>
            <a:off x="9458482" y="1906120"/>
            <a:ext cx="797784" cy="378039"/>
          </a:xfrm>
          <a:custGeom>
            <a:avLst/>
            <a:gdLst>
              <a:gd name="connsiteX0" fmla="*/ 0 w 635726"/>
              <a:gd name="connsiteY0" fmla="*/ 95794 h 348343"/>
              <a:gd name="connsiteX1" fmla="*/ 34835 w 635726"/>
              <a:gd name="connsiteY1" fmla="*/ 348343 h 348343"/>
              <a:gd name="connsiteX2" fmla="*/ 635726 w 635726"/>
              <a:gd name="connsiteY2" fmla="*/ 235132 h 348343"/>
              <a:gd name="connsiteX3" fmla="*/ 609600 w 635726"/>
              <a:gd name="connsiteY3" fmla="*/ 0 h 348343"/>
              <a:gd name="connsiteX4" fmla="*/ 0 w 635726"/>
              <a:gd name="connsiteY4" fmla="*/ 95794 h 34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26" h="348343">
                <a:moveTo>
                  <a:pt x="0" y="95794"/>
                </a:moveTo>
                <a:lnTo>
                  <a:pt x="34835" y="348343"/>
                </a:lnTo>
                <a:lnTo>
                  <a:pt x="635726" y="235132"/>
                </a:lnTo>
                <a:lnTo>
                  <a:pt x="609600" y="0"/>
                </a:lnTo>
                <a:lnTo>
                  <a:pt x="0" y="95794"/>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345A051-BD67-3829-9FD5-097EFF6BDEE3}"/>
              </a:ext>
            </a:extLst>
          </p:cNvPr>
          <p:cNvSpPr/>
          <p:nvPr/>
        </p:nvSpPr>
        <p:spPr>
          <a:xfrm>
            <a:off x="9587913" y="1974363"/>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cxnSp>
        <p:nvCxnSpPr>
          <p:cNvPr id="26" name="Straight Arrow Connector 25">
            <a:extLst>
              <a:ext uri="{FF2B5EF4-FFF2-40B4-BE49-F238E27FC236}">
                <a16:creationId xmlns:a16="http://schemas.microsoft.com/office/drawing/2014/main" id="{B4143439-3088-7BCE-EC2C-2E882F18AFB8}"/>
              </a:ext>
            </a:extLst>
          </p:cNvPr>
          <p:cNvCxnSpPr>
            <a:cxnSpLocks/>
          </p:cNvCxnSpPr>
          <p:nvPr/>
        </p:nvCxnSpPr>
        <p:spPr>
          <a:xfrm flipV="1">
            <a:off x="7878462" y="2256482"/>
            <a:ext cx="1767856" cy="65324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8" name="Freeform: Shape 27">
            <a:extLst>
              <a:ext uri="{FF2B5EF4-FFF2-40B4-BE49-F238E27FC236}">
                <a16:creationId xmlns:a16="http://schemas.microsoft.com/office/drawing/2014/main" id="{30ADE80A-DB66-1388-A1FD-72168FE00B37}"/>
              </a:ext>
            </a:extLst>
          </p:cNvPr>
          <p:cNvSpPr/>
          <p:nvPr/>
        </p:nvSpPr>
        <p:spPr>
          <a:xfrm>
            <a:off x="8872859" y="2046940"/>
            <a:ext cx="549950" cy="646331"/>
          </a:xfrm>
          <a:custGeom>
            <a:avLst/>
            <a:gdLst>
              <a:gd name="connsiteX0" fmla="*/ 0 w 444137"/>
              <a:gd name="connsiteY0" fmla="*/ 60960 h 574766"/>
              <a:gd name="connsiteX1" fmla="*/ 69668 w 444137"/>
              <a:gd name="connsiteY1" fmla="*/ 574766 h 574766"/>
              <a:gd name="connsiteX2" fmla="*/ 252548 w 444137"/>
              <a:gd name="connsiteY2" fmla="*/ 539932 h 574766"/>
              <a:gd name="connsiteX3" fmla="*/ 226422 w 444137"/>
              <a:gd name="connsiteY3" fmla="*/ 269966 h 574766"/>
              <a:gd name="connsiteX4" fmla="*/ 444137 w 444137"/>
              <a:gd name="connsiteY4" fmla="*/ 243840 h 574766"/>
              <a:gd name="connsiteX5" fmla="*/ 409302 w 444137"/>
              <a:gd name="connsiteY5" fmla="*/ 0 h 574766"/>
              <a:gd name="connsiteX6" fmla="*/ 0 w 444137"/>
              <a:gd name="connsiteY6" fmla="*/ 60960 h 57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137" h="574766">
                <a:moveTo>
                  <a:pt x="0" y="60960"/>
                </a:moveTo>
                <a:lnTo>
                  <a:pt x="69668" y="574766"/>
                </a:lnTo>
                <a:lnTo>
                  <a:pt x="252548" y="539932"/>
                </a:lnTo>
                <a:lnTo>
                  <a:pt x="226422" y="269966"/>
                </a:lnTo>
                <a:lnTo>
                  <a:pt x="444137" y="243840"/>
                </a:lnTo>
                <a:lnTo>
                  <a:pt x="409302" y="0"/>
                </a:lnTo>
                <a:lnTo>
                  <a:pt x="0" y="609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CD72350-1D12-1384-A8DD-3E6F434A71F0}"/>
              </a:ext>
            </a:extLst>
          </p:cNvPr>
          <p:cNvSpPr/>
          <p:nvPr/>
        </p:nvSpPr>
        <p:spPr>
          <a:xfrm>
            <a:off x="5079185" y="279378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5</a:t>
            </a:r>
          </a:p>
        </p:txBody>
      </p:sp>
      <p:sp>
        <p:nvSpPr>
          <p:cNvPr id="30" name="Oval 29">
            <a:extLst>
              <a:ext uri="{FF2B5EF4-FFF2-40B4-BE49-F238E27FC236}">
                <a16:creationId xmlns:a16="http://schemas.microsoft.com/office/drawing/2014/main" id="{71980FF7-EA67-8204-172F-34889EA65A3B}"/>
              </a:ext>
            </a:extLst>
          </p:cNvPr>
          <p:cNvSpPr/>
          <p:nvPr/>
        </p:nvSpPr>
        <p:spPr>
          <a:xfrm>
            <a:off x="10298966" y="1181698"/>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cxnSp>
        <p:nvCxnSpPr>
          <p:cNvPr id="37" name="Straight Arrow Connector 36">
            <a:extLst>
              <a:ext uri="{FF2B5EF4-FFF2-40B4-BE49-F238E27FC236}">
                <a16:creationId xmlns:a16="http://schemas.microsoft.com/office/drawing/2014/main" id="{E3DB0506-2FF4-E3B6-EB1A-DCD368699A49}"/>
              </a:ext>
            </a:extLst>
          </p:cNvPr>
          <p:cNvCxnSpPr>
            <a:cxnSpLocks/>
            <a:stCxn id="31" idx="3"/>
          </p:cNvCxnSpPr>
          <p:nvPr/>
        </p:nvCxnSpPr>
        <p:spPr>
          <a:xfrm>
            <a:off x="7680980" y="1394913"/>
            <a:ext cx="1381454" cy="77789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2" name="Oval 51">
            <a:extLst>
              <a:ext uri="{FF2B5EF4-FFF2-40B4-BE49-F238E27FC236}">
                <a16:creationId xmlns:a16="http://schemas.microsoft.com/office/drawing/2014/main" id="{19C7D773-E22D-8B60-857B-64DC2B72E733}"/>
              </a:ext>
            </a:extLst>
          </p:cNvPr>
          <p:cNvSpPr/>
          <p:nvPr/>
        </p:nvSpPr>
        <p:spPr>
          <a:xfrm>
            <a:off x="9042273" y="197530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3</a:t>
            </a:r>
          </a:p>
        </p:txBody>
      </p:sp>
      <p:sp>
        <p:nvSpPr>
          <p:cNvPr id="35" name="TextBox 34">
            <a:extLst>
              <a:ext uri="{FF2B5EF4-FFF2-40B4-BE49-F238E27FC236}">
                <a16:creationId xmlns:a16="http://schemas.microsoft.com/office/drawing/2014/main" id="{C1C54514-EB24-33B8-61BE-D714ABB3CCC6}"/>
              </a:ext>
            </a:extLst>
          </p:cNvPr>
          <p:cNvSpPr txBox="1"/>
          <p:nvPr/>
        </p:nvSpPr>
        <p:spPr>
          <a:xfrm>
            <a:off x="6833064" y="5616775"/>
            <a:ext cx="2196388" cy="830997"/>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4. Moon Drive Overlay Area</a:t>
            </a:r>
          </a:p>
          <a:p>
            <a:r>
              <a:rPr lang="en-US" sz="1200">
                <a:solidFill>
                  <a:srgbClr val="000000"/>
                </a:solidFill>
                <a:latin typeface="Corbel" panose="020B0503020204020204" pitchFamily="34" charset="0"/>
              </a:rPr>
              <a:t>Change to Mixed Use 3 (3 stories) from Mixed Use 6 (6 stories</a:t>
            </a:r>
          </a:p>
        </p:txBody>
      </p:sp>
      <p:sp>
        <p:nvSpPr>
          <p:cNvPr id="31" name="TextBox 30">
            <a:extLst>
              <a:ext uri="{FF2B5EF4-FFF2-40B4-BE49-F238E27FC236}">
                <a16:creationId xmlns:a16="http://schemas.microsoft.com/office/drawing/2014/main" id="{49A7491E-B699-A4E0-9372-46038D41DF53}"/>
              </a:ext>
            </a:extLst>
          </p:cNvPr>
          <p:cNvSpPr txBox="1"/>
          <p:nvPr/>
        </p:nvSpPr>
        <p:spPr>
          <a:xfrm>
            <a:off x="5384889" y="970755"/>
            <a:ext cx="2278773" cy="830997"/>
          </a:xfrm>
          <a:prstGeom prst="rect">
            <a:avLst/>
          </a:prstGeom>
          <a:solidFill>
            <a:srgbClr val="FFFF99"/>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3. Parcels at Corner of Victoria and Telephone</a:t>
            </a:r>
          </a:p>
          <a:p>
            <a:r>
              <a:rPr lang="en-US" sz="1200">
                <a:solidFill>
                  <a:srgbClr val="000000"/>
                </a:solidFill>
                <a:latin typeface="Corbel" panose="020B0503020204020204" pitchFamily="34" charset="0"/>
              </a:rPr>
              <a:t>Change to Mixed Use 6 (6 stories) from Office/R&amp;D (6 stories)</a:t>
            </a:r>
          </a:p>
        </p:txBody>
      </p:sp>
      <p:sp>
        <p:nvSpPr>
          <p:cNvPr id="25" name="TextBox 24">
            <a:extLst>
              <a:ext uri="{FF2B5EF4-FFF2-40B4-BE49-F238E27FC236}">
                <a16:creationId xmlns:a16="http://schemas.microsoft.com/office/drawing/2014/main" id="{DCB5D93F-6ABE-803D-DC51-1759E0D379E8}"/>
              </a:ext>
            </a:extLst>
          </p:cNvPr>
          <p:cNvSpPr txBox="1"/>
          <p:nvPr/>
        </p:nvSpPr>
        <p:spPr>
          <a:xfrm>
            <a:off x="6228188" y="2286276"/>
            <a:ext cx="1638001" cy="1007004"/>
          </a:xfrm>
          <a:prstGeom prst="rect">
            <a:avLst/>
          </a:prstGeom>
          <a:solidFill>
            <a:schemeClr val="accent1">
              <a:lumMod val="60000"/>
              <a:lumOff val="4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2. Parcels South of Government Center</a:t>
            </a:r>
          </a:p>
          <a:p>
            <a:r>
              <a:rPr lang="en-US" sz="1200">
                <a:solidFill>
                  <a:srgbClr val="000000"/>
                </a:solidFill>
                <a:latin typeface="Corbel" panose="020B0503020204020204" pitchFamily="34" charset="0"/>
              </a:rPr>
              <a:t>Change to 4 Story Multifamily from Neighborhood Low</a:t>
            </a:r>
          </a:p>
        </p:txBody>
      </p:sp>
      <p:sp>
        <p:nvSpPr>
          <p:cNvPr id="4" name="TextBox 3">
            <a:extLst>
              <a:ext uri="{FF2B5EF4-FFF2-40B4-BE49-F238E27FC236}">
                <a16:creationId xmlns:a16="http://schemas.microsoft.com/office/drawing/2014/main" id="{93C8DA70-3873-14BA-AE40-F3D4025EDD6B}"/>
              </a:ext>
            </a:extLst>
          </p:cNvPr>
          <p:cNvSpPr txBox="1"/>
          <p:nvPr/>
        </p:nvSpPr>
        <p:spPr>
          <a:xfrm>
            <a:off x="10064420" y="2306773"/>
            <a:ext cx="1769190" cy="1015663"/>
          </a:xfrm>
          <a:prstGeom prst="rect">
            <a:avLst/>
          </a:prstGeom>
          <a:solidFill>
            <a:schemeClr val="accent1">
              <a:lumMod val="60000"/>
              <a:lumOff val="4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1. Parcels East of Government Center</a:t>
            </a:r>
          </a:p>
          <a:p>
            <a:r>
              <a:rPr lang="en-US" sz="1200">
                <a:solidFill>
                  <a:srgbClr val="000000"/>
                </a:solidFill>
                <a:latin typeface="Corbel" panose="020B0503020204020204" pitchFamily="34" charset="0"/>
              </a:rPr>
              <a:t>Change to Mixed Use 4 (4 stories) from Commercial</a:t>
            </a:r>
          </a:p>
        </p:txBody>
      </p:sp>
      <p:pic>
        <p:nvPicPr>
          <p:cNvPr id="43" name="Picture 42" descr="A picture containing text, screenshot, colorfulness, font&#10;&#10;Description automatically generated">
            <a:extLst>
              <a:ext uri="{FF2B5EF4-FFF2-40B4-BE49-F238E27FC236}">
                <a16:creationId xmlns:a16="http://schemas.microsoft.com/office/drawing/2014/main" id="{31631E9A-82A7-5BC6-53A0-73BC9FE8ED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 y="1901735"/>
            <a:ext cx="3921211" cy="4956263"/>
          </a:xfrm>
          <a:prstGeom prst="rect">
            <a:avLst/>
          </a:prstGeom>
          <a:ln>
            <a:solidFill>
              <a:srgbClr val="000000"/>
            </a:solidFill>
          </a:ln>
        </p:spPr>
      </p:pic>
      <p:sp>
        <p:nvSpPr>
          <p:cNvPr id="6" name="TextBox 5">
            <a:extLst>
              <a:ext uri="{FF2B5EF4-FFF2-40B4-BE49-F238E27FC236}">
                <a16:creationId xmlns:a16="http://schemas.microsoft.com/office/drawing/2014/main" id="{F10EF5D7-7407-91C8-9C5C-00BA8F298281}"/>
              </a:ext>
            </a:extLst>
          </p:cNvPr>
          <p:cNvSpPr txBox="1"/>
          <p:nvPr/>
        </p:nvSpPr>
        <p:spPr>
          <a:xfrm>
            <a:off x="7836477" y="207818"/>
            <a:ext cx="4277589"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PC = Supported GPAC direction</a:t>
            </a:r>
          </a:p>
        </p:txBody>
      </p:sp>
    </p:spTree>
    <p:extLst>
      <p:ext uri="{BB962C8B-B14F-4D97-AF65-F5344CB8AC3E}">
        <p14:creationId xmlns:p14="http://schemas.microsoft.com/office/powerpoint/2010/main" val="1861966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B4933A-11F5-1FC7-A63E-737CE5E496A2}"/>
              </a:ext>
            </a:extLst>
          </p:cNvPr>
          <p:cNvSpPr/>
          <p:nvPr/>
        </p:nvSpPr>
        <p:spPr>
          <a:xfrm>
            <a:off x="126987" y="5226385"/>
            <a:ext cx="12065014" cy="147921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F2A85CF-4C29-1517-D760-EA5D6B7398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8829" y="474157"/>
            <a:ext cx="9493171" cy="6231443"/>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noFill/>
        </p:spPr>
        <p:txBody>
          <a:bodyPr/>
          <a:lstStyle/>
          <a:p>
            <a:r>
              <a:rPr lang="en-US"/>
              <a:t>Pierpont</a:t>
            </a:r>
          </a:p>
        </p:txBody>
      </p:sp>
      <p:sp>
        <p:nvSpPr>
          <p:cNvPr id="3" name="TextBox 2">
            <a:extLst>
              <a:ext uri="{FF2B5EF4-FFF2-40B4-BE49-F238E27FC236}">
                <a16:creationId xmlns:a16="http://schemas.microsoft.com/office/drawing/2014/main" id="{40AF6991-6A76-18E2-104A-495C62C6DDF8}"/>
              </a:ext>
            </a:extLst>
          </p:cNvPr>
          <p:cNvSpPr txBox="1"/>
          <p:nvPr/>
        </p:nvSpPr>
        <p:spPr>
          <a:xfrm>
            <a:off x="3171907" y="5171116"/>
            <a:ext cx="1138519" cy="246221"/>
          </a:xfrm>
          <a:prstGeom prst="rect">
            <a:avLst/>
          </a:prstGeom>
          <a:noFill/>
        </p:spPr>
        <p:txBody>
          <a:bodyPr wrap="square" rtlCol="0">
            <a:spAutoFit/>
          </a:bodyPr>
          <a:lstStyle/>
          <a:p>
            <a:pPr algn="ctr"/>
            <a:r>
              <a:rPr lang="en-US" sz="1000" b="1" i="1">
                <a:solidFill>
                  <a:schemeClr val="accent4"/>
                </a:solidFill>
                <a:latin typeface="Corbel" panose="020B0503020204020204" pitchFamily="34" charset="0"/>
              </a:rPr>
              <a:t>Pierpont Bay</a:t>
            </a:r>
          </a:p>
        </p:txBody>
      </p:sp>
      <p:sp>
        <p:nvSpPr>
          <p:cNvPr id="4" name="TextBox 3">
            <a:extLst>
              <a:ext uri="{FF2B5EF4-FFF2-40B4-BE49-F238E27FC236}">
                <a16:creationId xmlns:a16="http://schemas.microsoft.com/office/drawing/2014/main" id="{006D930E-F6CD-6DA6-0891-13B6B86F486A}"/>
              </a:ext>
            </a:extLst>
          </p:cNvPr>
          <p:cNvSpPr txBox="1"/>
          <p:nvPr/>
        </p:nvSpPr>
        <p:spPr>
          <a:xfrm>
            <a:off x="6270276" y="3077411"/>
            <a:ext cx="1138519" cy="338554"/>
          </a:xfrm>
          <a:prstGeom prst="rect">
            <a:avLst/>
          </a:prstGeom>
          <a:noFill/>
        </p:spPr>
        <p:txBody>
          <a:bodyPr wrap="square" rtlCol="0">
            <a:spAutoFit/>
          </a:bodyPr>
          <a:lstStyle/>
          <a:p>
            <a:pPr algn="ctr"/>
            <a:r>
              <a:rPr lang="en-US" sz="800" b="1" i="1">
                <a:solidFill>
                  <a:schemeClr val="bg1"/>
                </a:solidFill>
                <a:latin typeface="Corbel" panose="020B0503020204020204" pitchFamily="34" charset="0"/>
              </a:rPr>
              <a:t>County </a:t>
            </a:r>
          </a:p>
          <a:p>
            <a:pPr algn="ctr"/>
            <a:r>
              <a:rPr lang="en-US" sz="800" b="1" i="1">
                <a:solidFill>
                  <a:schemeClr val="bg1"/>
                </a:solidFill>
                <a:latin typeface="Corbel" panose="020B0503020204020204" pitchFamily="34" charset="0"/>
              </a:rPr>
              <a:t>Credit Union      </a:t>
            </a:r>
          </a:p>
        </p:txBody>
      </p:sp>
      <p:sp>
        <p:nvSpPr>
          <p:cNvPr id="29" name="Oval 28">
            <a:extLst>
              <a:ext uri="{FF2B5EF4-FFF2-40B4-BE49-F238E27FC236}">
                <a16:creationId xmlns:a16="http://schemas.microsoft.com/office/drawing/2014/main" id="{D1431D42-0AC0-0004-FBE6-6398C168144E}"/>
              </a:ext>
            </a:extLst>
          </p:cNvPr>
          <p:cNvSpPr/>
          <p:nvPr/>
        </p:nvSpPr>
        <p:spPr>
          <a:xfrm>
            <a:off x="4894300" y="307313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30" name="TextBox 29">
            <a:extLst>
              <a:ext uri="{FF2B5EF4-FFF2-40B4-BE49-F238E27FC236}">
                <a16:creationId xmlns:a16="http://schemas.microsoft.com/office/drawing/2014/main" id="{DF839D14-01E2-8015-C854-EE9148325B10}"/>
              </a:ext>
            </a:extLst>
          </p:cNvPr>
          <p:cNvSpPr txBox="1"/>
          <p:nvPr/>
        </p:nvSpPr>
        <p:spPr>
          <a:xfrm>
            <a:off x="3726345" y="4339482"/>
            <a:ext cx="2908023" cy="646331"/>
          </a:xfrm>
          <a:prstGeom prst="rect">
            <a:avLst/>
          </a:prstGeom>
          <a:solidFill>
            <a:schemeClr val="accent1">
              <a:lumMod val="60000"/>
              <a:lumOff val="4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1. Marina Village Shopping Center</a:t>
            </a:r>
          </a:p>
          <a:p>
            <a:r>
              <a:rPr lang="en-US" sz="1200">
                <a:solidFill>
                  <a:srgbClr val="000000"/>
                </a:solidFill>
                <a:latin typeface="Corbel" panose="020B0503020204020204" pitchFamily="34" charset="0"/>
              </a:rPr>
              <a:t>Change to Neighborhood Center (4 stories) from Mixed Use 3 (3 stories)</a:t>
            </a:r>
          </a:p>
        </p:txBody>
      </p:sp>
      <p:sp>
        <p:nvSpPr>
          <p:cNvPr id="25" name="TextBox 24">
            <a:extLst>
              <a:ext uri="{FF2B5EF4-FFF2-40B4-BE49-F238E27FC236}">
                <a16:creationId xmlns:a16="http://schemas.microsoft.com/office/drawing/2014/main" id="{4C0CC297-3160-063C-A56E-61FAA7D9527A}"/>
              </a:ext>
            </a:extLst>
          </p:cNvPr>
          <p:cNvSpPr txBox="1"/>
          <p:nvPr/>
        </p:nvSpPr>
        <p:spPr>
          <a:xfrm>
            <a:off x="5796049" y="1572652"/>
            <a:ext cx="2891403" cy="646331"/>
          </a:xfrm>
          <a:prstGeom prst="rect">
            <a:avLst/>
          </a:prstGeom>
          <a:solidFill>
            <a:schemeClr val="bg1"/>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Former Fruit Packing Plant</a:t>
            </a:r>
          </a:p>
          <a:p>
            <a:r>
              <a:rPr lang="en-US" sz="1200">
                <a:solidFill>
                  <a:srgbClr val="000000"/>
                </a:solidFill>
                <a:latin typeface="Corbel" panose="020B0503020204020204" pitchFamily="34" charset="0"/>
              </a:rPr>
              <a:t>Change to 4 Story Multifamily to reflect 2005 General Plan land use designation</a:t>
            </a:r>
          </a:p>
        </p:txBody>
      </p:sp>
      <p:sp>
        <p:nvSpPr>
          <p:cNvPr id="7" name="Freeform: Shape 6">
            <a:extLst>
              <a:ext uri="{FF2B5EF4-FFF2-40B4-BE49-F238E27FC236}">
                <a16:creationId xmlns:a16="http://schemas.microsoft.com/office/drawing/2014/main" id="{AD369B92-FFE0-AA5C-9B87-DDC99FC9DE0D}"/>
              </a:ext>
            </a:extLst>
          </p:cNvPr>
          <p:cNvSpPr/>
          <p:nvPr/>
        </p:nvSpPr>
        <p:spPr>
          <a:xfrm>
            <a:off x="5663568" y="2218983"/>
            <a:ext cx="1138520" cy="1167908"/>
          </a:xfrm>
          <a:custGeom>
            <a:avLst/>
            <a:gdLst>
              <a:gd name="connsiteX0" fmla="*/ 844731 w 1297577"/>
              <a:gd name="connsiteY0" fmla="*/ 1280160 h 1280160"/>
              <a:gd name="connsiteX1" fmla="*/ 1297577 w 1297577"/>
              <a:gd name="connsiteY1" fmla="*/ 748937 h 1280160"/>
              <a:gd name="connsiteX2" fmla="*/ 43542 w 1297577"/>
              <a:gd name="connsiteY2" fmla="*/ 0 h 1280160"/>
              <a:gd name="connsiteX3" fmla="*/ 0 w 1297577"/>
              <a:gd name="connsiteY3" fmla="*/ 139337 h 1280160"/>
              <a:gd name="connsiteX4" fmla="*/ 844731 w 1297577"/>
              <a:gd name="connsiteY4" fmla="*/ 1280160 h 12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77" h="1280160">
                <a:moveTo>
                  <a:pt x="844731" y="1280160"/>
                </a:moveTo>
                <a:lnTo>
                  <a:pt x="1297577" y="748937"/>
                </a:lnTo>
                <a:lnTo>
                  <a:pt x="43542" y="0"/>
                </a:lnTo>
                <a:lnTo>
                  <a:pt x="0" y="139337"/>
                </a:lnTo>
                <a:lnTo>
                  <a:pt x="844731" y="12801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7C3530A6-221D-42A7-C13E-ACAF2AB1F888}"/>
              </a:ext>
            </a:extLst>
          </p:cNvPr>
          <p:cNvCxnSpPr>
            <a:cxnSpLocks/>
            <a:stCxn id="25" idx="2"/>
          </p:cNvCxnSpPr>
          <p:nvPr/>
        </p:nvCxnSpPr>
        <p:spPr>
          <a:xfrm flipH="1">
            <a:off x="6493547" y="2218983"/>
            <a:ext cx="748204" cy="77120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Freeform: Shape 21">
            <a:extLst>
              <a:ext uri="{FF2B5EF4-FFF2-40B4-BE49-F238E27FC236}">
                <a16:creationId xmlns:a16="http://schemas.microsoft.com/office/drawing/2014/main" id="{808BA115-2E6D-6298-56CB-93D5F223B41B}"/>
              </a:ext>
            </a:extLst>
          </p:cNvPr>
          <p:cNvSpPr/>
          <p:nvPr/>
        </p:nvSpPr>
        <p:spPr>
          <a:xfrm>
            <a:off x="4671588" y="3121072"/>
            <a:ext cx="1022257" cy="702428"/>
          </a:xfrm>
          <a:custGeom>
            <a:avLst/>
            <a:gdLst>
              <a:gd name="connsiteX0" fmla="*/ 383177 w 1036320"/>
              <a:gd name="connsiteY0" fmla="*/ 0 h 775063"/>
              <a:gd name="connsiteX1" fmla="*/ 383177 w 1036320"/>
              <a:gd name="connsiteY1" fmla="*/ 0 h 775063"/>
              <a:gd name="connsiteX2" fmla="*/ 243840 w 1036320"/>
              <a:gd name="connsiteY2" fmla="*/ 34835 h 775063"/>
              <a:gd name="connsiteX3" fmla="*/ 148046 w 1036320"/>
              <a:gd name="connsiteY3" fmla="*/ 52252 h 775063"/>
              <a:gd name="connsiteX4" fmla="*/ 60960 w 1036320"/>
              <a:gd name="connsiteY4" fmla="*/ 130629 h 775063"/>
              <a:gd name="connsiteX5" fmla="*/ 0 w 1036320"/>
              <a:gd name="connsiteY5" fmla="*/ 139337 h 775063"/>
              <a:gd name="connsiteX6" fmla="*/ 191589 w 1036320"/>
              <a:gd name="connsiteY6" fmla="*/ 400595 h 775063"/>
              <a:gd name="connsiteX7" fmla="*/ 243840 w 1036320"/>
              <a:gd name="connsiteY7" fmla="*/ 505097 h 775063"/>
              <a:gd name="connsiteX8" fmla="*/ 357052 w 1036320"/>
              <a:gd name="connsiteY8" fmla="*/ 775063 h 775063"/>
              <a:gd name="connsiteX9" fmla="*/ 1036320 w 1036320"/>
              <a:gd name="connsiteY9" fmla="*/ 487680 h 775063"/>
              <a:gd name="connsiteX10" fmla="*/ 914400 w 1036320"/>
              <a:gd name="connsiteY10" fmla="*/ 400595 h 775063"/>
              <a:gd name="connsiteX11" fmla="*/ 740229 w 1036320"/>
              <a:gd name="connsiteY11" fmla="*/ 304800 h 775063"/>
              <a:gd name="connsiteX12" fmla="*/ 557349 w 1036320"/>
              <a:gd name="connsiteY12" fmla="*/ 243840 h 775063"/>
              <a:gd name="connsiteX13" fmla="*/ 470263 w 1036320"/>
              <a:gd name="connsiteY13" fmla="*/ 174172 h 775063"/>
              <a:gd name="connsiteX14" fmla="*/ 426720 w 1036320"/>
              <a:gd name="connsiteY14" fmla="*/ 104503 h 775063"/>
              <a:gd name="connsiteX15" fmla="*/ 426720 w 1036320"/>
              <a:gd name="connsiteY15" fmla="*/ 104503 h 775063"/>
              <a:gd name="connsiteX16" fmla="*/ 383177 w 1036320"/>
              <a:gd name="connsiteY16" fmla="*/ 0 h 7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6320" h="775063">
                <a:moveTo>
                  <a:pt x="383177" y="0"/>
                </a:moveTo>
                <a:lnTo>
                  <a:pt x="383177" y="0"/>
                </a:lnTo>
                <a:lnTo>
                  <a:pt x="243840" y="34835"/>
                </a:lnTo>
                <a:lnTo>
                  <a:pt x="148046" y="52252"/>
                </a:lnTo>
                <a:lnTo>
                  <a:pt x="60960" y="130629"/>
                </a:lnTo>
                <a:lnTo>
                  <a:pt x="0" y="139337"/>
                </a:lnTo>
                <a:lnTo>
                  <a:pt x="191589" y="400595"/>
                </a:lnTo>
                <a:lnTo>
                  <a:pt x="243840" y="505097"/>
                </a:lnTo>
                <a:lnTo>
                  <a:pt x="357052" y="775063"/>
                </a:lnTo>
                <a:lnTo>
                  <a:pt x="1036320" y="487680"/>
                </a:lnTo>
                <a:lnTo>
                  <a:pt x="914400" y="400595"/>
                </a:lnTo>
                <a:lnTo>
                  <a:pt x="740229" y="304800"/>
                </a:lnTo>
                <a:lnTo>
                  <a:pt x="557349" y="243840"/>
                </a:lnTo>
                <a:lnTo>
                  <a:pt x="470263" y="174172"/>
                </a:lnTo>
                <a:lnTo>
                  <a:pt x="426720" y="104503"/>
                </a:lnTo>
                <a:lnTo>
                  <a:pt x="426720" y="104503"/>
                </a:lnTo>
                <a:lnTo>
                  <a:pt x="383177"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572FF6D3-5F41-98A8-6357-226995364132}"/>
              </a:ext>
            </a:extLst>
          </p:cNvPr>
          <p:cNvCxnSpPr>
            <a:cxnSpLocks/>
            <a:stCxn id="30" idx="0"/>
          </p:cNvCxnSpPr>
          <p:nvPr/>
        </p:nvCxnSpPr>
        <p:spPr>
          <a:xfrm flipH="1" flipV="1">
            <a:off x="5067515" y="3720306"/>
            <a:ext cx="112842" cy="61917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4F766B2D-E245-BA53-F9B0-37F8C7F6E5F1}"/>
              </a:ext>
            </a:extLst>
          </p:cNvPr>
          <p:cNvSpPr txBox="1"/>
          <p:nvPr/>
        </p:nvSpPr>
        <p:spPr>
          <a:xfrm>
            <a:off x="4630625" y="3338949"/>
            <a:ext cx="1138519" cy="338554"/>
          </a:xfrm>
          <a:prstGeom prst="rect">
            <a:avLst/>
          </a:prstGeom>
          <a:noFill/>
        </p:spPr>
        <p:txBody>
          <a:bodyPr wrap="square" rtlCol="0">
            <a:spAutoFit/>
          </a:bodyPr>
          <a:lstStyle/>
          <a:p>
            <a:pPr algn="ctr"/>
            <a:r>
              <a:rPr lang="en-US" sz="800" b="1" i="1">
                <a:solidFill>
                  <a:schemeClr val="accent2">
                    <a:lumMod val="10000"/>
                  </a:schemeClr>
                </a:solidFill>
                <a:latin typeface="Corbel" panose="020B0503020204020204" pitchFamily="34" charset="0"/>
              </a:rPr>
              <a:t>Marina Village Shopping Center</a:t>
            </a:r>
          </a:p>
        </p:txBody>
      </p:sp>
      <p:pic>
        <p:nvPicPr>
          <p:cNvPr id="12" name="Picture 11" descr="A picture containing text, screenshot, colorfulness, font&#10;&#10;Description automatically generated">
            <a:extLst>
              <a:ext uri="{FF2B5EF4-FFF2-40B4-BE49-F238E27FC236}">
                <a16:creationId xmlns:a16="http://schemas.microsoft.com/office/drawing/2014/main" id="{24114100-9D68-7E09-70E9-7FD9AA1B05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14357" y="619297"/>
            <a:ext cx="3377082" cy="3686050"/>
          </a:xfrm>
          <a:prstGeom prst="rect">
            <a:avLst/>
          </a:prstGeom>
          <a:ln>
            <a:solidFill>
              <a:srgbClr val="000000"/>
            </a:solidFill>
          </a:ln>
        </p:spPr>
      </p:pic>
      <p:sp>
        <p:nvSpPr>
          <p:cNvPr id="5" name="Freeform: Shape 4">
            <a:extLst>
              <a:ext uri="{FF2B5EF4-FFF2-40B4-BE49-F238E27FC236}">
                <a16:creationId xmlns:a16="http://schemas.microsoft.com/office/drawing/2014/main" id="{909BF811-BA6E-A073-2494-C3C04813C49A}"/>
              </a:ext>
            </a:extLst>
          </p:cNvPr>
          <p:cNvSpPr/>
          <p:nvPr/>
        </p:nvSpPr>
        <p:spPr>
          <a:xfrm>
            <a:off x="5081954" y="2180492"/>
            <a:ext cx="422031" cy="422031"/>
          </a:xfrm>
          <a:custGeom>
            <a:avLst/>
            <a:gdLst>
              <a:gd name="connsiteX0" fmla="*/ 263769 w 422031"/>
              <a:gd name="connsiteY0" fmla="*/ 422031 h 422031"/>
              <a:gd name="connsiteX1" fmla="*/ 404446 w 422031"/>
              <a:gd name="connsiteY1" fmla="*/ 342900 h 422031"/>
              <a:gd name="connsiteX2" fmla="*/ 422031 w 422031"/>
              <a:gd name="connsiteY2" fmla="*/ 254977 h 422031"/>
              <a:gd name="connsiteX3" fmla="*/ 422031 w 422031"/>
              <a:gd name="connsiteY3" fmla="*/ 211016 h 422031"/>
              <a:gd name="connsiteX4" fmla="*/ 237392 w 422031"/>
              <a:gd name="connsiteY4" fmla="*/ 0 h 422031"/>
              <a:gd name="connsiteX5" fmla="*/ 0 w 422031"/>
              <a:gd name="connsiteY5" fmla="*/ 149470 h 422031"/>
              <a:gd name="connsiteX6" fmla="*/ 263769 w 422031"/>
              <a:gd name="connsiteY6" fmla="*/ 422031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031" h="422031">
                <a:moveTo>
                  <a:pt x="263769" y="422031"/>
                </a:moveTo>
                <a:lnTo>
                  <a:pt x="404446" y="342900"/>
                </a:lnTo>
                <a:lnTo>
                  <a:pt x="422031" y="254977"/>
                </a:lnTo>
                <a:lnTo>
                  <a:pt x="422031" y="211016"/>
                </a:lnTo>
                <a:lnTo>
                  <a:pt x="237392" y="0"/>
                </a:lnTo>
                <a:lnTo>
                  <a:pt x="0" y="149470"/>
                </a:lnTo>
                <a:lnTo>
                  <a:pt x="263769" y="42203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200438-4332-D003-370A-768244D77E4B}"/>
              </a:ext>
            </a:extLst>
          </p:cNvPr>
          <p:cNvSpPr txBox="1"/>
          <p:nvPr/>
        </p:nvSpPr>
        <p:spPr>
          <a:xfrm>
            <a:off x="3847267" y="595331"/>
            <a:ext cx="2891403" cy="646331"/>
          </a:xfrm>
          <a:prstGeom prst="rect">
            <a:avLst/>
          </a:prstGeom>
          <a:solidFill>
            <a:schemeClr val="bg1"/>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City Owned Parcel</a:t>
            </a:r>
          </a:p>
          <a:p>
            <a:r>
              <a:rPr lang="en-US" sz="1200">
                <a:solidFill>
                  <a:srgbClr val="000000"/>
                </a:solidFill>
                <a:latin typeface="Corbel" panose="020B0503020204020204" pitchFamily="34" charset="0"/>
              </a:rPr>
              <a:t>Changed from LI/Flex to Commercial to match adjacent parcel.</a:t>
            </a:r>
          </a:p>
        </p:txBody>
      </p:sp>
      <p:cxnSp>
        <p:nvCxnSpPr>
          <p:cNvPr id="13" name="Straight Arrow Connector 12">
            <a:extLst>
              <a:ext uri="{FF2B5EF4-FFF2-40B4-BE49-F238E27FC236}">
                <a16:creationId xmlns:a16="http://schemas.microsoft.com/office/drawing/2014/main" id="{D849C6CD-0AE4-501E-E2D1-054E05E337C4}"/>
              </a:ext>
            </a:extLst>
          </p:cNvPr>
          <p:cNvCxnSpPr>
            <a:cxnSpLocks/>
            <a:stCxn id="8" idx="2"/>
          </p:cNvCxnSpPr>
          <p:nvPr/>
        </p:nvCxnSpPr>
        <p:spPr>
          <a:xfrm>
            <a:off x="5292969" y="1241662"/>
            <a:ext cx="0" cy="107979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AFDD0AAE-A423-6222-9908-15FF8A70B465}"/>
              </a:ext>
            </a:extLst>
          </p:cNvPr>
          <p:cNvSpPr txBox="1"/>
          <p:nvPr/>
        </p:nvSpPr>
        <p:spPr>
          <a:xfrm>
            <a:off x="7836477" y="207818"/>
            <a:ext cx="4277589"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PC = Supported </a:t>
            </a:r>
            <a:r>
              <a:rPr lang="en-US" sz="2000" b="1" u="sng">
                <a:solidFill>
                  <a:srgbClr val="FF0000"/>
                </a:solidFill>
                <a:ea typeface="Open Sans"/>
                <a:cs typeface="Open Sans"/>
              </a:rPr>
              <a:t>GPAC</a:t>
            </a:r>
            <a:r>
              <a:rPr lang="en-US" sz="2000" b="1">
                <a:solidFill>
                  <a:srgbClr val="FF0000"/>
                </a:solidFill>
                <a:ea typeface="Open Sans"/>
                <a:cs typeface="Open Sans"/>
              </a:rPr>
              <a:t> direction</a:t>
            </a:r>
          </a:p>
        </p:txBody>
      </p:sp>
      <p:sp>
        <p:nvSpPr>
          <p:cNvPr id="14" name="Content Placeholder 2">
            <a:extLst>
              <a:ext uri="{FF2B5EF4-FFF2-40B4-BE49-F238E27FC236}">
                <a16:creationId xmlns:a16="http://schemas.microsoft.com/office/drawing/2014/main" id="{E4858A96-560C-34D9-A54D-A52D50C9D2F2}"/>
              </a:ext>
            </a:extLst>
          </p:cNvPr>
          <p:cNvSpPr txBox="1">
            <a:spLocks/>
          </p:cNvSpPr>
          <p:nvPr/>
        </p:nvSpPr>
        <p:spPr>
          <a:xfrm>
            <a:off x="165103" y="2268746"/>
            <a:ext cx="2687725" cy="3204447"/>
          </a:xfrm>
          <a:prstGeom prst="rect">
            <a:avLst/>
          </a:prstGeom>
        </p:spPr>
        <p:txBody>
          <a:bodyPr>
            <a:normAutofit/>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Planning Commission recommended a Specific Plan for the area</a:t>
            </a:r>
          </a:p>
        </p:txBody>
      </p:sp>
    </p:spTree>
    <p:extLst>
      <p:ext uri="{BB962C8B-B14F-4D97-AF65-F5344CB8AC3E}">
        <p14:creationId xmlns:p14="http://schemas.microsoft.com/office/powerpoint/2010/main" val="4049464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570D6-9BE7-42F9-A662-8C1B0B2B7E31}"/>
              </a:ext>
            </a:extLst>
          </p:cNvPr>
          <p:cNvSpPr>
            <a:spLocks noGrp="1" noRot="1" noMove="1" noResize="1" noEditPoints="1" noAdjustHandles="1" noChangeArrowheads="1" noChangeShapeType="1"/>
          </p:cNvSpPr>
          <p:nvPr/>
        </p:nvSpPr>
        <p:spPr>
          <a:xfrm>
            <a:off x="0" y="5889236"/>
            <a:ext cx="12192000" cy="96876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2" name="Picture 71" descr="A picture containing text, screenshot, colorfulness, font&#10;&#10;Description automatically generated">
            <a:extLst>
              <a:ext uri="{FF2B5EF4-FFF2-40B4-BE49-F238E27FC236}">
                <a16:creationId xmlns:a16="http://schemas.microsoft.com/office/drawing/2014/main" id="{A67F9132-1405-4A58-A391-82D0B0C016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436" y="1224857"/>
            <a:ext cx="4313059" cy="4930436"/>
          </a:xfrm>
          <a:prstGeom prst="rect">
            <a:avLst/>
          </a:prstGeom>
          <a:ln>
            <a:solidFill>
              <a:srgbClr val="000000"/>
            </a:solidFill>
          </a:ln>
        </p:spPr>
      </p:pic>
      <p:sp>
        <p:nvSpPr>
          <p:cNvPr id="30" name="Rectangle 29">
            <a:extLst>
              <a:ext uri="{FF2B5EF4-FFF2-40B4-BE49-F238E27FC236}">
                <a16:creationId xmlns:a16="http://schemas.microsoft.com/office/drawing/2014/main" id="{BA157052-34F7-2D5F-1F42-C352881AB3BD}"/>
              </a:ext>
            </a:extLst>
          </p:cNvPr>
          <p:cNvSpPr>
            <a:spLocks/>
          </p:cNvSpPr>
          <p:nvPr/>
        </p:nvSpPr>
        <p:spPr>
          <a:xfrm>
            <a:off x="0" y="6240442"/>
            <a:ext cx="12192000" cy="61755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8" name="Picture 17" descr="A map of a city&#10;&#10;Description automatically generated with medium confidence">
            <a:extLst>
              <a:ext uri="{FF2B5EF4-FFF2-40B4-BE49-F238E27FC236}">
                <a16:creationId xmlns:a16="http://schemas.microsoft.com/office/drawing/2014/main" id="{B0E32958-B8CC-C76D-73AC-B2B255C4DA5B}"/>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4336799" y="71914"/>
            <a:ext cx="4441825" cy="671417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noFill/>
        </p:spPr>
        <p:txBody>
          <a:bodyPr/>
          <a:lstStyle/>
          <a:p>
            <a:r>
              <a:rPr lang="en-US"/>
              <a:t>Westside</a:t>
            </a:r>
          </a:p>
        </p:txBody>
      </p:sp>
      <p:sp>
        <p:nvSpPr>
          <p:cNvPr id="28" name="Freeform: Shape 27">
            <a:extLst>
              <a:ext uri="{FF2B5EF4-FFF2-40B4-BE49-F238E27FC236}">
                <a16:creationId xmlns:a16="http://schemas.microsoft.com/office/drawing/2014/main" id="{B79858D7-E4B7-988A-5210-7F10EE7F036D}"/>
              </a:ext>
            </a:extLst>
          </p:cNvPr>
          <p:cNvSpPr/>
          <p:nvPr/>
        </p:nvSpPr>
        <p:spPr>
          <a:xfrm>
            <a:off x="6133231" y="1763848"/>
            <a:ext cx="921595" cy="944460"/>
          </a:xfrm>
          <a:custGeom>
            <a:avLst/>
            <a:gdLst>
              <a:gd name="connsiteX0" fmla="*/ 204787 w 804862"/>
              <a:gd name="connsiteY0" fmla="*/ 0 h 914400"/>
              <a:gd name="connsiteX1" fmla="*/ 171450 w 804862"/>
              <a:gd name="connsiteY1" fmla="*/ 190500 h 914400"/>
              <a:gd name="connsiteX2" fmla="*/ 166687 w 804862"/>
              <a:gd name="connsiteY2" fmla="*/ 257175 h 914400"/>
              <a:gd name="connsiteX3" fmla="*/ 166687 w 804862"/>
              <a:gd name="connsiteY3" fmla="*/ 395287 h 914400"/>
              <a:gd name="connsiteX4" fmla="*/ 0 w 804862"/>
              <a:gd name="connsiteY4" fmla="*/ 795337 h 914400"/>
              <a:gd name="connsiteX5" fmla="*/ 152400 w 804862"/>
              <a:gd name="connsiteY5" fmla="*/ 833437 h 914400"/>
              <a:gd name="connsiteX6" fmla="*/ 252412 w 804862"/>
              <a:gd name="connsiteY6" fmla="*/ 847725 h 914400"/>
              <a:gd name="connsiteX7" fmla="*/ 304800 w 804862"/>
              <a:gd name="connsiteY7" fmla="*/ 862012 h 914400"/>
              <a:gd name="connsiteX8" fmla="*/ 471487 w 804862"/>
              <a:gd name="connsiteY8" fmla="*/ 914400 h 914400"/>
              <a:gd name="connsiteX9" fmla="*/ 495300 w 804862"/>
              <a:gd name="connsiteY9" fmla="*/ 804862 h 914400"/>
              <a:gd name="connsiteX10" fmla="*/ 804862 w 804862"/>
              <a:gd name="connsiteY10" fmla="*/ 166687 h 914400"/>
              <a:gd name="connsiteX11" fmla="*/ 204787 w 804862"/>
              <a:gd name="connsiteY11"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862" h="914400">
                <a:moveTo>
                  <a:pt x="204787" y="0"/>
                </a:moveTo>
                <a:lnTo>
                  <a:pt x="171450" y="190500"/>
                </a:lnTo>
                <a:lnTo>
                  <a:pt x="166687" y="257175"/>
                </a:lnTo>
                <a:lnTo>
                  <a:pt x="166687" y="395287"/>
                </a:lnTo>
                <a:lnTo>
                  <a:pt x="0" y="795337"/>
                </a:lnTo>
                <a:lnTo>
                  <a:pt x="152400" y="833437"/>
                </a:lnTo>
                <a:lnTo>
                  <a:pt x="252412" y="847725"/>
                </a:lnTo>
                <a:lnTo>
                  <a:pt x="304800" y="862012"/>
                </a:lnTo>
                <a:lnTo>
                  <a:pt x="471487" y="914400"/>
                </a:lnTo>
                <a:lnTo>
                  <a:pt x="495300" y="804862"/>
                </a:lnTo>
                <a:lnTo>
                  <a:pt x="804862" y="166687"/>
                </a:lnTo>
                <a:lnTo>
                  <a:pt x="204787" y="0"/>
                </a:lnTo>
                <a:close/>
              </a:path>
            </a:pathLst>
          </a:custGeom>
          <a:noFill/>
          <a:ln w="50800" cap="rnd">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1A23DBF-CC0B-2894-8864-D71B0085407A}"/>
              </a:ext>
            </a:extLst>
          </p:cNvPr>
          <p:cNvSpPr/>
          <p:nvPr/>
        </p:nvSpPr>
        <p:spPr>
          <a:xfrm>
            <a:off x="6050227" y="3377247"/>
            <a:ext cx="1102011" cy="3305481"/>
          </a:xfrm>
          <a:custGeom>
            <a:avLst/>
            <a:gdLst>
              <a:gd name="connsiteX0" fmla="*/ 947737 w 1076325"/>
              <a:gd name="connsiteY0" fmla="*/ 0 h 3062287"/>
              <a:gd name="connsiteX1" fmla="*/ 781050 w 1076325"/>
              <a:gd name="connsiteY1" fmla="*/ 647700 h 3062287"/>
              <a:gd name="connsiteX2" fmla="*/ 638175 w 1076325"/>
              <a:gd name="connsiteY2" fmla="*/ 623887 h 3062287"/>
              <a:gd name="connsiteX3" fmla="*/ 0 w 1076325"/>
              <a:gd name="connsiteY3" fmla="*/ 3009900 h 3062287"/>
              <a:gd name="connsiteX4" fmla="*/ 304800 w 1076325"/>
              <a:gd name="connsiteY4" fmla="*/ 3062287 h 3062287"/>
              <a:gd name="connsiteX5" fmla="*/ 552450 w 1076325"/>
              <a:gd name="connsiteY5" fmla="*/ 2028825 h 3062287"/>
              <a:gd name="connsiteX6" fmla="*/ 652462 w 1076325"/>
              <a:gd name="connsiteY6" fmla="*/ 2052637 h 3062287"/>
              <a:gd name="connsiteX7" fmla="*/ 681037 w 1076325"/>
              <a:gd name="connsiteY7" fmla="*/ 2052637 h 3062287"/>
              <a:gd name="connsiteX8" fmla="*/ 781050 w 1076325"/>
              <a:gd name="connsiteY8" fmla="*/ 1695450 h 3062287"/>
              <a:gd name="connsiteX9" fmla="*/ 647700 w 1076325"/>
              <a:gd name="connsiteY9" fmla="*/ 1657350 h 3062287"/>
              <a:gd name="connsiteX10" fmla="*/ 1076325 w 1076325"/>
              <a:gd name="connsiteY10" fmla="*/ 4762 h 3062287"/>
              <a:gd name="connsiteX11" fmla="*/ 947737 w 1076325"/>
              <a:gd name="connsiteY11" fmla="*/ 0 h 306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325" h="3062287">
                <a:moveTo>
                  <a:pt x="947737" y="0"/>
                </a:moveTo>
                <a:lnTo>
                  <a:pt x="781050" y="647700"/>
                </a:lnTo>
                <a:lnTo>
                  <a:pt x="638175" y="623887"/>
                </a:lnTo>
                <a:lnTo>
                  <a:pt x="0" y="3009900"/>
                </a:lnTo>
                <a:lnTo>
                  <a:pt x="304800" y="3062287"/>
                </a:lnTo>
                <a:lnTo>
                  <a:pt x="552450" y="2028825"/>
                </a:lnTo>
                <a:lnTo>
                  <a:pt x="652462" y="2052637"/>
                </a:lnTo>
                <a:lnTo>
                  <a:pt x="681037" y="2052637"/>
                </a:lnTo>
                <a:lnTo>
                  <a:pt x="781050" y="1695450"/>
                </a:lnTo>
                <a:lnTo>
                  <a:pt x="647700" y="1657350"/>
                </a:lnTo>
                <a:lnTo>
                  <a:pt x="1076325" y="4762"/>
                </a:lnTo>
                <a:lnTo>
                  <a:pt x="947737" y="0"/>
                </a:lnTo>
                <a:close/>
              </a:path>
            </a:pathLst>
          </a:custGeom>
          <a:noFill/>
          <a:ln w="50800" cap="rnd">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156B081-8352-07F2-FC39-2426974FAC57}"/>
              </a:ext>
            </a:extLst>
          </p:cNvPr>
          <p:cNvSpPr/>
          <p:nvPr/>
        </p:nvSpPr>
        <p:spPr>
          <a:xfrm>
            <a:off x="5828654" y="4081644"/>
            <a:ext cx="419100" cy="988664"/>
          </a:xfrm>
          <a:custGeom>
            <a:avLst/>
            <a:gdLst>
              <a:gd name="connsiteX0" fmla="*/ 219075 w 419100"/>
              <a:gd name="connsiteY0" fmla="*/ 0 h 952500"/>
              <a:gd name="connsiteX1" fmla="*/ 0 w 419100"/>
              <a:gd name="connsiteY1" fmla="*/ 895350 h 952500"/>
              <a:gd name="connsiteX2" fmla="*/ 190500 w 419100"/>
              <a:gd name="connsiteY2" fmla="*/ 947737 h 952500"/>
              <a:gd name="connsiteX3" fmla="*/ 209550 w 419100"/>
              <a:gd name="connsiteY3" fmla="*/ 952500 h 952500"/>
              <a:gd name="connsiteX4" fmla="*/ 419100 w 419100"/>
              <a:gd name="connsiteY4" fmla="*/ 42862 h 952500"/>
              <a:gd name="connsiteX5" fmla="*/ 219075 w 419100"/>
              <a:gd name="connsiteY5"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952500">
                <a:moveTo>
                  <a:pt x="219075" y="0"/>
                </a:moveTo>
                <a:lnTo>
                  <a:pt x="0" y="895350"/>
                </a:lnTo>
                <a:lnTo>
                  <a:pt x="190500" y="947737"/>
                </a:lnTo>
                <a:lnTo>
                  <a:pt x="209550" y="952500"/>
                </a:lnTo>
                <a:lnTo>
                  <a:pt x="419100" y="42862"/>
                </a:lnTo>
                <a:lnTo>
                  <a:pt x="219075" y="0"/>
                </a:lnTo>
                <a:close/>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19E8E2-FF5A-7CFF-EDC4-1A8452904EA2}"/>
              </a:ext>
            </a:extLst>
          </p:cNvPr>
          <p:cNvSpPr txBox="1"/>
          <p:nvPr/>
        </p:nvSpPr>
        <p:spPr>
          <a:xfrm>
            <a:off x="8626390" y="3795878"/>
            <a:ext cx="3186730" cy="830997"/>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3. Commercial (300’ from Ventura Ave)</a:t>
            </a:r>
          </a:p>
          <a:p>
            <a:r>
              <a:rPr lang="en-US" sz="1200">
                <a:solidFill>
                  <a:schemeClr val="accent2">
                    <a:lumMod val="10000"/>
                  </a:schemeClr>
                </a:solidFill>
                <a:latin typeface="Corbel" panose="020B0503020204020204" pitchFamily="34" charset="0"/>
              </a:rPr>
              <a:t>Change to Commercial (3 stories) from General Industrial (6 stories) and Light Industrial/Flex (3 stories) </a:t>
            </a:r>
          </a:p>
        </p:txBody>
      </p:sp>
      <p:sp>
        <p:nvSpPr>
          <p:cNvPr id="7" name="TextBox 6">
            <a:extLst>
              <a:ext uri="{FF2B5EF4-FFF2-40B4-BE49-F238E27FC236}">
                <a16:creationId xmlns:a16="http://schemas.microsoft.com/office/drawing/2014/main" id="{42BE25BE-D7CE-189B-6771-94B6F37BB95A}"/>
              </a:ext>
            </a:extLst>
          </p:cNvPr>
          <p:cNvSpPr txBox="1"/>
          <p:nvPr/>
        </p:nvSpPr>
        <p:spPr>
          <a:xfrm>
            <a:off x="8604163" y="5708148"/>
            <a:ext cx="3171096"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1. Ventura Avenue South of Stanley</a:t>
            </a:r>
          </a:p>
          <a:p>
            <a:r>
              <a:rPr lang="en-US" sz="1200">
                <a:solidFill>
                  <a:schemeClr val="accent2">
                    <a:lumMod val="10000"/>
                  </a:schemeClr>
                </a:solidFill>
                <a:latin typeface="Corbel" panose="020B0503020204020204" pitchFamily="34" charset="0"/>
              </a:rPr>
              <a:t>Change to Mixed Use 3 (3 Stories) from Mixed Use 6 (6 stories); maintain Light Industrial/Flex</a:t>
            </a:r>
          </a:p>
        </p:txBody>
      </p:sp>
      <p:sp>
        <p:nvSpPr>
          <p:cNvPr id="8" name="TextBox 7">
            <a:extLst>
              <a:ext uri="{FF2B5EF4-FFF2-40B4-BE49-F238E27FC236}">
                <a16:creationId xmlns:a16="http://schemas.microsoft.com/office/drawing/2014/main" id="{E043594B-08F1-9CD7-F8D4-593B9C810A57}"/>
              </a:ext>
            </a:extLst>
          </p:cNvPr>
          <p:cNvSpPr txBox="1"/>
          <p:nvPr/>
        </p:nvSpPr>
        <p:spPr>
          <a:xfrm>
            <a:off x="3804871" y="851310"/>
            <a:ext cx="2570188"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4. VUSD Site</a:t>
            </a:r>
          </a:p>
          <a:p>
            <a:r>
              <a:rPr lang="en-US" sz="1200">
                <a:solidFill>
                  <a:schemeClr val="accent2">
                    <a:lumMod val="10000"/>
                  </a:schemeClr>
                </a:solidFill>
                <a:latin typeface="Corbel" panose="020B0503020204020204" pitchFamily="34" charset="0"/>
              </a:rPr>
              <a:t>Change to Mixed Use 4 (4 Stories) from Commercial</a:t>
            </a:r>
          </a:p>
        </p:txBody>
      </p:sp>
      <p:sp>
        <p:nvSpPr>
          <p:cNvPr id="9" name="TextBox 8">
            <a:extLst>
              <a:ext uri="{FF2B5EF4-FFF2-40B4-BE49-F238E27FC236}">
                <a16:creationId xmlns:a16="http://schemas.microsoft.com/office/drawing/2014/main" id="{89CAD80A-E9A7-D490-6EC4-D6D3FCFC9DC3}"/>
              </a:ext>
            </a:extLst>
          </p:cNvPr>
          <p:cNvSpPr txBox="1"/>
          <p:nvPr/>
        </p:nvSpPr>
        <p:spPr>
          <a:xfrm>
            <a:off x="3606178" y="5204405"/>
            <a:ext cx="2570189" cy="1015663"/>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2. Olive Avenue between Vince and Ramona</a:t>
            </a:r>
          </a:p>
          <a:p>
            <a:r>
              <a:rPr lang="en-US" sz="1200">
                <a:solidFill>
                  <a:schemeClr val="accent2">
                    <a:lumMod val="10000"/>
                  </a:schemeClr>
                </a:solidFill>
                <a:latin typeface="Corbel" panose="020B0503020204020204" pitchFamily="34" charset="0"/>
              </a:rPr>
              <a:t>Change to Mixed Use 3 (3 Stories) from Mixed Use 6 (6 stories) and 3-story Multifamily</a:t>
            </a:r>
          </a:p>
        </p:txBody>
      </p:sp>
      <p:cxnSp>
        <p:nvCxnSpPr>
          <p:cNvPr id="10" name="Straight Arrow Connector 9">
            <a:extLst>
              <a:ext uri="{FF2B5EF4-FFF2-40B4-BE49-F238E27FC236}">
                <a16:creationId xmlns:a16="http://schemas.microsoft.com/office/drawing/2014/main" id="{095A1D63-AA90-8BDB-C328-FA359CF1439D}"/>
              </a:ext>
            </a:extLst>
          </p:cNvPr>
          <p:cNvCxnSpPr>
            <a:cxnSpLocks/>
            <a:stCxn id="9" idx="0"/>
          </p:cNvCxnSpPr>
          <p:nvPr/>
        </p:nvCxnSpPr>
        <p:spPr>
          <a:xfrm flipV="1">
            <a:off x="4891273" y="4416631"/>
            <a:ext cx="1173101" cy="78777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2E63066-5EB9-37AA-EDE1-0F7110EDA9C9}"/>
              </a:ext>
            </a:extLst>
          </p:cNvPr>
          <p:cNvCxnSpPr>
            <a:cxnSpLocks/>
            <a:stCxn id="7" idx="1"/>
          </p:cNvCxnSpPr>
          <p:nvPr/>
        </p:nvCxnSpPr>
        <p:spPr>
          <a:xfrm flipH="1" flipV="1">
            <a:off x="6405311" y="6020365"/>
            <a:ext cx="2198852" cy="1094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6A922225-94A5-1061-A46A-8485C90B0E2C}"/>
              </a:ext>
            </a:extLst>
          </p:cNvPr>
          <p:cNvCxnSpPr>
            <a:cxnSpLocks/>
            <a:stCxn id="6" idx="1"/>
          </p:cNvCxnSpPr>
          <p:nvPr/>
        </p:nvCxnSpPr>
        <p:spPr>
          <a:xfrm flipH="1" flipV="1">
            <a:off x="7306147" y="3062122"/>
            <a:ext cx="1320243" cy="11492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5" name="Oval 44">
            <a:extLst>
              <a:ext uri="{FF2B5EF4-FFF2-40B4-BE49-F238E27FC236}">
                <a16:creationId xmlns:a16="http://schemas.microsoft.com/office/drawing/2014/main" id="{EE5FB0B1-140D-0CAC-AB86-4AAFB6B2C514}"/>
              </a:ext>
            </a:extLst>
          </p:cNvPr>
          <p:cNvSpPr/>
          <p:nvPr/>
        </p:nvSpPr>
        <p:spPr>
          <a:xfrm>
            <a:off x="6405311" y="5252855"/>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sp>
        <p:nvSpPr>
          <p:cNvPr id="51" name="Oval 50">
            <a:extLst>
              <a:ext uri="{FF2B5EF4-FFF2-40B4-BE49-F238E27FC236}">
                <a16:creationId xmlns:a16="http://schemas.microsoft.com/office/drawing/2014/main" id="{8B1DFF87-AFC1-5248-DD25-B9CF59570FAF}"/>
              </a:ext>
            </a:extLst>
          </p:cNvPr>
          <p:cNvSpPr/>
          <p:nvPr/>
        </p:nvSpPr>
        <p:spPr>
          <a:xfrm>
            <a:off x="8151157" y="7830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7</a:t>
            </a:r>
          </a:p>
        </p:txBody>
      </p:sp>
      <p:cxnSp>
        <p:nvCxnSpPr>
          <p:cNvPr id="52" name="Straight Arrow Connector 51">
            <a:extLst>
              <a:ext uri="{FF2B5EF4-FFF2-40B4-BE49-F238E27FC236}">
                <a16:creationId xmlns:a16="http://schemas.microsoft.com/office/drawing/2014/main" id="{EFFAB13C-DCD8-FFF9-3A64-661EE5901EFA}"/>
              </a:ext>
            </a:extLst>
          </p:cNvPr>
          <p:cNvCxnSpPr>
            <a:cxnSpLocks/>
            <a:stCxn id="55" idx="1"/>
          </p:cNvCxnSpPr>
          <p:nvPr/>
        </p:nvCxnSpPr>
        <p:spPr>
          <a:xfrm flipH="1" flipV="1">
            <a:off x="7341655" y="1743138"/>
            <a:ext cx="1393354" cy="87991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5" name="TextBox 54">
            <a:extLst>
              <a:ext uri="{FF2B5EF4-FFF2-40B4-BE49-F238E27FC236}">
                <a16:creationId xmlns:a16="http://schemas.microsoft.com/office/drawing/2014/main" id="{DF7FC7DA-8444-9C05-EE3C-26197BAE03B7}"/>
              </a:ext>
            </a:extLst>
          </p:cNvPr>
          <p:cNvSpPr txBox="1"/>
          <p:nvPr/>
        </p:nvSpPr>
        <p:spPr>
          <a:xfrm>
            <a:off x="8735009" y="2207552"/>
            <a:ext cx="3155459" cy="830997"/>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5. Ventura North of De Anza &amp; Area Around Ventura Charter School</a:t>
            </a:r>
          </a:p>
          <a:p>
            <a:r>
              <a:rPr lang="en-US" sz="1200">
                <a:solidFill>
                  <a:schemeClr val="accent2">
                    <a:lumMod val="10000"/>
                  </a:schemeClr>
                </a:solidFill>
                <a:latin typeface="Corbel" panose="020B0503020204020204" pitchFamily="34" charset="0"/>
              </a:rPr>
              <a:t>Change to Mixed Use 3 (3 Stories) from Mixed Use 6 (6 Stories) parcels</a:t>
            </a:r>
          </a:p>
        </p:txBody>
      </p:sp>
      <p:cxnSp>
        <p:nvCxnSpPr>
          <p:cNvPr id="64" name="Straight Arrow Connector 63">
            <a:extLst>
              <a:ext uri="{FF2B5EF4-FFF2-40B4-BE49-F238E27FC236}">
                <a16:creationId xmlns:a16="http://schemas.microsoft.com/office/drawing/2014/main" id="{73856D4D-9E0E-31E7-78DF-7065C72EE80B}"/>
              </a:ext>
            </a:extLst>
          </p:cNvPr>
          <p:cNvCxnSpPr>
            <a:cxnSpLocks/>
            <a:stCxn id="8" idx="2"/>
          </p:cNvCxnSpPr>
          <p:nvPr/>
        </p:nvCxnSpPr>
        <p:spPr>
          <a:xfrm>
            <a:off x="5089965" y="1497641"/>
            <a:ext cx="1415031" cy="79280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3" name="Freeform: Shape 52">
            <a:extLst>
              <a:ext uri="{FF2B5EF4-FFF2-40B4-BE49-F238E27FC236}">
                <a16:creationId xmlns:a16="http://schemas.microsoft.com/office/drawing/2014/main" id="{56D67F89-AD91-E2AC-46CB-C5AB0E0CD4D2}"/>
              </a:ext>
            </a:extLst>
          </p:cNvPr>
          <p:cNvSpPr/>
          <p:nvPr/>
        </p:nvSpPr>
        <p:spPr>
          <a:xfrm rot="165127">
            <a:off x="7121662" y="2544037"/>
            <a:ext cx="368968" cy="832886"/>
          </a:xfrm>
          <a:custGeom>
            <a:avLst/>
            <a:gdLst>
              <a:gd name="connsiteX0" fmla="*/ 160421 w 368968"/>
              <a:gd name="connsiteY0" fmla="*/ 0 h 729916"/>
              <a:gd name="connsiteX1" fmla="*/ 368968 w 368968"/>
              <a:gd name="connsiteY1" fmla="*/ 56148 h 729916"/>
              <a:gd name="connsiteX2" fmla="*/ 176463 w 368968"/>
              <a:gd name="connsiteY2" fmla="*/ 681790 h 729916"/>
              <a:gd name="connsiteX3" fmla="*/ 128336 w 368968"/>
              <a:gd name="connsiteY3" fmla="*/ 665748 h 729916"/>
              <a:gd name="connsiteX4" fmla="*/ 112294 w 368968"/>
              <a:gd name="connsiteY4" fmla="*/ 729916 h 729916"/>
              <a:gd name="connsiteX5" fmla="*/ 0 w 368968"/>
              <a:gd name="connsiteY5" fmla="*/ 713874 h 729916"/>
              <a:gd name="connsiteX6" fmla="*/ 160421 w 368968"/>
              <a:gd name="connsiteY6" fmla="*/ 0 h 72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968" h="729916">
                <a:moveTo>
                  <a:pt x="160421" y="0"/>
                </a:moveTo>
                <a:lnTo>
                  <a:pt x="368968" y="56148"/>
                </a:lnTo>
                <a:lnTo>
                  <a:pt x="176463" y="681790"/>
                </a:lnTo>
                <a:lnTo>
                  <a:pt x="128336" y="665748"/>
                </a:lnTo>
                <a:lnTo>
                  <a:pt x="112294" y="729916"/>
                </a:lnTo>
                <a:lnTo>
                  <a:pt x="0" y="713874"/>
                </a:lnTo>
                <a:lnTo>
                  <a:pt x="160421"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DE62622-A195-5410-6F80-4355397FEEB2}"/>
              </a:ext>
            </a:extLst>
          </p:cNvPr>
          <p:cNvSpPr/>
          <p:nvPr/>
        </p:nvSpPr>
        <p:spPr>
          <a:xfrm>
            <a:off x="6847577" y="2048994"/>
            <a:ext cx="458570" cy="558507"/>
          </a:xfrm>
          <a:custGeom>
            <a:avLst/>
            <a:gdLst>
              <a:gd name="connsiteX0" fmla="*/ 0 w 505326"/>
              <a:gd name="connsiteY0" fmla="*/ 368969 h 481263"/>
              <a:gd name="connsiteX1" fmla="*/ 409073 w 505326"/>
              <a:gd name="connsiteY1" fmla="*/ 481263 h 481263"/>
              <a:gd name="connsiteX2" fmla="*/ 505326 w 505326"/>
              <a:gd name="connsiteY2" fmla="*/ 72190 h 481263"/>
              <a:gd name="connsiteX3" fmla="*/ 200526 w 505326"/>
              <a:gd name="connsiteY3" fmla="*/ 0 h 481263"/>
              <a:gd name="connsiteX4" fmla="*/ 0 w 505326"/>
              <a:gd name="connsiteY4" fmla="*/ 368969 h 48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26" h="481263">
                <a:moveTo>
                  <a:pt x="0" y="368969"/>
                </a:moveTo>
                <a:lnTo>
                  <a:pt x="409073" y="481263"/>
                </a:lnTo>
                <a:lnTo>
                  <a:pt x="505326" y="72190"/>
                </a:lnTo>
                <a:lnTo>
                  <a:pt x="200526" y="0"/>
                </a:lnTo>
                <a:lnTo>
                  <a:pt x="0" y="36896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71EF14D4-C5DA-99E8-856C-FBFF5AB0055A}"/>
              </a:ext>
            </a:extLst>
          </p:cNvPr>
          <p:cNvSpPr/>
          <p:nvPr/>
        </p:nvSpPr>
        <p:spPr>
          <a:xfrm>
            <a:off x="7069855" y="1419973"/>
            <a:ext cx="436952" cy="583938"/>
          </a:xfrm>
          <a:custGeom>
            <a:avLst/>
            <a:gdLst>
              <a:gd name="connsiteX0" fmla="*/ 136358 w 425116"/>
              <a:gd name="connsiteY0" fmla="*/ 0 h 545432"/>
              <a:gd name="connsiteX1" fmla="*/ 96253 w 425116"/>
              <a:gd name="connsiteY1" fmla="*/ 232611 h 545432"/>
              <a:gd name="connsiteX2" fmla="*/ 72190 w 425116"/>
              <a:gd name="connsiteY2" fmla="*/ 320842 h 545432"/>
              <a:gd name="connsiteX3" fmla="*/ 0 w 425116"/>
              <a:gd name="connsiteY3" fmla="*/ 465221 h 545432"/>
              <a:gd name="connsiteX4" fmla="*/ 304800 w 425116"/>
              <a:gd name="connsiteY4" fmla="*/ 545432 h 545432"/>
              <a:gd name="connsiteX5" fmla="*/ 425116 w 425116"/>
              <a:gd name="connsiteY5" fmla="*/ 56148 h 545432"/>
              <a:gd name="connsiteX6" fmla="*/ 136358 w 425116"/>
              <a:gd name="connsiteY6" fmla="*/ 0 h 54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116" h="545432">
                <a:moveTo>
                  <a:pt x="136358" y="0"/>
                </a:moveTo>
                <a:lnTo>
                  <a:pt x="96253" y="232611"/>
                </a:lnTo>
                <a:lnTo>
                  <a:pt x="72190" y="320842"/>
                </a:lnTo>
                <a:lnTo>
                  <a:pt x="0" y="465221"/>
                </a:lnTo>
                <a:lnTo>
                  <a:pt x="304800" y="545432"/>
                </a:lnTo>
                <a:lnTo>
                  <a:pt x="425116" y="56148"/>
                </a:lnTo>
                <a:lnTo>
                  <a:pt x="136358"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F1AF1AA-D691-1EEE-E3A5-AE890CAD47CB}"/>
              </a:ext>
            </a:extLst>
          </p:cNvPr>
          <p:cNvSpPr/>
          <p:nvPr/>
        </p:nvSpPr>
        <p:spPr>
          <a:xfrm>
            <a:off x="5890598" y="441299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sp>
        <p:nvSpPr>
          <p:cNvPr id="61" name="Oval 60">
            <a:extLst>
              <a:ext uri="{FF2B5EF4-FFF2-40B4-BE49-F238E27FC236}">
                <a16:creationId xmlns:a16="http://schemas.microsoft.com/office/drawing/2014/main" id="{235C8E3B-B695-D66B-20EC-ED8FFCEF1F5E}"/>
              </a:ext>
            </a:extLst>
          </p:cNvPr>
          <p:cNvSpPr/>
          <p:nvPr/>
        </p:nvSpPr>
        <p:spPr>
          <a:xfrm>
            <a:off x="6469034" y="190232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4</a:t>
            </a:r>
          </a:p>
        </p:txBody>
      </p:sp>
      <p:cxnSp>
        <p:nvCxnSpPr>
          <p:cNvPr id="67" name="Straight Arrow Connector 66">
            <a:extLst>
              <a:ext uri="{FF2B5EF4-FFF2-40B4-BE49-F238E27FC236}">
                <a16:creationId xmlns:a16="http://schemas.microsoft.com/office/drawing/2014/main" id="{DD979C68-C7CE-4A8B-BF09-FB1669FDF042}"/>
              </a:ext>
            </a:extLst>
          </p:cNvPr>
          <p:cNvCxnSpPr>
            <a:cxnSpLocks/>
            <a:stCxn id="55" idx="1"/>
          </p:cNvCxnSpPr>
          <p:nvPr/>
        </p:nvCxnSpPr>
        <p:spPr>
          <a:xfrm flipH="1" flipV="1">
            <a:off x="7109792" y="2340047"/>
            <a:ext cx="1625217" cy="28300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70" name="Freeform: Shape 69">
            <a:extLst>
              <a:ext uri="{FF2B5EF4-FFF2-40B4-BE49-F238E27FC236}">
                <a16:creationId xmlns:a16="http://schemas.microsoft.com/office/drawing/2014/main" id="{2BA0D4E4-6F48-A394-57EB-95F2DC54E2E1}"/>
              </a:ext>
            </a:extLst>
          </p:cNvPr>
          <p:cNvSpPr/>
          <p:nvPr/>
        </p:nvSpPr>
        <p:spPr>
          <a:xfrm>
            <a:off x="7861264" y="207011"/>
            <a:ext cx="304799" cy="290529"/>
          </a:xfrm>
          <a:custGeom>
            <a:avLst/>
            <a:gdLst>
              <a:gd name="connsiteX0" fmla="*/ 24063 w 272716"/>
              <a:gd name="connsiteY0" fmla="*/ 48126 h 264695"/>
              <a:gd name="connsiteX1" fmla="*/ 0 w 272716"/>
              <a:gd name="connsiteY1" fmla="*/ 192505 h 264695"/>
              <a:gd name="connsiteX2" fmla="*/ 0 w 272716"/>
              <a:gd name="connsiteY2" fmla="*/ 232611 h 264695"/>
              <a:gd name="connsiteX3" fmla="*/ 32085 w 272716"/>
              <a:gd name="connsiteY3" fmla="*/ 248653 h 264695"/>
              <a:gd name="connsiteX4" fmla="*/ 160421 w 272716"/>
              <a:gd name="connsiteY4" fmla="*/ 264695 h 264695"/>
              <a:gd name="connsiteX5" fmla="*/ 224590 w 272716"/>
              <a:gd name="connsiteY5" fmla="*/ 256674 h 264695"/>
              <a:gd name="connsiteX6" fmla="*/ 272716 w 272716"/>
              <a:gd name="connsiteY6" fmla="*/ 248653 h 264695"/>
              <a:gd name="connsiteX7" fmla="*/ 192506 w 272716"/>
              <a:gd name="connsiteY7" fmla="*/ 0 h 264695"/>
              <a:gd name="connsiteX8" fmla="*/ 24063 w 272716"/>
              <a:gd name="connsiteY8" fmla="*/ 48126 h 2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16" h="264695">
                <a:moveTo>
                  <a:pt x="24063" y="48126"/>
                </a:moveTo>
                <a:lnTo>
                  <a:pt x="0" y="192505"/>
                </a:lnTo>
                <a:lnTo>
                  <a:pt x="0" y="232611"/>
                </a:lnTo>
                <a:lnTo>
                  <a:pt x="32085" y="248653"/>
                </a:lnTo>
                <a:lnTo>
                  <a:pt x="160421" y="264695"/>
                </a:lnTo>
                <a:lnTo>
                  <a:pt x="224590" y="256674"/>
                </a:lnTo>
                <a:lnTo>
                  <a:pt x="272716" y="248653"/>
                </a:lnTo>
                <a:lnTo>
                  <a:pt x="192506" y="0"/>
                </a:lnTo>
                <a:lnTo>
                  <a:pt x="24063" y="48126"/>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ABDDF04-C000-14EE-6C62-C0331DE03E80}"/>
              </a:ext>
            </a:extLst>
          </p:cNvPr>
          <p:cNvSpPr/>
          <p:nvPr/>
        </p:nvSpPr>
        <p:spPr>
          <a:xfrm>
            <a:off x="7781055" y="513582"/>
            <a:ext cx="385008" cy="176411"/>
          </a:xfrm>
          <a:custGeom>
            <a:avLst/>
            <a:gdLst>
              <a:gd name="connsiteX0" fmla="*/ 48126 w 352926"/>
              <a:gd name="connsiteY0" fmla="*/ 0 h 208547"/>
              <a:gd name="connsiteX1" fmla="*/ 160421 w 352926"/>
              <a:gd name="connsiteY1" fmla="*/ 40105 h 208547"/>
              <a:gd name="connsiteX2" fmla="*/ 232610 w 352926"/>
              <a:gd name="connsiteY2" fmla="*/ 40105 h 208547"/>
              <a:gd name="connsiteX3" fmla="*/ 304800 w 352926"/>
              <a:gd name="connsiteY3" fmla="*/ 32084 h 208547"/>
              <a:gd name="connsiteX4" fmla="*/ 352926 w 352926"/>
              <a:gd name="connsiteY4" fmla="*/ 32084 h 208547"/>
              <a:gd name="connsiteX5" fmla="*/ 352926 w 352926"/>
              <a:gd name="connsiteY5" fmla="*/ 120316 h 208547"/>
              <a:gd name="connsiteX6" fmla="*/ 352926 w 352926"/>
              <a:gd name="connsiteY6" fmla="*/ 192505 h 208547"/>
              <a:gd name="connsiteX7" fmla="*/ 336884 w 352926"/>
              <a:gd name="connsiteY7" fmla="*/ 208547 h 208547"/>
              <a:gd name="connsiteX8" fmla="*/ 280737 w 352926"/>
              <a:gd name="connsiteY8" fmla="*/ 184484 h 208547"/>
              <a:gd name="connsiteX9" fmla="*/ 216568 w 352926"/>
              <a:gd name="connsiteY9" fmla="*/ 160421 h 208547"/>
              <a:gd name="connsiteX10" fmla="*/ 184484 w 352926"/>
              <a:gd name="connsiteY10" fmla="*/ 144379 h 208547"/>
              <a:gd name="connsiteX11" fmla="*/ 160421 w 352926"/>
              <a:gd name="connsiteY11" fmla="*/ 128337 h 208547"/>
              <a:gd name="connsiteX12" fmla="*/ 128337 w 352926"/>
              <a:gd name="connsiteY12" fmla="*/ 128337 h 208547"/>
              <a:gd name="connsiteX13" fmla="*/ 80210 w 352926"/>
              <a:gd name="connsiteY13" fmla="*/ 160421 h 208547"/>
              <a:gd name="connsiteX14" fmla="*/ 16042 w 352926"/>
              <a:gd name="connsiteY14" fmla="*/ 192505 h 208547"/>
              <a:gd name="connsiteX15" fmla="*/ 0 w 352926"/>
              <a:gd name="connsiteY15" fmla="*/ 200526 h 208547"/>
              <a:gd name="connsiteX16" fmla="*/ 48126 w 352926"/>
              <a:gd name="connsiteY16" fmla="*/ 0 h 20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926" h="208547">
                <a:moveTo>
                  <a:pt x="48126" y="0"/>
                </a:moveTo>
                <a:lnTo>
                  <a:pt x="160421" y="40105"/>
                </a:lnTo>
                <a:lnTo>
                  <a:pt x="232610" y="40105"/>
                </a:lnTo>
                <a:lnTo>
                  <a:pt x="304800" y="32084"/>
                </a:lnTo>
                <a:lnTo>
                  <a:pt x="352926" y="32084"/>
                </a:lnTo>
                <a:lnTo>
                  <a:pt x="352926" y="120316"/>
                </a:lnTo>
                <a:lnTo>
                  <a:pt x="352926" y="192505"/>
                </a:lnTo>
                <a:lnTo>
                  <a:pt x="336884" y="208547"/>
                </a:lnTo>
                <a:lnTo>
                  <a:pt x="280737" y="184484"/>
                </a:lnTo>
                <a:lnTo>
                  <a:pt x="216568" y="160421"/>
                </a:lnTo>
                <a:lnTo>
                  <a:pt x="184484" y="144379"/>
                </a:lnTo>
                <a:lnTo>
                  <a:pt x="160421" y="128337"/>
                </a:lnTo>
                <a:lnTo>
                  <a:pt x="128337" y="128337"/>
                </a:lnTo>
                <a:lnTo>
                  <a:pt x="80210" y="160421"/>
                </a:lnTo>
                <a:lnTo>
                  <a:pt x="16042" y="192505"/>
                </a:lnTo>
                <a:lnTo>
                  <a:pt x="0" y="200526"/>
                </a:lnTo>
                <a:lnTo>
                  <a:pt x="48126"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63CD23-FFE1-B640-7C84-9E16E559715C}"/>
              </a:ext>
            </a:extLst>
          </p:cNvPr>
          <p:cNvSpPr txBox="1"/>
          <p:nvPr/>
        </p:nvSpPr>
        <p:spPr>
          <a:xfrm>
            <a:off x="8707281" y="1280864"/>
            <a:ext cx="3155459"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6. North Ventura Avenue (Mixed Use Parcels)</a:t>
            </a:r>
          </a:p>
          <a:p>
            <a:r>
              <a:rPr lang="en-US" sz="1200">
                <a:solidFill>
                  <a:schemeClr val="accent2">
                    <a:lumMod val="10000"/>
                  </a:schemeClr>
                </a:solidFill>
                <a:latin typeface="Corbel" panose="020B0503020204020204" pitchFamily="34" charset="0"/>
              </a:rPr>
              <a:t>Change to 3 Story Multifamily from Mixed Use 6 (6 stories)</a:t>
            </a:r>
          </a:p>
        </p:txBody>
      </p:sp>
      <p:sp>
        <p:nvSpPr>
          <p:cNvPr id="76" name="TextBox 75">
            <a:extLst>
              <a:ext uri="{FF2B5EF4-FFF2-40B4-BE49-F238E27FC236}">
                <a16:creationId xmlns:a16="http://schemas.microsoft.com/office/drawing/2014/main" id="{988745DC-3A91-AC54-E073-8F6CD077F7A6}"/>
              </a:ext>
            </a:extLst>
          </p:cNvPr>
          <p:cNvSpPr txBox="1"/>
          <p:nvPr/>
        </p:nvSpPr>
        <p:spPr>
          <a:xfrm>
            <a:off x="8707305" y="284048"/>
            <a:ext cx="3155459"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7. North of Dakota</a:t>
            </a:r>
          </a:p>
          <a:p>
            <a:r>
              <a:rPr lang="en-US" sz="1200">
                <a:solidFill>
                  <a:schemeClr val="accent2">
                    <a:lumMod val="10000"/>
                  </a:schemeClr>
                </a:solidFill>
                <a:latin typeface="Corbel" panose="020B0503020204020204" pitchFamily="34" charset="0"/>
              </a:rPr>
              <a:t>Change to Light Industrial/Flex from Mixed Use 6 (6 stories)</a:t>
            </a:r>
          </a:p>
        </p:txBody>
      </p:sp>
      <p:sp>
        <p:nvSpPr>
          <p:cNvPr id="77" name="Oval 76">
            <a:extLst>
              <a:ext uri="{FF2B5EF4-FFF2-40B4-BE49-F238E27FC236}">
                <a16:creationId xmlns:a16="http://schemas.microsoft.com/office/drawing/2014/main" id="{A4CBD7A2-63CF-9FFA-EA78-861813473975}"/>
              </a:ext>
            </a:extLst>
          </p:cNvPr>
          <p:cNvSpPr/>
          <p:nvPr/>
        </p:nvSpPr>
        <p:spPr>
          <a:xfrm>
            <a:off x="7821780" y="72298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6</a:t>
            </a:r>
          </a:p>
        </p:txBody>
      </p:sp>
      <p:cxnSp>
        <p:nvCxnSpPr>
          <p:cNvPr id="78" name="Straight Arrow Connector 77">
            <a:extLst>
              <a:ext uri="{FF2B5EF4-FFF2-40B4-BE49-F238E27FC236}">
                <a16:creationId xmlns:a16="http://schemas.microsoft.com/office/drawing/2014/main" id="{1C76D4D7-327F-45AD-293C-3B070BBB358E}"/>
              </a:ext>
            </a:extLst>
          </p:cNvPr>
          <p:cNvCxnSpPr>
            <a:cxnSpLocks/>
            <a:stCxn id="76" idx="1"/>
          </p:cNvCxnSpPr>
          <p:nvPr/>
        </p:nvCxnSpPr>
        <p:spPr>
          <a:xfrm flipH="1" flipV="1">
            <a:off x="8086600" y="414780"/>
            <a:ext cx="620705" cy="19243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80" name="Straight Arrow Connector 79">
            <a:extLst>
              <a:ext uri="{FF2B5EF4-FFF2-40B4-BE49-F238E27FC236}">
                <a16:creationId xmlns:a16="http://schemas.microsoft.com/office/drawing/2014/main" id="{1A79A46F-E536-62B9-A58A-EB05506C48B6}"/>
              </a:ext>
            </a:extLst>
          </p:cNvPr>
          <p:cNvCxnSpPr>
            <a:cxnSpLocks/>
            <a:stCxn id="75" idx="1"/>
          </p:cNvCxnSpPr>
          <p:nvPr/>
        </p:nvCxnSpPr>
        <p:spPr>
          <a:xfrm flipH="1" flipV="1">
            <a:off x="8086600" y="631898"/>
            <a:ext cx="620681" cy="972132"/>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3" name="Freeform: Shape 2">
            <a:extLst>
              <a:ext uri="{FF2B5EF4-FFF2-40B4-BE49-F238E27FC236}">
                <a16:creationId xmlns:a16="http://schemas.microsoft.com/office/drawing/2014/main" id="{25E2C270-8C59-0AA6-FC61-8E773B2E25FB}"/>
              </a:ext>
            </a:extLst>
          </p:cNvPr>
          <p:cNvSpPr/>
          <p:nvPr/>
        </p:nvSpPr>
        <p:spPr>
          <a:xfrm>
            <a:off x="7351412" y="462891"/>
            <a:ext cx="452674" cy="587307"/>
          </a:xfrm>
          <a:custGeom>
            <a:avLst/>
            <a:gdLst>
              <a:gd name="connsiteX0" fmla="*/ 289711 w 452674"/>
              <a:gd name="connsiteY0" fmla="*/ 561315 h 561315"/>
              <a:gd name="connsiteX1" fmla="*/ 90535 w 452674"/>
              <a:gd name="connsiteY1" fmla="*/ 516048 h 561315"/>
              <a:gd name="connsiteX2" fmla="*/ 135802 w 452674"/>
              <a:gd name="connsiteY2" fmla="*/ 344032 h 561315"/>
              <a:gd name="connsiteX3" fmla="*/ 99588 w 452674"/>
              <a:gd name="connsiteY3" fmla="*/ 371192 h 561315"/>
              <a:gd name="connsiteX4" fmla="*/ 0 w 452674"/>
              <a:gd name="connsiteY4" fmla="*/ 344032 h 561315"/>
              <a:gd name="connsiteX5" fmla="*/ 36214 w 452674"/>
              <a:gd name="connsiteY5" fmla="*/ 244444 h 561315"/>
              <a:gd name="connsiteX6" fmla="*/ 90535 w 452674"/>
              <a:gd name="connsiteY6" fmla="*/ 162963 h 561315"/>
              <a:gd name="connsiteX7" fmla="*/ 181070 w 452674"/>
              <a:gd name="connsiteY7" fmla="*/ 99589 h 561315"/>
              <a:gd name="connsiteX8" fmla="*/ 235390 w 452674"/>
              <a:gd name="connsiteY8" fmla="*/ 72428 h 561315"/>
              <a:gd name="connsiteX9" fmla="*/ 289711 w 452674"/>
              <a:gd name="connsiteY9" fmla="*/ 0 h 561315"/>
              <a:gd name="connsiteX10" fmla="*/ 452674 w 452674"/>
              <a:gd name="connsiteY10" fmla="*/ 27161 h 561315"/>
              <a:gd name="connsiteX11" fmla="*/ 289711 w 452674"/>
              <a:gd name="connsiteY11" fmla="*/ 561315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674" h="561315">
                <a:moveTo>
                  <a:pt x="289711" y="561315"/>
                </a:moveTo>
                <a:lnTo>
                  <a:pt x="90535" y="516048"/>
                </a:lnTo>
                <a:lnTo>
                  <a:pt x="135802" y="344032"/>
                </a:lnTo>
                <a:lnTo>
                  <a:pt x="99588" y="371192"/>
                </a:lnTo>
                <a:lnTo>
                  <a:pt x="0" y="344032"/>
                </a:lnTo>
                <a:lnTo>
                  <a:pt x="36214" y="244444"/>
                </a:lnTo>
                <a:lnTo>
                  <a:pt x="90535" y="162963"/>
                </a:lnTo>
                <a:lnTo>
                  <a:pt x="181070" y="99589"/>
                </a:lnTo>
                <a:lnTo>
                  <a:pt x="235390" y="72428"/>
                </a:lnTo>
                <a:lnTo>
                  <a:pt x="289711" y="0"/>
                </a:lnTo>
                <a:lnTo>
                  <a:pt x="452674" y="27161"/>
                </a:lnTo>
                <a:lnTo>
                  <a:pt x="289711" y="561315"/>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989228-588F-7471-4CB3-8D466EEB7908}"/>
              </a:ext>
            </a:extLst>
          </p:cNvPr>
          <p:cNvSpPr txBox="1"/>
          <p:nvPr/>
        </p:nvSpPr>
        <p:spPr>
          <a:xfrm>
            <a:off x="3820604" y="116696"/>
            <a:ext cx="2570188"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8. VUSD Site</a:t>
            </a:r>
          </a:p>
          <a:p>
            <a:r>
              <a:rPr lang="en-US" sz="1200">
                <a:solidFill>
                  <a:schemeClr val="accent2">
                    <a:lumMod val="10000"/>
                  </a:schemeClr>
                </a:solidFill>
                <a:latin typeface="Corbel" panose="020B0503020204020204" pitchFamily="34" charset="0"/>
              </a:rPr>
              <a:t>Change to Mixed Use 3 (3 Stories) from Neighborhood Low</a:t>
            </a:r>
          </a:p>
        </p:txBody>
      </p:sp>
      <p:cxnSp>
        <p:nvCxnSpPr>
          <p:cNvPr id="20" name="Straight Arrow Connector 19">
            <a:extLst>
              <a:ext uri="{FF2B5EF4-FFF2-40B4-BE49-F238E27FC236}">
                <a16:creationId xmlns:a16="http://schemas.microsoft.com/office/drawing/2014/main" id="{6225B9E2-E6B7-6661-463D-21E1C8DE50E6}"/>
              </a:ext>
            </a:extLst>
          </p:cNvPr>
          <p:cNvCxnSpPr>
            <a:cxnSpLocks/>
            <a:stCxn id="5" idx="3"/>
          </p:cNvCxnSpPr>
          <p:nvPr/>
        </p:nvCxnSpPr>
        <p:spPr>
          <a:xfrm>
            <a:off x="6390792" y="439862"/>
            <a:ext cx="1138824" cy="28051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Oval 21">
            <a:extLst>
              <a:ext uri="{FF2B5EF4-FFF2-40B4-BE49-F238E27FC236}">
                <a16:creationId xmlns:a16="http://schemas.microsoft.com/office/drawing/2014/main" id="{F637D5D1-FEF1-BDDD-A5EE-454BC80AA2D9}"/>
              </a:ext>
            </a:extLst>
          </p:cNvPr>
          <p:cNvSpPr/>
          <p:nvPr/>
        </p:nvSpPr>
        <p:spPr>
          <a:xfrm>
            <a:off x="7277990" y="19763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8</a:t>
            </a:r>
          </a:p>
        </p:txBody>
      </p:sp>
      <p:sp>
        <p:nvSpPr>
          <p:cNvPr id="46" name="Oval 45">
            <a:extLst>
              <a:ext uri="{FF2B5EF4-FFF2-40B4-BE49-F238E27FC236}">
                <a16:creationId xmlns:a16="http://schemas.microsoft.com/office/drawing/2014/main" id="{4181C40C-CAFC-9E9B-7CDA-F8D23CDF7EC3}"/>
              </a:ext>
            </a:extLst>
          </p:cNvPr>
          <p:cNvSpPr/>
          <p:nvPr/>
        </p:nvSpPr>
        <p:spPr>
          <a:xfrm>
            <a:off x="7398510" y="282283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3</a:t>
            </a:r>
          </a:p>
        </p:txBody>
      </p:sp>
      <p:sp>
        <p:nvSpPr>
          <p:cNvPr id="48" name="Oval 47">
            <a:extLst>
              <a:ext uri="{FF2B5EF4-FFF2-40B4-BE49-F238E27FC236}">
                <a16:creationId xmlns:a16="http://schemas.microsoft.com/office/drawing/2014/main" id="{895E4E07-91D8-1779-A3D4-EF238B70D3F7}"/>
              </a:ext>
            </a:extLst>
          </p:cNvPr>
          <p:cNvSpPr/>
          <p:nvPr/>
        </p:nvSpPr>
        <p:spPr>
          <a:xfrm>
            <a:off x="7130716" y="187872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5</a:t>
            </a:r>
          </a:p>
        </p:txBody>
      </p:sp>
      <p:sp>
        <p:nvSpPr>
          <p:cNvPr id="4" name="TextBox 3">
            <a:extLst>
              <a:ext uri="{FF2B5EF4-FFF2-40B4-BE49-F238E27FC236}">
                <a16:creationId xmlns:a16="http://schemas.microsoft.com/office/drawing/2014/main" id="{D331CF6E-20B3-AE78-0353-3685AE3B5847}"/>
              </a:ext>
            </a:extLst>
          </p:cNvPr>
          <p:cNvSpPr txBox="1"/>
          <p:nvPr/>
        </p:nvSpPr>
        <p:spPr>
          <a:xfrm>
            <a:off x="141483" y="6277858"/>
            <a:ext cx="4115502"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PC = Supported GPAC direction</a:t>
            </a:r>
          </a:p>
        </p:txBody>
      </p:sp>
    </p:spTree>
    <p:extLst>
      <p:ext uri="{BB962C8B-B14F-4D97-AF65-F5344CB8AC3E}">
        <p14:creationId xmlns:p14="http://schemas.microsoft.com/office/powerpoint/2010/main" val="995168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EA7A-0480-78CF-419D-4AEEFAC2A1C6}"/>
              </a:ext>
            </a:extLst>
          </p:cNvPr>
          <p:cNvSpPr>
            <a:spLocks noGrp="1"/>
          </p:cNvSpPr>
          <p:nvPr>
            <p:ph type="title"/>
          </p:nvPr>
        </p:nvSpPr>
        <p:spPr>
          <a:xfrm>
            <a:off x="165104" y="474156"/>
            <a:ext cx="4070466" cy="479858"/>
          </a:xfrm>
        </p:spPr>
        <p:txBody>
          <a:bodyPr anchor="t"/>
          <a:lstStyle/>
          <a:p>
            <a:r>
              <a:rPr lang="en-US"/>
              <a:t>Westside – Additional PC Recommendation</a:t>
            </a:r>
          </a:p>
        </p:txBody>
      </p:sp>
      <p:sp>
        <p:nvSpPr>
          <p:cNvPr id="3" name="Content Placeholder 2">
            <a:extLst>
              <a:ext uri="{FF2B5EF4-FFF2-40B4-BE49-F238E27FC236}">
                <a16:creationId xmlns:a16="http://schemas.microsoft.com/office/drawing/2014/main" id="{87EACDAF-7481-19B4-5BC3-06A8421CD7D1}"/>
              </a:ext>
            </a:extLst>
          </p:cNvPr>
          <p:cNvSpPr>
            <a:spLocks noGrp="1"/>
          </p:cNvSpPr>
          <p:nvPr>
            <p:ph idx="1"/>
          </p:nvPr>
        </p:nvSpPr>
        <p:spPr>
          <a:xfrm>
            <a:off x="165103" y="2268746"/>
            <a:ext cx="3906565" cy="3204447"/>
          </a:xfrm>
        </p:spPr>
        <p:txBody>
          <a:bodyPr>
            <a:normAutofit fontScale="92500"/>
          </a:bodyPr>
          <a:lstStyle/>
          <a:p>
            <a:pPr marL="0" indent="0">
              <a:buNone/>
            </a:pPr>
            <a:r>
              <a:rPr lang="en-US" sz="2400"/>
              <a:t>Planning Commission recommended changing all General Industrial – 3 story (dark gray) to Light Industrial/Flex – 3 story (light gray)</a:t>
            </a:r>
          </a:p>
          <a:p>
            <a:pPr marL="0" indent="0">
              <a:buNone/>
            </a:pPr>
            <a:endParaRPr lang="en-US" sz="2400"/>
          </a:p>
          <a:p>
            <a:pPr marL="0" indent="0">
              <a:buNone/>
            </a:pPr>
            <a:r>
              <a:rPr lang="en-US" sz="2400" i="1"/>
              <a:t>(Note: changes are not outlined on the map)</a:t>
            </a:r>
          </a:p>
        </p:txBody>
      </p:sp>
      <p:pic>
        <p:nvPicPr>
          <p:cNvPr id="4" name="Picture 3" descr="A map of a city&#10;&#10;Description automatically generated with medium confidence">
            <a:extLst>
              <a:ext uri="{FF2B5EF4-FFF2-40B4-BE49-F238E27FC236}">
                <a16:creationId xmlns:a16="http://schemas.microsoft.com/office/drawing/2014/main" id="{5DC1F6AB-042B-C45D-6F0D-B48AAD59531A}"/>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4336799" y="71914"/>
            <a:ext cx="4441825" cy="6714171"/>
          </a:xfrm>
          <a:prstGeom prst="rect">
            <a:avLst/>
          </a:prstGeom>
          <a:ln>
            <a:solidFill>
              <a:srgbClr val="000000"/>
            </a:solidFill>
          </a:ln>
        </p:spPr>
      </p:pic>
    </p:spTree>
    <p:extLst>
      <p:ext uri="{BB962C8B-B14F-4D97-AF65-F5344CB8AC3E}">
        <p14:creationId xmlns:p14="http://schemas.microsoft.com/office/powerpoint/2010/main" val="4205662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2C08F8-16AE-935A-22D1-5A68149AD435}"/>
              </a:ext>
            </a:extLst>
          </p:cNvPr>
          <p:cNvSpPr/>
          <p:nvPr/>
        </p:nvSpPr>
        <p:spPr>
          <a:xfrm>
            <a:off x="0" y="6024769"/>
            <a:ext cx="12192000" cy="833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map of a city&#10;&#10;Description automatically generated with low confidence">
            <a:extLst>
              <a:ext uri="{FF2B5EF4-FFF2-40B4-BE49-F238E27FC236}">
                <a16:creationId xmlns:a16="http://schemas.microsoft.com/office/drawing/2014/main" id="{8548CB68-3D11-C3EA-E792-EC305B7872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5246" y="946284"/>
            <a:ext cx="8647286" cy="5581036"/>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solidFill>
            <a:schemeClr val="accent3"/>
          </a:solidFill>
        </p:spPr>
        <p:txBody>
          <a:bodyPr/>
          <a:lstStyle/>
          <a:p>
            <a:r>
              <a:rPr lang="en-US"/>
              <a:t>Midtown Corridors – </a:t>
            </a:r>
            <a:r>
              <a:rPr lang="en-US" u="sng"/>
              <a:t>GPAC and Public </a:t>
            </a:r>
          </a:p>
        </p:txBody>
      </p:sp>
      <p:sp>
        <p:nvSpPr>
          <p:cNvPr id="8" name="TextBox 7">
            <a:extLst>
              <a:ext uri="{FF2B5EF4-FFF2-40B4-BE49-F238E27FC236}">
                <a16:creationId xmlns:a16="http://schemas.microsoft.com/office/drawing/2014/main" id="{0DF16C6A-0D83-0BDC-7476-E18B45E92389}"/>
              </a:ext>
            </a:extLst>
          </p:cNvPr>
          <p:cNvSpPr txBox="1"/>
          <p:nvPr/>
        </p:nvSpPr>
        <p:spPr>
          <a:xfrm>
            <a:off x="9201507" y="2101710"/>
            <a:ext cx="2588958" cy="830997"/>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1. Main and Thompson E. of Jordan Avenue</a:t>
            </a:r>
          </a:p>
          <a:p>
            <a:r>
              <a:rPr lang="en-US" sz="1200">
                <a:solidFill>
                  <a:schemeClr val="accent2">
                    <a:lumMod val="10000"/>
                  </a:schemeClr>
                </a:solidFill>
                <a:latin typeface="Corbel" panose="020B0503020204020204" pitchFamily="34" charset="0"/>
              </a:rPr>
              <a:t>Change to Mixed Use 4 (4 stories) from Mixed Use 3 (3 stories)</a:t>
            </a:r>
          </a:p>
        </p:txBody>
      </p:sp>
      <p:cxnSp>
        <p:nvCxnSpPr>
          <p:cNvPr id="9" name="Straight Arrow Connector 8">
            <a:extLst>
              <a:ext uri="{FF2B5EF4-FFF2-40B4-BE49-F238E27FC236}">
                <a16:creationId xmlns:a16="http://schemas.microsoft.com/office/drawing/2014/main" id="{6FD6C6E9-718A-D5FC-2EBC-BECEE13AACAA}"/>
              </a:ext>
            </a:extLst>
          </p:cNvPr>
          <p:cNvCxnSpPr>
            <a:cxnSpLocks/>
          </p:cNvCxnSpPr>
          <p:nvPr/>
        </p:nvCxnSpPr>
        <p:spPr>
          <a:xfrm flipH="1">
            <a:off x="10097837" y="2954522"/>
            <a:ext cx="398149" cy="93812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301A9254-5C0F-E217-144A-9076850BE7C1}"/>
              </a:ext>
            </a:extLst>
          </p:cNvPr>
          <p:cNvCxnSpPr>
            <a:cxnSpLocks/>
            <a:stCxn id="8" idx="2"/>
          </p:cNvCxnSpPr>
          <p:nvPr/>
        </p:nvCxnSpPr>
        <p:spPr>
          <a:xfrm flipH="1">
            <a:off x="10350741" y="2932707"/>
            <a:ext cx="145245" cy="218671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6" name="Freeform: Shape 15">
            <a:extLst>
              <a:ext uri="{FF2B5EF4-FFF2-40B4-BE49-F238E27FC236}">
                <a16:creationId xmlns:a16="http://schemas.microsoft.com/office/drawing/2014/main" id="{DAD60169-7F80-DA93-2ACC-3152F0A46855}"/>
              </a:ext>
            </a:extLst>
          </p:cNvPr>
          <p:cNvSpPr/>
          <p:nvPr/>
        </p:nvSpPr>
        <p:spPr>
          <a:xfrm>
            <a:off x="9201507" y="3260423"/>
            <a:ext cx="990600" cy="2724150"/>
          </a:xfrm>
          <a:custGeom>
            <a:avLst/>
            <a:gdLst>
              <a:gd name="connsiteX0" fmla="*/ 0 w 990600"/>
              <a:gd name="connsiteY0" fmla="*/ 2724150 h 2724150"/>
              <a:gd name="connsiteX1" fmla="*/ 234950 w 990600"/>
              <a:gd name="connsiteY1" fmla="*/ 1790700 h 2724150"/>
              <a:gd name="connsiteX2" fmla="*/ 393700 w 990600"/>
              <a:gd name="connsiteY2" fmla="*/ 1536700 h 2724150"/>
              <a:gd name="connsiteX3" fmla="*/ 476250 w 990600"/>
              <a:gd name="connsiteY3" fmla="*/ 1289050 h 2724150"/>
              <a:gd name="connsiteX4" fmla="*/ 565150 w 990600"/>
              <a:gd name="connsiteY4" fmla="*/ 933450 h 2724150"/>
              <a:gd name="connsiteX5" fmla="*/ 647700 w 990600"/>
              <a:gd name="connsiteY5" fmla="*/ 596900 h 2724150"/>
              <a:gd name="connsiteX6" fmla="*/ 704850 w 990600"/>
              <a:gd name="connsiteY6" fmla="*/ 469900 h 2724150"/>
              <a:gd name="connsiteX7" fmla="*/ 914400 w 990600"/>
              <a:gd name="connsiteY7" fmla="*/ 127000 h 2724150"/>
              <a:gd name="connsiteX8" fmla="*/ 990600 w 990600"/>
              <a:gd name="connsiteY8" fmla="*/ 0 h 2724150"/>
              <a:gd name="connsiteX9" fmla="*/ 990600 w 990600"/>
              <a:gd name="connsiteY9"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2724150">
                <a:moveTo>
                  <a:pt x="0" y="2724150"/>
                </a:moveTo>
                <a:lnTo>
                  <a:pt x="234950" y="1790700"/>
                </a:lnTo>
                <a:lnTo>
                  <a:pt x="393700" y="1536700"/>
                </a:lnTo>
                <a:lnTo>
                  <a:pt x="476250" y="1289050"/>
                </a:lnTo>
                <a:lnTo>
                  <a:pt x="565150" y="933450"/>
                </a:lnTo>
                <a:lnTo>
                  <a:pt x="647700" y="596900"/>
                </a:lnTo>
                <a:lnTo>
                  <a:pt x="704850" y="469900"/>
                </a:lnTo>
                <a:lnTo>
                  <a:pt x="914400" y="127000"/>
                </a:lnTo>
                <a:lnTo>
                  <a:pt x="990600" y="0"/>
                </a:lnTo>
                <a:lnTo>
                  <a:pt x="990600" y="0"/>
                </a:lnTo>
              </a:path>
            </a:pathLst>
          </a:custGeom>
          <a:noFill/>
          <a:ln w="571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A45309-E123-F9D5-B215-0F507C286AA2}"/>
              </a:ext>
            </a:extLst>
          </p:cNvPr>
          <p:cNvSpPr txBox="1"/>
          <p:nvPr/>
        </p:nvSpPr>
        <p:spPr>
          <a:xfrm>
            <a:off x="8323746" y="5830186"/>
            <a:ext cx="788548" cy="276999"/>
          </a:xfrm>
          <a:prstGeom prst="rect">
            <a:avLst/>
          </a:prstGeom>
          <a:solidFill>
            <a:schemeClr val="accent3"/>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Seaward</a:t>
            </a:r>
            <a:endParaRPr lang="en-US" sz="1200">
              <a:solidFill>
                <a:schemeClr val="accent2">
                  <a:lumMod val="10000"/>
                </a:schemeClr>
              </a:solidFill>
              <a:latin typeface="Corbel" panose="020B0503020204020204" pitchFamily="34" charset="0"/>
            </a:endParaRPr>
          </a:p>
        </p:txBody>
      </p:sp>
      <p:sp>
        <p:nvSpPr>
          <p:cNvPr id="7" name="Freeform: Shape 6">
            <a:extLst>
              <a:ext uri="{FF2B5EF4-FFF2-40B4-BE49-F238E27FC236}">
                <a16:creationId xmlns:a16="http://schemas.microsoft.com/office/drawing/2014/main" id="{28B6D7E7-4089-334B-0DA7-9A26586F6545}"/>
              </a:ext>
            </a:extLst>
          </p:cNvPr>
          <p:cNvSpPr/>
          <p:nvPr/>
        </p:nvSpPr>
        <p:spPr>
          <a:xfrm>
            <a:off x="9023080" y="4816425"/>
            <a:ext cx="1998424" cy="896293"/>
          </a:xfrm>
          <a:custGeom>
            <a:avLst/>
            <a:gdLst>
              <a:gd name="connsiteX0" fmla="*/ 208230 w 1665838"/>
              <a:gd name="connsiteY0" fmla="*/ 0 h 814812"/>
              <a:gd name="connsiteX1" fmla="*/ 135802 w 1665838"/>
              <a:gd name="connsiteY1" fmla="*/ 126749 h 814812"/>
              <a:gd name="connsiteX2" fmla="*/ 0 w 1665838"/>
              <a:gd name="connsiteY2" fmla="*/ 624689 h 814812"/>
              <a:gd name="connsiteX3" fmla="*/ 452674 w 1665838"/>
              <a:gd name="connsiteY3" fmla="*/ 742384 h 814812"/>
              <a:gd name="connsiteX4" fmla="*/ 497941 w 1665838"/>
              <a:gd name="connsiteY4" fmla="*/ 552261 h 814812"/>
              <a:gd name="connsiteX5" fmla="*/ 615636 w 1665838"/>
              <a:gd name="connsiteY5" fmla="*/ 570368 h 814812"/>
              <a:gd name="connsiteX6" fmla="*/ 570369 w 1665838"/>
              <a:gd name="connsiteY6" fmla="*/ 778598 h 814812"/>
              <a:gd name="connsiteX7" fmla="*/ 715224 w 1665838"/>
              <a:gd name="connsiteY7" fmla="*/ 814812 h 814812"/>
              <a:gd name="connsiteX8" fmla="*/ 742384 w 1665838"/>
              <a:gd name="connsiteY8" fmla="*/ 688063 h 814812"/>
              <a:gd name="connsiteX9" fmla="*/ 905347 w 1665838"/>
              <a:gd name="connsiteY9" fmla="*/ 715224 h 814812"/>
              <a:gd name="connsiteX10" fmla="*/ 941561 w 1665838"/>
              <a:gd name="connsiteY10" fmla="*/ 606582 h 814812"/>
              <a:gd name="connsiteX11" fmla="*/ 1330860 w 1665838"/>
              <a:gd name="connsiteY11" fmla="*/ 706170 h 814812"/>
              <a:gd name="connsiteX12" fmla="*/ 1358020 w 1665838"/>
              <a:gd name="connsiteY12" fmla="*/ 570368 h 814812"/>
              <a:gd name="connsiteX13" fmla="*/ 1584357 w 1665838"/>
              <a:gd name="connsiteY13" fmla="*/ 651850 h 814812"/>
              <a:gd name="connsiteX14" fmla="*/ 1665838 w 1665838"/>
              <a:gd name="connsiteY14" fmla="*/ 371192 h 814812"/>
              <a:gd name="connsiteX15" fmla="*/ 208230 w 1665838"/>
              <a:gd name="connsiteY15" fmla="*/ 0 h 814812"/>
              <a:gd name="connsiteX0" fmla="*/ 0 w 1892175"/>
              <a:gd name="connsiteY0" fmla="*/ 0 h 896293"/>
              <a:gd name="connsiteX1" fmla="*/ 362139 w 1892175"/>
              <a:gd name="connsiteY1" fmla="*/ 208230 h 896293"/>
              <a:gd name="connsiteX2" fmla="*/ 226337 w 1892175"/>
              <a:gd name="connsiteY2" fmla="*/ 706170 h 896293"/>
              <a:gd name="connsiteX3" fmla="*/ 679011 w 1892175"/>
              <a:gd name="connsiteY3" fmla="*/ 823865 h 896293"/>
              <a:gd name="connsiteX4" fmla="*/ 724278 w 1892175"/>
              <a:gd name="connsiteY4" fmla="*/ 633742 h 896293"/>
              <a:gd name="connsiteX5" fmla="*/ 841973 w 1892175"/>
              <a:gd name="connsiteY5" fmla="*/ 651849 h 896293"/>
              <a:gd name="connsiteX6" fmla="*/ 796706 w 1892175"/>
              <a:gd name="connsiteY6" fmla="*/ 860079 h 896293"/>
              <a:gd name="connsiteX7" fmla="*/ 941561 w 1892175"/>
              <a:gd name="connsiteY7" fmla="*/ 896293 h 896293"/>
              <a:gd name="connsiteX8" fmla="*/ 968721 w 1892175"/>
              <a:gd name="connsiteY8" fmla="*/ 769544 h 896293"/>
              <a:gd name="connsiteX9" fmla="*/ 1131684 w 1892175"/>
              <a:gd name="connsiteY9" fmla="*/ 796705 h 896293"/>
              <a:gd name="connsiteX10" fmla="*/ 1167898 w 1892175"/>
              <a:gd name="connsiteY10" fmla="*/ 688063 h 896293"/>
              <a:gd name="connsiteX11" fmla="*/ 1557197 w 1892175"/>
              <a:gd name="connsiteY11" fmla="*/ 787651 h 896293"/>
              <a:gd name="connsiteX12" fmla="*/ 1584357 w 1892175"/>
              <a:gd name="connsiteY12" fmla="*/ 651849 h 896293"/>
              <a:gd name="connsiteX13" fmla="*/ 1810694 w 1892175"/>
              <a:gd name="connsiteY13" fmla="*/ 733331 h 896293"/>
              <a:gd name="connsiteX14" fmla="*/ 1892175 w 1892175"/>
              <a:gd name="connsiteY14" fmla="*/ 452673 h 896293"/>
              <a:gd name="connsiteX15" fmla="*/ 0 w 1892175"/>
              <a:gd name="connsiteY15" fmla="*/ 0 h 896293"/>
              <a:gd name="connsiteX0" fmla="*/ 25235 w 1917410"/>
              <a:gd name="connsiteY0" fmla="*/ 0 h 896293"/>
              <a:gd name="connsiteX1" fmla="*/ 387374 w 1917410"/>
              <a:gd name="connsiteY1" fmla="*/ 208230 h 896293"/>
              <a:gd name="connsiteX2" fmla="*/ 251572 w 1917410"/>
              <a:gd name="connsiteY2" fmla="*/ 706170 h 896293"/>
              <a:gd name="connsiteX3" fmla="*/ 704246 w 1917410"/>
              <a:gd name="connsiteY3" fmla="*/ 823865 h 896293"/>
              <a:gd name="connsiteX4" fmla="*/ 749513 w 1917410"/>
              <a:gd name="connsiteY4" fmla="*/ 633742 h 896293"/>
              <a:gd name="connsiteX5" fmla="*/ 867208 w 1917410"/>
              <a:gd name="connsiteY5" fmla="*/ 651849 h 896293"/>
              <a:gd name="connsiteX6" fmla="*/ 821941 w 1917410"/>
              <a:gd name="connsiteY6" fmla="*/ 860079 h 896293"/>
              <a:gd name="connsiteX7" fmla="*/ 966796 w 1917410"/>
              <a:gd name="connsiteY7" fmla="*/ 896293 h 896293"/>
              <a:gd name="connsiteX8" fmla="*/ 993956 w 1917410"/>
              <a:gd name="connsiteY8" fmla="*/ 769544 h 896293"/>
              <a:gd name="connsiteX9" fmla="*/ 1156919 w 1917410"/>
              <a:gd name="connsiteY9" fmla="*/ 796705 h 896293"/>
              <a:gd name="connsiteX10" fmla="*/ 1193133 w 1917410"/>
              <a:gd name="connsiteY10" fmla="*/ 688063 h 896293"/>
              <a:gd name="connsiteX11" fmla="*/ 1582432 w 1917410"/>
              <a:gd name="connsiteY11" fmla="*/ 787651 h 896293"/>
              <a:gd name="connsiteX12" fmla="*/ 1609592 w 1917410"/>
              <a:gd name="connsiteY12" fmla="*/ 651849 h 896293"/>
              <a:gd name="connsiteX13" fmla="*/ 1835929 w 1917410"/>
              <a:gd name="connsiteY13" fmla="*/ 733331 h 896293"/>
              <a:gd name="connsiteX14" fmla="*/ 1917410 w 1917410"/>
              <a:gd name="connsiteY14" fmla="*/ 452673 h 896293"/>
              <a:gd name="connsiteX15" fmla="*/ 25235 w 1917410"/>
              <a:gd name="connsiteY15" fmla="*/ 0 h 896293"/>
              <a:gd name="connsiteX0" fmla="*/ 79334 w 1971509"/>
              <a:gd name="connsiteY0" fmla="*/ 0 h 896293"/>
              <a:gd name="connsiteX1" fmla="*/ 106495 w 1971509"/>
              <a:gd name="connsiteY1" fmla="*/ 570369 h 896293"/>
              <a:gd name="connsiteX2" fmla="*/ 305671 w 1971509"/>
              <a:gd name="connsiteY2" fmla="*/ 706170 h 896293"/>
              <a:gd name="connsiteX3" fmla="*/ 758345 w 1971509"/>
              <a:gd name="connsiteY3" fmla="*/ 823865 h 896293"/>
              <a:gd name="connsiteX4" fmla="*/ 803612 w 1971509"/>
              <a:gd name="connsiteY4" fmla="*/ 633742 h 896293"/>
              <a:gd name="connsiteX5" fmla="*/ 921307 w 1971509"/>
              <a:gd name="connsiteY5" fmla="*/ 651849 h 896293"/>
              <a:gd name="connsiteX6" fmla="*/ 876040 w 1971509"/>
              <a:gd name="connsiteY6" fmla="*/ 860079 h 896293"/>
              <a:gd name="connsiteX7" fmla="*/ 1020895 w 1971509"/>
              <a:gd name="connsiteY7" fmla="*/ 896293 h 896293"/>
              <a:gd name="connsiteX8" fmla="*/ 1048055 w 1971509"/>
              <a:gd name="connsiteY8" fmla="*/ 769544 h 896293"/>
              <a:gd name="connsiteX9" fmla="*/ 1211018 w 1971509"/>
              <a:gd name="connsiteY9" fmla="*/ 796705 h 896293"/>
              <a:gd name="connsiteX10" fmla="*/ 1247232 w 1971509"/>
              <a:gd name="connsiteY10" fmla="*/ 688063 h 896293"/>
              <a:gd name="connsiteX11" fmla="*/ 1636531 w 1971509"/>
              <a:gd name="connsiteY11" fmla="*/ 787651 h 896293"/>
              <a:gd name="connsiteX12" fmla="*/ 1663691 w 1971509"/>
              <a:gd name="connsiteY12" fmla="*/ 651849 h 896293"/>
              <a:gd name="connsiteX13" fmla="*/ 1890028 w 1971509"/>
              <a:gd name="connsiteY13" fmla="*/ 733331 h 896293"/>
              <a:gd name="connsiteX14" fmla="*/ 1971509 w 1971509"/>
              <a:gd name="connsiteY14" fmla="*/ 452673 h 896293"/>
              <a:gd name="connsiteX15" fmla="*/ 79334 w 1971509"/>
              <a:gd name="connsiteY15" fmla="*/ 0 h 896293"/>
              <a:gd name="connsiteX0" fmla="*/ 106249 w 1998424"/>
              <a:gd name="connsiteY0" fmla="*/ 0 h 896293"/>
              <a:gd name="connsiteX1" fmla="*/ 79089 w 1998424"/>
              <a:gd name="connsiteY1" fmla="*/ 579423 h 896293"/>
              <a:gd name="connsiteX2" fmla="*/ 332586 w 1998424"/>
              <a:gd name="connsiteY2" fmla="*/ 706170 h 896293"/>
              <a:gd name="connsiteX3" fmla="*/ 785260 w 1998424"/>
              <a:gd name="connsiteY3" fmla="*/ 823865 h 896293"/>
              <a:gd name="connsiteX4" fmla="*/ 830527 w 1998424"/>
              <a:gd name="connsiteY4" fmla="*/ 633742 h 896293"/>
              <a:gd name="connsiteX5" fmla="*/ 948222 w 1998424"/>
              <a:gd name="connsiteY5" fmla="*/ 651849 h 896293"/>
              <a:gd name="connsiteX6" fmla="*/ 902955 w 1998424"/>
              <a:gd name="connsiteY6" fmla="*/ 860079 h 896293"/>
              <a:gd name="connsiteX7" fmla="*/ 1047810 w 1998424"/>
              <a:gd name="connsiteY7" fmla="*/ 896293 h 896293"/>
              <a:gd name="connsiteX8" fmla="*/ 1074970 w 1998424"/>
              <a:gd name="connsiteY8" fmla="*/ 769544 h 896293"/>
              <a:gd name="connsiteX9" fmla="*/ 1237933 w 1998424"/>
              <a:gd name="connsiteY9" fmla="*/ 796705 h 896293"/>
              <a:gd name="connsiteX10" fmla="*/ 1274147 w 1998424"/>
              <a:gd name="connsiteY10" fmla="*/ 688063 h 896293"/>
              <a:gd name="connsiteX11" fmla="*/ 1663446 w 1998424"/>
              <a:gd name="connsiteY11" fmla="*/ 787651 h 896293"/>
              <a:gd name="connsiteX12" fmla="*/ 1690606 w 1998424"/>
              <a:gd name="connsiteY12" fmla="*/ 651849 h 896293"/>
              <a:gd name="connsiteX13" fmla="*/ 1916943 w 1998424"/>
              <a:gd name="connsiteY13" fmla="*/ 733331 h 896293"/>
              <a:gd name="connsiteX14" fmla="*/ 1998424 w 1998424"/>
              <a:gd name="connsiteY14" fmla="*/ 452673 h 896293"/>
              <a:gd name="connsiteX15" fmla="*/ 106249 w 1998424"/>
              <a:gd name="connsiteY15" fmla="*/ 0 h 896293"/>
              <a:gd name="connsiteX0" fmla="*/ 106249 w 1998424"/>
              <a:gd name="connsiteY0" fmla="*/ 0 h 896293"/>
              <a:gd name="connsiteX1" fmla="*/ 79089 w 1998424"/>
              <a:gd name="connsiteY1" fmla="*/ 579423 h 896293"/>
              <a:gd name="connsiteX2" fmla="*/ 332586 w 1998424"/>
              <a:gd name="connsiteY2" fmla="*/ 706170 h 896293"/>
              <a:gd name="connsiteX3" fmla="*/ 785260 w 1998424"/>
              <a:gd name="connsiteY3" fmla="*/ 823865 h 896293"/>
              <a:gd name="connsiteX4" fmla="*/ 830527 w 1998424"/>
              <a:gd name="connsiteY4" fmla="*/ 633742 h 896293"/>
              <a:gd name="connsiteX5" fmla="*/ 948222 w 1998424"/>
              <a:gd name="connsiteY5" fmla="*/ 651849 h 896293"/>
              <a:gd name="connsiteX6" fmla="*/ 902955 w 1998424"/>
              <a:gd name="connsiteY6" fmla="*/ 860079 h 896293"/>
              <a:gd name="connsiteX7" fmla="*/ 1047810 w 1998424"/>
              <a:gd name="connsiteY7" fmla="*/ 896293 h 896293"/>
              <a:gd name="connsiteX8" fmla="*/ 1074970 w 1998424"/>
              <a:gd name="connsiteY8" fmla="*/ 769544 h 896293"/>
              <a:gd name="connsiteX9" fmla="*/ 1237933 w 1998424"/>
              <a:gd name="connsiteY9" fmla="*/ 796705 h 896293"/>
              <a:gd name="connsiteX10" fmla="*/ 1274147 w 1998424"/>
              <a:gd name="connsiteY10" fmla="*/ 688063 h 896293"/>
              <a:gd name="connsiteX11" fmla="*/ 1663446 w 1998424"/>
              <a:gd name="connsiteY11" fmla="*/ 787651 h 896293"/>
              <a:gd name="connsiteX12" fmla="*/ 1690606 w 1998424"/>
              <a:gd name="connsiteY12" fmla="*/ 651849 h 896293"/>
              <a:gd name="connsiteX13" fmla="*/ 1916943 w 1998424"/>
              <a:gd name="connsiteY13" fmla="*/ 733331 h 896293"/>
              <a:gd name="connsiteX14" fmla="*/ 1998424 w 1998424"/>
              <a:gd name="connsiteY14" fmla="*/ 452673 h 896293"/>
              <a:gd name="connsiteX15" fmla="*/ 106249 w 1998424"/>
              <a:gd name="connsiteY15" fmla="*/ 0 h 8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8424" h="896293">
                <a:moveTo>
                  <a:pt x="106249" y="0"/>
                </a:moveTo>
                <a:cubicBezTo>
                  <a:pt x="-17481" y="531137"/>
                  <a:pt x="-41624" y="510013"/>
                  <a:pt x="79089" y="579423"/>
                </a:cubicBezTo>
                <a:cubicBezTo>
                  <a:pt x="299390" y="621672"/>
                  <a:pt x="248087" y="663921"/>
                  <a:pt x="332586" y="706170"/>
                </a:cubicBezTo>
                <a:lnTo>
                  <a:pt x="785260" y="823865"/>
                </a:lnTo>
                <a:lnTo>
                  <a:pt x="830527" y="633742"/>
                </a:lnTo>
                <a:lnTo>
                  <a:pt x="948222" y="651849"/>
                </a:lnTo>
                <a:lnTo>
                  <a:pt x="902955" y="860079"/>
                </a:lnTo>
                <a:lnTo>
                  <a:pt x="1047810" y="896293"/>
                </a:lnTo>
                <a:lnTo>
                  <a:pt x="1074970" y="769544"/>
                </a:lnTo>
                <a:lnTo>
                  <a:pt x="1237933" y="796705"/>
                </a:lnTo>
                <a:lnTo>
                  <a:pt x="1274147" y="688063"/>
                </a:lnTo>
                <a:lnTo>
                  <a:pt x="1663446" y="787651"/>
                </a:lnTo>
                <a:lnTo>
                  <a:pt x="1690606" y="651849"/>
                </a:lnTo>
                <a:lnTo>
                  <a:pt x="1916943" y="733331"/>
                </a:lnTo>
                <a:lnTo>
                  <a:pt x="1998424" y="452673"/>
                </a:lnTo>
                <a:lnTo>
                  <a:pt x="106249"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5C0CCD8-C70C-0117-4E5C-EEFFA6D6B044}"/>
              </a:ext>
            </a:extLst>
          </p:cNvPr>
          <p:cNvSpPr/>
          <p:nvPr/>
        </p:nvSpPr>
        <p:spPr>
          <a:xfrm>
            <a:off x="9473363" y="3512725"/>
            <a:ext cx="1810693" cy="1294646"/>
          </a:xfrm>
          <a:custGeom>
            <a:avLst/>
            <a:gdLst>
              <a:gd name="connsiteX0" fmla="*/ 162962 w 1457608"/>
              <a:gd name="connsiteY0" fmla="*/ 0 h 1167897"/>
              <a:gd name="connsiteX1" fmla="*/ 72428 w 1457608"/>
              <a:gd name="connsiteY1" fmla="*/ 126749 h 1167897"/>
              <a:gd name="connsiteX2" fmla="*/ 0 w 1457608"/>
              <a:gd name="connsiteY2" fmla="*/ 371192 h 1167897"/>
              <a:gd name="connsiteX3" fmla="*/ 651849 w 1457608"/>
              <a:gd name="connsiteY3" fmla="*/ 769545 h 1167897"/>
              <a:gd name="connsiteX4" fmla="*/ 606582 w 1457608"/>
              <a:gd name="connsiteY4" fmla="*/ 995881 h 1167897"/>
              <a:gd name="connsiteX5" fmla="*/ 1321806 w 1457608"/>
              <a:gd name="connsiteY5" fmla="*/ 1167897 h 1167897"/>
              <a:gd name="connsiteX6" fmla="*/ 1457608 w 1457608"/>
              <a:gd name="connsiteY6" fmla="*/ 995881 h 1167897"/>
              <a:gd name="connsiteX7" fmla="*/ 1421394 w 1457608"/>
              <a:gd name="connsiteY7" fmla="*/ 968721 h 1167897"/>
              <a:gd name="connsiteX8" fmla="*/ 1385180 w 1457608"/>
              <a:gd name="connsiteY8" fmla="*/ 688063 h 1167897"/>
              <a:gd name="connsiteX9" fmla="*/ 162962 w 1457608"/>
              <a:gd name="connsiteY9" fmla="*/ 0 h 1167897"/>
              <a:gd name="connsiteX0" fmla="*/ 0 w 1511929"/>
              <a:gd name="connsiteY0" fmla="*/ 0 h 1294646"/>
              <a:gd name="connsiteX1" fmla="*/ 126749 w 1511929"/>
              <a:gd name="connsiteY1" fmla="*/ 253498 h 1294646"/>
              <a:gd name="connsiteX2" fmla="*/ 54321 w 1511929"/>
              <a:gd name="connsiteY2" fmla="*/ 497941 h 1294646"/>
              <a:gd name="connsiteX3" fmla="*/ 706170 w 1511929"/>
              <a:gd name="connsiteY3" fmla="*/ 896294 h 1294646"/>
              <a:gd name="connsiteX4" fmla="*/ 660903 w 1511929"/>
              <a:gd name="connsiteY4" fmla="*/ 1122630 h 1294646"/>
              <a:gd name="connsiteX5" fmla="*/ 1376127 w 1511929"/>
              <a:gd name="connsiteY5" fmla="*/ 1294646 h 1294646"/>
              <a:gd name="connsiteX6" fmla="*/ 1511929 w 1511929"/>
              <a:gd name="connsiteY6" fmla="*/ 1122630 h 1294646"/>
              <a:gd name="connsiteX7" fmla="*/ 1475715 w 1511929"/>
              <a:gd name="connsiteY7" fmla="*/ 1095470 h 1294646"/>
              <a:gd name="connsiteX8" fmla="*/ 1439501 w 1511929"/>
              <a:gd name="connsiteY8" fmla="*/ 814812 h 1294646"/>
              <a:gd name="connsiteX9" fmla="*/ 0 w 1511929"/>
              <a:gd name="connsiteY9" fmla="*/ 0 h 1294646"/>
              <a:gd name="connsiteX0" fmla="*/ 298764 w 1810693"/>
              <a:gd name="connsiteY0" fmla="*/ 0 h 1294646"/>
              <a:gd name="connsiteX1" fmla="*/ 425513 w 1810693"/>
              <a:gd name="connsiteY1" fmla="*/ 253498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 name="connsiteX0" fmla="*/ 298764 w 1810693"/>
              <a:gd name="connsiteY0" fmla="*/ 0 h 1294646"/>
              <a:gd name="connsiteX1" fmla="*/ 425513 w 1810693"/>
              <a:gd name="connsiteY1" fmla="*/ 253498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 name="connsiteX0" fmla="*/ 298764 w 1810693"/>
              <a:gd name="connsiteY0" fmla="*/ 0 h 1294646"/>
              <a:gd name="connsiteX1" fmla="*/ 235390 w 1810693"/>
              <a:gd name="connsiteY1" fmla="*/ 190123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0693" h="1294646">
                <a:moveTo>
                  <a:pt x="298764" y="0"/>
                </a:moveTo>
                <a:lnTo>
                  <a:pt x="235390" y="190123"/>
                </a:lnTo>
                <a:cubicBezTo>
                  <a:pt x="93552" y="220301"/>
                  <a:pt x="78464" y="205213"/>
                  <a:pt x="0" y="344032"/>
                </a:cubicBezTo>
                <a:lnTo>
                  <a:pt x="1004934" y="896294"/>
                </a:lnTo>
                <a:lnTo>
                  <a:pt x="959667" y="1122630"/>
                </a:lnTo>
                <a:lnTo>
                  <a:pt x="1674891" y="1294646"/>
                </a:lnTo>
                <a:lnTo>
                  <a:pt x="1810693" y="1122630"/>
                </a:lnTo>
                <a:lnTo>
                  <a:pt x="1774479" y="1095470"/>
                </a:lnTo>
                <a:lnTo>
                  <a:pt x="1738265" y="814812"/>
                </a:lnTo>
                <a:lnTo>
                  <a:pt x="298764"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54DD07-8E75-ABB3-6E35-B9B5C66A95C0}"/>
              </a:ext>
            </a:extLst>
          </p:cNvPr>
          <p:cNvSpPr/>
          <p:nvPr/>
        </p:nvSpPr>
        <p:spPr>
          <a:xfrm>
            <a:off x="10105317" y="517879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23" name="Oval 22">
            <a:extLst>
              <a:ext uri="{FF2B5EF4-FFF2-40B4-BE49-F238E27FC236}">
                <a16:creationId xmlns:a16="http://schemas.microsoft.com/office/drawing/2014/main" id="{FAFA8BEC-F8B6-4B37-0AE1-78B3D1608C1E}"/>
              </a:ext>
            </a:extLst>
          </p:cNvPr>
          <p:cNvSpPr/>
          <p:nvPr/>
        </p:nvSpPr>
        <p:spPr>
          <a:xfrm>
            <a:off x="10628126" y="4241385"/>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pic>
        <p:nvPicPr>
          <p:cNvPr id="36" name="Picture 35" descr="A picture containing text, screenshot, colorfulness, font&#10;&#10;Description automatically generated">
            <a:extLst>
              <a:ext uri="{FF2B5EF4-FFF2-40B4-BE49-F238E27FC236}">
                <a16:creationId xmlns:a16="http://schemas.microsoft.com/office/drawing/2014/main" id="{CED84F6A-3BBF-20E4-0742-EC41CA002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6097"/>
            <a:ext cx="4100639" cy="4475805"/>
          </a:xfrm>
          <a:prstGeom prst="rect">
            <a:avLst/>
          </a:prstGeom>
          <a:ln>
            <a:solidFill>
              <a:srgbClr val="000000"/>
            </a:solidFill>
          </a:ln>
        </p:spPr>
      </p:pic>
    </p:spTree>
    <p:extLst>
      <p:ext uri="{BB962C8B-B14F-4D97-AF65-F5344CB8AC3E}">
        <p14:creationId xmlns:p14="http://schemas.microsoft.com/office/powerpoint/2010/main" val="211871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71C5-BECB-4AE2-88F8-028FA83126A8}"/>
              </a:ext>
            </a:extLst>
          </p:cNvPr>
          <p:cNvSpPr>
            <a:spLocks noGrp="1"/>
          </p:cNvSpPr>
          <p:nvPr>
            <p:ph type="title"/>
          </p:nvPr>
        </p:nvSpPr>
        <p:spPr/>
        <p:txBody>
          <a:bodyPr/>
          <a:lstStyle/>
          <a:p>
            <a:r>
              <a:rPr lang="en-US"/>
              <a:t>The Family of Plans</a:t>
            </a:r>
          </a:p>
        </p:txBody>
      </p:sp>
      <p:graphicFrame>
        <p:nvGraphicFramePr>
          <p:cNvPr id="3" name="Diagram 2">
            <a:extLst>
              <a:ext uri="{FF2B5EF4-FFF2-40B4-BE49-F238E27FC236}">
                <a16:creationId xmlns:a16="http://schemas.microsoft.com/office/drawing/2014/main" id="{284C4E76-1D38-4040-A2B9-5B43594F3EAD}"/>
              </a:ext>
            </a:extLst>
          </p:cNvPr>
          <p:cNvGraphicFramePr/>
          <p:nvPr/>
        </p:nvGraphicFramePr>
        <p:xfrm>
          <a:off x="-1012116" y="538842"/>
          <a:ext cx="13006532" cy="5780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9F0D935-66BF-4698-8AF8-DD0B3AA12942}"/>
              </a:ext>
            </a:extLst>
          </p:cNvPr>
          <p:cNvSpPr txBox="1"/>
          <p:nvPr/>
        </p:nvSpPr>
        <p:spPr>
          <a:xfrm>
            <a:off x="8875395" y="5719713"/>
            <a:ext cx="3225755" cy="369332"/>
          </a:xfrm>
          <a:prstGeom prst="rect">
            <a:avLst/>
          </a:prstGeom>
          <a:noFill/>
        </p:spPr>
        <p:txBody>
          <a:bodyPr wrap="none" rtlCol="0">
            <a:spAutoFit/>
          </a:bodyPr>
          <a:lstStyle/>
          <a:p>
            <a:r>
              <a:rPr lang="en-US">
                <a:solidFill>
                  <a:srgbClr val="FF0000"/>
                </a:solidFill>
              </a:rPr>
              <a:t>(Examples of Types of Plans)</a:t>
            </a:r>
          </a:p>
        </p:txBody>
      </p:sp>
    </p:spTree>
    <p:extLst>
      <p:ext uri="{BB962C8B-B14F-4D97-AF65-F5344CB8AC3E}">
        <p14:creationId xmlns:p14="http://schemas.microsoft.com/office/powerpoint/2010/main" val="253176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2C08F8-16AE-935A-22D1-5A68149AD435}"/>
              </a:ext>
            </a:extLst>
          </p:cNvPr>
          <p:cNvSpPr/>
          <p:nvPr/>
        </p:nvSpPr>
        <p:spPr>
          <a:xfrm>
            <a:off x="0" y="6024769"/>
            <a:ext cx="12192000" cy="833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map of a city&#10;&#10;Description automatically generated with low confidence">
            <a:extLst>
              <a:ext uri="{FF2B5EF4-FFF2-40B4-BE49-F238E27FC236}">
                <a16:creationId xmlns:a16="http://schemas.microsoft.com/office/drawing/2014/main" id="{8548CB68-3D11-C3EA-E792-EC305B7872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5246" y="946284"/>
            <a:ext cx="8647286" cy="5581036"/>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solidFill>
            <a:schemeClr val="accent3"/>
          </a:solidFill>
        </p:spPr>
        <p:txBody>
          <a:bodyPr/>
          <a:lstStyle/>
          <a:p>
            <a:r>
              <a:rPr lang="en-US"/>
              <a:t>Midtown Corridors – </a:t>
            </a:r>
            <a:r>
              <a:rPr lang="en-US" u="sng"/>
              <a:t>Planning Commission</a:t>
            </a:r>
          </a:p>
        </p:txBody>
      </p:sp>
      <p:sp>
        <p:nvSpPr>
          <p:cNvPr id="8" name="TextBox 7">
            <a:extLst>
              <a:ext uri="{FF2B5EF4-FFF2-40B4-BE49-F238E27FC236}">
                <a16:creationId xmlns:a16="http://schemas.microsoft.com/office/drawing/2014/main" id="{0DF16C6A-0D83-0BDC-7476-E18B45E92389}"/>
              </a:ext>
            </a:extLst>
          </p:cNvPr>
          <p:cNvSpPr txBox="1"/>
          <p:nvPr/>
        </p:nvSpPr>
        <p:spPr>
          <a:xfrm>
            <a:off x="9066362" y="2246097"/>
            <a:ext cx="2841332" cy="646331"/>
          </a:xfrm>
          <a:prstGeom prst="rect">
            <a:avLst/>
          </a:prstGeom>
          <a:solidFill>
            <a:schemeClr val="bg1"/>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“Triangle” Area on south side of Main</a:t>
            </a:r>
          </a:p>
          <a:p>
            <a:r>
              <a:rPr lang="en-US" sz="1200">
                <a:solidFill>
                  <a:schemeClr val="accent2">
                    <a:lumMod val="10000"/>
                  </a:schemeClr>
                </a:solidFill>
                <a:latin typeface="Corbel" panose="020B0503020204020204" pitchFamily="34" charset="0"/>
              </a:rPr>
              <a:t>Change to Mixed Use 4 (4 stories) from Mixed Use 3 (3 stories)</a:t>
            </a:r>
          </a:p>
        </p:txBody>
      </p:sp>
      <p:pic>
        <p:nvPicPr>
          <p:cNvPr id="36" name="Picture 35" descr="A picture containing text, screenshot, colorfulness, font&#10;&#10;Description automatically generated">
            <a:extLst>
              <a:ext uri="{FF2B5EF4-FFF2-40B4-BE49-F238E27FC236}">
                <a16:creationId xmlns:a16="http://schemas.microsoft.com/office/drawing/2014/main" id="{CED84F6A-3BBF-20E4-0742-EC41CA002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6097"/>
            <a:ext cx="4100639" cy="4475805"/>
          </a:xfrm>
          <a:prstGeom prst="rect">
            <a:avLst/>
          </a:prstGeom>
          <a:ln>
            <a:solidFill>
              <a:srgbClr val="000000"/>
            </a:solidFill>
          </a:ln>
        </p:spPr>
      </p:pic>
      <p:sp>
        <p:nvSpPr>
          <p:cNvPr id="3" name="Freeform: Shape 2">
            <a:extLst>
              <a:ext uri="{FF2B5EF4-FFF2-40B4-BE49-F238E27FC236}">
                <a16:creationId xmlns:a16="http://schemas.microsoft.com/office/drawing/2014/main" id="{7593FA07-E45C-83F6-9DD3-C8B7B175907A}"/>
              </a:ext>
            </a:extLst>
          </p:cNvPr>
          <p:cNvSpPr/>
          <p:nvPr/>
        </p:nvSpPr>
        <p:spPr>
          <a:xfrm>
            <a:off x="10437962" y="4209691"/>
            <a:ext cx="785004" cy="569343"/>
          </a:xfrm>
          <a:custGeom>
            <a:avLst/>
            <a:gdLst>
              <a:gd name="connsiteX0" fmla="*/ 94891 w 785004"/>
              <a:gd name="connsiteY0" fmla="*/ 0 h 569343"/>
              <a:gd name="connsiteX1" fmla="*/ 25880 w 785004"/>
              <a:gd name="connsiteY1" fmla="*/ 172528 h 569343"/>
              <a:gd name="connsiteX2" fmla="*/ 0 w 785004"/>
              <a:gd name="connsiteY2" fmla="*/ 388188 h 569343"/>
              <a:gd name="connsiteX3" fmla="*/ 664234 w 785004"/>
              <a:gd name="connsiteY3" fmla="*/ 569343 h 569343"/>
              <a:gd name="connsiteX4" fmla="*/ 759125 w 785004"/>
              <a:gd name="connsiteY4" fmla="*/ 448573 h 569343"/>
              <a:gd name="connsiteX5" fmla="*/ 785004 w 785004"/>
              <a:gd name="connsiteY5" fmla="*/ 388188 h 569343"/>
              <a:gd name="connsiteX6" fmla="*/ 94891 w 785004"/>
              <a:gd name="connsiteY6" fmla="*/ 0 h 5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004" h="569343">
                <a:moveTo>
                  <a:pt x="94891" y="0"/>
                </a:moveTo>
                <a:lnTo>
                  <a:pt x="25880" y="172528"/>
                </a:lnTo>
                <a:lnTo>
                  <a:pt x="0" y="388188"/>
                </a:lnTo>
                <a:lnTo>
                  <a:pt x="664234" y="569343"/>
                </a:lnTo>
                <a:lnTo>
                  <a:pt x="759125" y="448573"/>
                </a:lnTo>
                <a:lnTo>
                  <a:pt x="785004" y="388188"/>
                </a:lnTo>
                <a:lnTo>
                  <a:pt x="94891" y="0"/>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A01F2D2C-541A-E96C-E897-8A63699A55F4}"/>
              </a:ext>
            </a:extLst>
          </p:cNvPr>
          <p:cNvSpPr/>
          <p:nvPr/>
        </p:nvSpPr>
        <p:spPr>
          <a:xfrm>
            <a:off x="9066362" y="5055079"/>
            <a:ext cx="1595887" cy="638355"/>
          </a:xfrm>
          <a:custGeom>
            <a:avLst/>
            <a:gdLst>
              <a:gd name="connsiteX0" fmla="*/ 51759 w 1595887"/>
              <a:gd name="connsiteY0" fmla="*/ 0 h 638355"/>
              <a:gd name="connsiteX1" fmla="*/ 0 w 1595887"/>
              <a:gd name="connsiteY1" fmla="*/ 276046 h 638355"/>
              <a:gd name="connsiteX2" fmla="*/ 284672 w 1595887"/>
              <a:gd name="connsiteY2" fmla="*/ 362310 h 638355"/>
              <a:gd name="connsiteX3" fmla="*/ 276046 w 1595887"/>
              <a:gd name="connsiteY3" fmla="*/ 457200 h 638355"/>
              <a:gd name="connsiteX4" fmla="*/ 733246 w 1595887"/>
              <a:gd name="connsiteY4" fmla="*/ 595223 h 638355"/>
              <a:gd name="connsiteX5" fmla="*/ 819510 w 1595887"/>
              <a:gd name="connsiteY5" fmla="*/ 396815 h 638355"/>
              <a:gd name="connsiteX6" fmla="*/ 923027 w 1595887"/>
              <a:gd name="connsiteY6" fmla="*/ 431321 h 638355"/>
              <a:gd name="connsiteX7" fmla="*/ 888521 w 1595887"/>
              <a:gd name="connsiteY7" fmla="*/ 586596 h 638355"/>
              <a:gd name="connsiteX8" fmla="*/ 1017917 w 1595887"/>
              <a:gd name="connsiteY8" fmla="*/ 638355 h 638355"/>
              <a:gd name="connsiteX9" fmla="*/ 1035170 w 1595887"/>
              <a:gd name="connsiteY9" fmla="*/ 517585 h 638355"/>
              <a:gd name="connsiteX10" fmla="*/ 1190446 w 1595887"/>
              <a:gd name="connsiteY10" fmla="*/ 543464 h 638355"/>
              <a:gd name="connsiteX11" fmla="*/ 1216325 w 1595887"/>
              <a:gd name="connsiteY11" fmla="*/ 457200 h 638355"/>
              <a:gd name="connsiteX12" fmla="*/ 1578634 w 1595887"/>
              <a:gd name="connsiteY12" fmla="*/ 526212 h 638355"/>
              <a:gd name="connsiteX13" fmla="*/ 1595887 w 1595887"/>
              <a:gd name="connsiteY13" fmla="*/ 388189 h 638355"/>
              <a:gd name="connsiteX14" fmla="*/ 51759 w 1595887"/>
              <a:gd name="connsiteY14" fmla="*/ 0 h 63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887" h="638355">
                <a:moveTo>
                  <a:pt x="51759" y="0"/>
                </a:moveTo>
                <a:lnTo>
                  <a:pt x="0" y="276046"/>
                </a:lnTo>
                <a:lnTo>
                  <a:pt x="284672" y="362310"/>
                </a:lnTo>
                <a:lnTo>
                  <a:pt x="276046" y="457200"/>
                </a:lnTo>
                <a:lnTo>
                  <a:pt x="733246" y="595223"/>
                </a:lnTo>
                <a:lnTo>
                  <a:pt x="819510" y="396815"/>
                </a:lnTo>
                <a:lnTo>
                  <a:pt x="923027" y="431321"/>
                </a:lnTo>
                <a:lnTo>
                  <a:pt x="888521" y="586596"/>
                </a:lnTo>
                <a:lnTo>
                  <a:pt x="1017917" y="638355"/>
                </a:lnTo>
                <a:lnTo>
                  <a:pt x="1035170" y="517585"/>
                </a:lnTo>
                <a:lnTo>
                  <a:pt x="1190446" y="543464"/>
                </a:lnTo>
                <a:lnTo>
                  <a:pt x="1216325" y="457200"/>
                </a:lnTo>
                <a:lnTo>
                  <a:pt x="1578634" y="526212"/>
                </a:lnTo>
                <a:lnTo>
                  <a:pt x="1595887" y="388189"/>
                </a:lnTo>
                <a:lnTo>
                  <a:pt x="51759" y="0"/>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4397EBA-1744-2BE7-3FB9-EC22CF0B546A}"/>
              </a:ext>
            </a:extLst>
          </p:cNvPr>
          <p:cNvSpPr txBox="1"/>
          <p:nvPr/>
        </p:nvSpPr>
        <p:spPr>
          <a:xfrm>
            <a:off x="5944144" y="5588550"/>
            <a:ext cx="2841332" cy="646331"/>
          </a:xfrm>
          <a:prstGeom prst="rect">
            <a:avLst/>
          </a:prstGeom>
          <a:solidFill>
            <a:schemeClr val="bg1"/>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South side of Thompson</a:t>
            </a:r>
          </a:p>
          <a:p>
            <a:r>
              <a:rPr lang="en-US" sz="1200">
                <a:solidFill>
                  <a:schemeClr val="accent2">
                    <a:lumMod val="10000"/>
                  </a:schemeClr>
                </a:solidFill>
                <a:latin typeface="Corbel" panose="020B0503020204020204" pitchFamily="34" charset="0"/>
              </a:rPr>
              <a:t>Change to Mixed Use 4 (4 stories) from Mixed Use 3 (3 stories)</a:t>
            </a:r>
          </a:p>
        </p:txBody>
      </p:sp>
      <p:cxnSp>
        <p:nvCxnSpPr>
          <p:cNvPr id="20" name="Straight Arrow Connector 19">
            <a:extLst>
              <a:ext uri="{FF2B5EF4-FFF2-40B4-BE49-F238E27FC236}">
                <a16:creationId xmlns:a16="http://schemas.microsoft.com/office/drawing/2014/main" id="{383364EC-153C-75BF-72C5-DE9E90C672E8}"/>
              </a:ext>
            </a:extLst>
          </p:cNvPr>
          <p:cNvCxnSpPr>
            <a:cxnSpLocks/>
          </p:cNvCxnSpPr>
          <p:nvPr/>
        </p:nvCxnSpPr>
        <p:spPr>
          <a:xfrm flipV="1">
            <a:off x="8785476" y="5393968"/>
            <a:ext cx="876109" cy="57551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4" name="Freeform: Shape 23">
            <a:extLst>
              <a:ext uri="{FF2B5EF4-FFF2-40B4-BE49-F238E27FC236}">
                <a16:creationId xmlns:a16="http://schemas.microsoft.com/office/drawing/2014/main" id="{88F28002-6AEC-E42C-DC09-CE9C9BCD913E}"/>
              </a:ext>
            </a:extLst>
          </p:cNvPr>
          <p:cNvSpPr/>
          <p:nvPr/>
        </p:nvSpPr>
        <p:spPr>
          <a:xfrm>
            <a:off x="9169879" y="4787660"/>
            <a:ext cx="1820174" cy="638355"/>
          </a:xfrm>
          <a:custGeom>
            <a:avLst/>
            <a:gdLst>
              <a:gd name="connsiteX0" fmla="*/ 43132 w 1820174"/>
              <a:gd name="connsiteY0" fmla="*/ 0 h 638355"/>
              <a:gd name="connsiteX1" fmla="*/ 0 w 1820174"/>
              <a:gd name="connsiteY1" fmla="*/ 155276 h 638355"/>
              <a:gd name="connsiteX2" fmla="*/ 1777042 w 1820174"/>
              <a:gd name="connsiteY2" fmla="*/ 638355 h 638355"/>
              <a:gd name="connsiteX3" fmla="*/ 1820174 w 1820174"/>
              <a:gd name="connsiteY3" fmla="*/ 465827 h 638355"/>
              <a:gd name="connsiteX4" fmla="*/ 43132 w 1820174"/>
              <a:gd name="connsiteY4" fmla="*/ 0 h 638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174" h="638355">
                <a:moveTo>
                  <a:pt x="43132" y="0"/>
                </a:moveTo>
                <a:lnTo>
                  <a:pt x="0" y="155276"/>
                </a:lnTo>
                <a:lnTo>
                  <a:pt x="1777042" y="638355"/>
                </a:lnTo>
                <a:lnTo>
                  <a:pt x="1820174" y="465827"/>
                </a:lnTo>
                <a:lnTo>
                  <a:pt x="43132" y="0"/>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F13ADCA-AE82-0DB5-9A77-557FFB7AC3AE}"/>
              </a:ext>
            </a:extLst>
          </p:cNvPr>
          <p:cNvSpPr/>
          <p:nvPr/>
        </p:nvSpPr>
        <p:spPr>
          <a:xfrm>
            <a:off x="9523562" y="3528204"/>
            <a:ext cx="1656272" cy="992038"/>
          </a:xfrm>
          <a:custGeom>
            <a:avLst/>
            <a:gdLst>
              <a:gd name="connsiteX0" fmla="*/ 0 w 1656272"/>
              <a:gd name="connsiteY0" fmla="*/ 310551 h 992038"/>
              <a:gd name="connsiteX1" fmla="*/ 957532 w 1656272"/>
              <a:gd name="connsiteY1" fmla="*/ 854015 h 992038"/>
              <a:gd name="connsiteX2" fmla="*/ 1043796 w 1656272"/>
              <a:gd name="connsiteY2" fmla="*/ 629728 h 992038"/>
              <a:gd name="connsiteX3" fmla="*/ 1656272 w 1656272"/>
              <a:gd name="connsiteY3" fmla="*/ 992038 h 992038"/>
              <a:gd name="connsiteX4" fmla="*/ 1630393 w 1656272"/>
              <a:gd name="connsiteY4" fmla="*/ 776377 h 992038"/>
              <a:gd name="connsiteX5" fmla="*/ 301925 w 1656272"/>
              <a:gd name="connsiteY5" fmla="*/ 0 h 992038"/>
              <a:gd name="connsiteX6" fmla="*/ 215661 w 1656272"/>
              <a:gd name="connsiteY6" fmla="*/ 172528 h 992038"/>
              <a:gd name="connsiteX7" fmla="*/ 172529 w 1656272"/>
              <a:gd name="connsiteY7" fmla="*/ 241539 h 992038"/>
              <a:gd name="connsiteX8" fmla="*/ 60385 w 1656272"/>
              <a:gd name="connsiteY8" fmla="*/ 189781 h 992038"/>
              <a:gd name="connsiteX9" fmla="*/ 0 w 1656272"/>
              <a:gd name="connsiteY9" fmla="*/ 310551 h 9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272" h="992038">
                <a:moveTo>
                  <a:pt x="0" y="310551"/>
                </a:moveTo>
                <a:lnTo>
                  <a:pt x="957532" y="854015"/>
                </a:lnTo>
                <a:lnTo>
                  <a:pt x="1043796" y="629728"/>
                </a:lnTo>
                <a:lnTo>
                  <a:pt x="1656272" y="992038"/>
                </a:lnTo>
                <a:lnTo>
                  <a:pt x="1630393" y="776377"/>
                </a:lnTo>
                <a:lnTo>
                  <a:pt x="301925" y="0"/>
                </a:lnTo>
                <a:lnTo>
                  <a:pt x="215661" y="172528"/>
                </a:lnTo>
                <a:lnTo>
                  <a:pt x="172529" y="241539"/>
                </a:lnTo>
                <a:lnTo>
                  <a:pt x="60385" y="189781"/>
                </a:lnTo>
                <a:lnTo>
                  <a:pt x="0" y="310551"/>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0374A8C-8358-8CF8-89CA-4E4CCD865884}"/>
              </a:ext>
            </a:extLst>
          </p:cNvPr>
          <p:cNvSpPr txBox="1"/>
          <p:nvPr/>
        </p:nvSpPr>
        <p:spPr>
          <a:xfrm>
            <a:off x="6151544" y="3489102"/>
            <a:ext cx="2841332" cy="461665"/>
          </a:xfrm>
          <a:prstGeom prst="rect">
            <a:avLst/>
          </a:prstGeom>
          <a:solidFill>
            <a:schemeClr val="bg1"/>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Remaining Areas</a:t>
            </a:r>
          </a:p>
          <a:p>
            <a:r>
              <a:rPr lang="en-US" sz="1200">
                <a:solidFill>
                  <a:schemeClr val="accent2">
                    <a:lumMod val="10000"/>
                  </a:schemeClr>
                </a:solidFill>
                <a:latin typeface="Corbel" panose="020B0503020204020204" pitchFamily="34" charset="0"/>
              </a:rPr>
              <a:t>Keep as Mixed Use 3 (3 stories)</a:t>
            </a:r>
          </a:p>
        </p:txBody>
      </p:sp>
      <p:cxnSp>
        <p:nvCxnSpPr>
          <p:cNvPr id="10" name="Straight Arrow Connector 9">
            <a:extLst>
              <a:ext uri="{FF2B5EF4-FFF2-40B4-BE49-F238E27FC236}">
                <a16:creationId xmlns:a16="http://schemas.microsoft.com/office/drawing/2014/main" id="{301A9254-5C0F-E217-144A-9076850BE7C1}"/>
              </a:ext>
            </a:extLst>
          </p:cNvPr>
          <p:cNvCxnSpPr>
            <a:cxnSpLocks/>
            <a:stCxn id="8" idx="2"/>
          </p:cNvCxnSpPr>
          <p:nvPr/>
        </p:nvCxnSpPr>
        <p:spPr>
          <a:xfrm>
            <a:off x="10487028" y="2892428"/>
            <a:ext cx="343436" cy="168819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933F76ED-1728-29DD-7638-F8BFB5A05268}"/>
              </a:ext>
            </a:extLst>
          </p:cNvPr>
          <p:cNvCxnSpPr>
            <a:cxnSpLocks/>
            <a:stCxn id="26" idx="3"/>
          </p:cNvCxnSpPr>
          <p:nvPr/>
        </p:nvCxnSpPr>
        <p:spPr>
          <a:xfrm>
            <a:off x="8992876" y="3719935"/>
            <a:ext cx="1087090" cy="23945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6D8325A7-E21B-1C9D-AF74-F129A486FE5C}"/>
              </a:ext>
            </a:extLst>
          </p:cNvPr>
          <p:cNvCxnSpPr>
            <a:cxnSpLocks/>
          </p:cNvCxnSpPr>
          <p:nvPr/>
        </p:nvCxnSpPr>
        <p:spPr>
          <a:xfrm>
            <a:off x="7602774" y="3968019"/>
            <a:ext cx="2283830" cy="105468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74402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50066-873E-1A67-6032-85FE15C6ACB4}"/>
              </a:ext>
            </a:extLst>
          </p:cNvPr>
          <p:cNvSpPr/>
          <p:nvPr/>
        </p:nvSpPr>
        <p:spPr>
          <a:xfrm>
            <a:off x="0" y="6484330"/>
            <a:ext cx="10801350" cy="48718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EFA06C3-C5E2-8434-3E6D-3124EEDEF942}"/>
              </a:ext>
            </a:extLst>
          </p:cNvPr>
          <p:cNvSpPr/>
          <p:nvPr/>
        </p:nvSpPr>
        <p:spPr>
          <a:xfrm>
            <a:off x="0" y="5919072"/>
            <a:ext cx="12191999" cy="93892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map of a city&#10;&#10;Description automatically generated with medium confidence">
            <a:extLst>
              <a:ext uri="{FF2B5EF4-FFF2-40B4-BE49-F238E27FC236}">
                <a16:creationId xmlns:a16="http://schemas.microsoft.com/office/drawing/2014/main" id="{76297ED4-96A7-027F-B90F-E1B900F230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5086" y="87809"/>
            <a:ext cx="6762938" cy="671189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3854446" cy="554544"/>
          </a:xfrm>
          <a:noFill/>
        </p:spPr>
        <p:txBody>
          <a:bodyPr/>
          <a:lstStyle/>
          <a:p>
            <a:r>
              <a:rPr lang="en-US"/>
              <a:t>Five Points/</a:t>
            </a:r>
            <a:br>
              <a:rPr lang="en-US"/>
            </a:br>
            <a:r>
              <a:rPr lang="en-US"/>
              <a:t>Pacific View Mall – </a:t>
            </a:r>
            <a:r>
              <a:rPr lang="en-US" u="sng"/>
              <a:t>GPAC and Public</a:t>
            </a:r>
          </a:p>
        </p:txBody>
      </p:sp>
      <p:sp>
        <p:nvSpPr>
          <p:cNvPr id="41" name="Freeform: Shape 40">
            <a:extLst>
              <a:ext uri="{FF2B5EF4-FFF2-40B4-BE49-F238E27FC236}">
                <a16:creationId xmlns:a16="http://schemas.microsoft.com/office/drawing/2014/main" id="{7E939533-8033-DDD7-20F8-9A2F5CBAF5E6}"/>
              </a:ext>
            </a:extLst>
          </p:cNvPr>
          <p:cNvSpPr/>
          <p:nvPr/>
        </p:nvSpPr>
        <p:spPr>
          <a:xfrm>
            <a:off x="7650178" y="2335617"/>
            <a:ext cx="3894602" cy="1432970"/>
          </a:xfrm>
          <a:custGeom>
            <a:avLst/>
            <a:gdLst>
              <a:gd name="connsiteX0" fmla="*/ 0 w 2594344"/>
              <a:gd name="connsiteY0" fmla="*/ 813391 h 967563"/>
              <a:gd name="connsiteX1" fmla="*/ 26581 w 2594344"/>
              <a:gd name="connsiteY1" fmla="*/ 967563 h 967563"/>
              <a:gd name="connsiteX2" fmla="*/ 584790 w 2594344"/>
              <a:gd name="connsiteY2" fmla="*/ 871870 h 967563"/>
              <a:gd name="connsiteX3" fmla="*/ 558209 w 2594344"/>
              <a:gd name="connsiteY3" fmla="*/ 696433 h 967563"/>
              <a:gd name="connsiteX4" fmla="*/ 2503967 w 2594344"/>
              <a:gd name="connsiteY4" fmla="*/ 388088 h 967563"/>
              <a:gd name="connsiteX5" fmla="*/ 2519916 w 2594344"/>
              <a:gd name="connsiteY5" fmla="*/ 462516 h 967563"/>
              <a:gd name="connsiteX6" fmla="*/ 2578395 w 2594344"/>
              <a:gd name="connsiteY6" fmla="*/ 451884 h 967563"/>
              <a:gd name="connsiteX7" fmla="*/ 2594344 w 2594344"/>
              <a:gd name="connsiteY7" fmla="*/ 318977 h 967563"/>
              <a:gd name="connsiteX8" fmla="*/ 2551814 w 2594344"/>
              <a:gd name="connsiteY8" fmla="*/ 0 h 967563"/>
              <a:gd name="connsiteX9" fmla="*/ 2381693 w 2594344"/>
              <a:gd name="connsiteY9" fmla="*/ 37214 h 967563"/>
              <a:gd name="connsiteX10" fmla="*/ 2387009 w 2594344"/>
              <a:gd name="connsiteY10" fmla="*/ 159488 h 967563"/>
              <a:gd name="connsiteX11" fmla="*/ 2291316 w 2594344"/>
              <a:gd name="connsiteY11" fmla="*/ 180753 h 967563"/>
              <a:gd name="connsiteX12" fmla="*/ 2291316 w 2594344"/>
              <a:gd name="connsiteY12" fmla="*/ 260498 h 967563"/>
              <a:gd name="connsiteX13" fmla="*/ 2110563 w 2594344"/>
              <a:gd name="connsiteY13" fmla="*/ 281763 h 967563"/>
              <a:gd name="connsiteX14" fmla="*/ 2115879 w 2594344"/>
              <a:gd name="connsiteY14" fmla="*/ 329609 h 967563"/>
              <a:gd name="connsiteX15" fmla="*/ 2020186 w 2594344"/>
              <a:gd name="connsiteY15" fmla="*/ 324293 h 967563"/>
              <a:gd name="connsiteX16" fmla="*/ 2014870 w 2594344"/>
              <a:gd name="connsiteY16" fmla="*/ 303028 h 967563"/>
              <a:gd name="connsiteX17" fmla="*/ 1770321 w 2594344"/>
              <a:gd name="connsiteY17" fmla="*/ 345558 h 967563"/>
              <a:gd name="connsiteX18" fmla="*/ 1770321 w 2594344"/>
              <a:gd name="connsiteY18" fmla="*/ 372140 h 967563"/>
              <a:gd name="connsiteX19" fmla="*/ 1244009 w 2594344"/>
              <a:gd name="connsiteY19" fmla="*/ 451884 h 967563"/>
              <a:gd name="connsiteX20" fmla="*/ 1244009 w 2594344"/>
              <a:gd name="connsiteY20" fmla="*/ 419986 h 967563"/>
              <a:gd name="connsiteX21" fmla="*/ 643270 w 2594344"/>
              <a:gd name="connsiteY21" fmla="*/ 536944 h 967563"/>
              <a:gd name="connsiteX22" fmla="*/ 632637 w 2594344"/>
              <a:gd name="connsiteY22" fmla="*/ 515679 h 967563"/>
              <a:gd name="connsiteX23" fmla="*/ 552893 w 2594344"/>
              <a:gd name="connsiteY23" fmla="*/ 531628 h 967563"/>
              <a:gd name="connsiteX24" fmla="*/ 552893 w 2594344"/>
              <a:gd name="connsiteY24" fmla="*/ 552893 h 967563"/>
              <a:gd name="connsiteX25" fmla="*/ 494414 w 2594344"/>
              <a:gd name="connsiteY25" fmla="*/ 568842 h 967563"/>
              <a:gd name="connsiteX26" fmla="*/ 510363 w 2594344"/>
              <a:gd name="connsiteY26" fmla="*/ 701749 h 967563"/>
              <a:gd name="connsiteX27" fmla="*/ 0 w 2594344"/>
              <a:gd name="connsiteY27" fmla="*/ 813391 h 96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44" h="967563">
                <a:moveTo>
                  <a:pt x="0" y="813391"/>
                </a:moveTo>
                <a:lnTo>
                  <a:pt x="26581" y="967563"/>
                </a:lnTo>
                <a:lnTo>
                  <a:pt x="584790" y="871870"/>
                </a:lnTo>
                <a:lnTo>
                  <a:pt x="558209" y="696433"/>
                </a:lnTo>
                <a:lnTo>
                  <a:pt x="2503967" y="388088"/>
                </a:lnTo>
                <a:lnTo>
                  <a:pt x="2519916" y="462516"/>
                </a:lnTo>
                <a:lnTo>
                  <a:pt x="2578395" y="451884"/>
                </a:lnTo>
                <a:lnTo>
                  <a:pt x="2594344" y="318977"/>
                </a:lnTo>
                <a:lnTo>
                  <a:pt x="2551814" y="0"/>
                </a:lnTo>
                <a:lnTo>
                  <a:pt x="2381693" y="37214"/>
                </a:lnTo>
                <a:lnTo>
                  <a:pt x="2387009" y="159488"/>
                </a:lnTo>
                <a:lnTo>
                  <a:pt x="2291316" y="180753"/>
                </a:lnTo>
                <a:lnTo>
                  <a:pt x="2291316" y="260498"/>
                </a:lnTo>
                <a:lnTo>
                  <a:pt x="2110563" y="281763"/>
                </a:lnTo>
                <a:lnTo>
                  <a:pt x="2115879" y="329609"/>
                </a:lnTo>
                <a:lnTo>
                  <a:pt x="2020186" y="324293"/>
                </a:lnTo>
                <a:lnTo>
                  <a:pt x="2014870" y="303028"/>
                </a:lnTo>
                <a:lnTo>
                  <a:pt x="1770321" y="345558"/>
                </a:lnTo>
                <a:lnTo>
                  <a:pt x="1770321" y="372140"/>
                </a:lnTo>
                <a:lnTo>
                  <a:pt x="1244009" y="451884"/>
                </a:lnTo>
                <a:lnTo>
                  <a:pt x="1244009" y="419986"/>
                </a:lnTo>
                <a:lnTo>
                  <a:pt x="643270" y="536944"/>
                </a:lnTo>
                <a:lnTo>
                  <a:pt x="632637" y="515679"/>
                </a:lnTo>
                <a:lnTo>
                  <a:pt x="552893" y="531628"/>
                </a:lnTo>
                <a:lnTo>
                  <a:pt x="552893" y="552893"/>
                </a:lnTo>
                <a:lnTo>
                  <a:pt x="494414" y="568842"/>
                </a:lnTo>
                <a:lnTo>
                  <a:pt x="510363" y="701749"/>
                </a:lnTo>
                <a:lnTo>
                  <a:pt x="0" y="813391"/>
                </a:lnTo>
                <a:close/>
              </a:path>
            </a:pathLst>
          </a:custGeom>
          <a:noFill/>
          <a:ln w="50800" cap="rnd">
            <a:solidFill>
              <a:schemeClr val="accent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74F21C9-81A5-D712-B4F4-C7BECCB77D15}"/>
              </a:ext>
            </a:extLst>
          </p:cNvPr>
          <p:cNvSpPr/>
          <p:nvPr/>
        </p:nvSpPr>
        <p:spPr>
          <a:xfrm>
            <a:off x="10177380" y="278085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4</a:t>
            </a:r>
          </a:p>
        </p:txBody>
      </p:sp>
      <p:sp>
        <p:nvSpPr>
          <p:cNvPr id="7" name="TextBox 6">
            <a:extLst>
              <a:ext uri="{FF2B5EF4-FFF2-40B4-BE49-F238E27FC236}">
                <a16:creationId xmlns:a16="http://schemas.microsoft.com/office/drawing/2014/main" id="{54A0DCFD-E2BC-B0B2-16EE-44413B03298D}"/>
              </a:ext>
            </a:extLst>
          </p:cNvPr>
          <p:cNvSpPr txBox="1"/>
          <p:nvPr/>
        </p:nvSpPr>
        <p:spPr>
          <a:xfrm>
            <a:off x="5080381" y="1138241"/>
            <a:ext cx="2800877"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1. Loma Vista (north side)</a:t>
            </a:r>
          </a:p>
          <a:p>
            <a:r>
              <a:rPr lang="en-US" sz="1200">
                <a:solidFill>
                  <a:schemeClr val="accent2">
                    <a:lumMod val="10000"/>
                  </a:schemeClr>
                </a:solidFill>
                <a:latin typeface="Corbel" panose="020B0503020204020204" pitchFamily="34" charset="0"/>
              </a:rPr>
              <a:t>Change to “Commercial” (3 stories) from Mixed Use 3 (3 stories)</a:t>
            </a:r>
          </a:p>
        </p:txBody>
      </p:sp>
      <p:sp>
        <p:nvSpPr>
          <p:cNvPr id="8" name="TextBox 7">
            <a:extLst>
              <a:ext uri="{FF2B5EF4-FFF2-40B4-BE49-F238E27FC236}">
                <a16:creationId xmlns:a16="http://schemas.microsoft.com/office/drawing/2014/main" id="{9CCD97CC-46D9-20BD-4752-051D5D2409DF}"/>
              </a:ext>
            </a:extLst>
          </p:cNvPr>
          <p:cNvSpPr txBox="1"/>
          <p:nvPr/>
        </p:nvSpPr>
        <p:spPr>
          <a:xfrm>
            <a:off x="5260064" y="4677813"/>
            <a:ext cx="2336261" cy="646331"/>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2. Main Street</a:t>
            </a:r>
          </a:p>
          <a:p>
            <a:r>
              <a:rPr lang="en-US" sz="1200">
                <a:solidFill>
                  <a:schemeClr val="accent2">
                    <a:lumMod val="10000"/>
                  </a:schemeClr>
                </a:solidFill>
                <a:latin typeface="Corbel" panose="020B0503020204020204" pitchFamily="34" charset="0"/>
              </a:rPr>
              <a:t>Change to Mixed Use 4 (4 stories) from Mixed Use 3 (3 stories)</a:t>
            </a:r>
          </a:p>
        </p:txBody>
      </p:sp>
      <p:sp>
        <p:nvSpPr>
          <p:cNvPr id="9" name="TextBox 8">
            <a:extLst>
              <a:ext uri="{FF2B5EF4-FFF2-40B4-BE49-F238E27FC236}">
                <a16:creationId xmlns:a16="http://schemas.microsoft.com/office/drawing/2014/main" id="{4965429F-1B14-5B40-F524-F668DCA6FAC5}"/>
              </a:ext>
            </a:extLst>
          </p:cNvPr>
          <p:cNvSpPr txBox="1"/>
          <p:nvPr/>
        </p:nvSpPr>
        <p:spPr>
          <a:xfrm>
            <a:off x="9767883" y="848123"/>
            <a:ext cx="2380397" cy="830997"/>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4. Telegraph Corridor</a:t>
            </a:r>
          </a:p>
          <a:p>
            <a:r>
              <a:rPr lang="en-US" sz="1200">
                <a:solidFill>
                  <a:schemeClr val="accent2">
                    <a:lumMod val="10000"/>
                  </a:schemeClr>
                </a:solidFill>
                <a:latin typeface="Corbel" panose="020B0503020204020204" pitchFamily="34" charset="0"/>
              </a:rPr>
              <a:t>Change to Mixed Use 4 (4 stories) from Mixed Use 3 (3 stories) and Commercial</a:t>
            </a:r>
          </a:p>
        </p:txBody>
      </p:sp>
      <p:cxnSp>
        <p:nvCxnSpPr>
          <p:cNvPr id="14" name="Straight Arrow Connector 13">
            <a:extLst>
              <a:ext uri="{FF2B5EF4-FFF2-40B4-BE49-F238E27FC236}">
                <a16:creationId xmlns:a16="http://schemas.microsoft.com/office/drawing/2014/main" id="{DF3BC521-54D5-BFD2-9C64-091207191833}"/>
              </a:ext>
            </a:extLst>
          </p:cNvPr>
          <p:cNvCxnSpPr>
            <a:cxnSpLocks/>
            <a:stCxn id="9" idx="2"/>
          </p:cNvCxnSpPr>
          <p:nvPr/>
        </p:nvCxnSpPr>
        <p:spPr>
          <a:xfrm flipH="1">
            <a:off x="10619715" y="1679120"/>
            <a:ext cx="338367" cy="122718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8" name="Oval 17">
            <a:extLst>
              <a:ext uri="{FF2B5EF4-FFF2-40B4-BE49-F238E27FC236}">
                <a16:creationId xmlns:a16="http://schemas.microsoft.com/office/drawing/2014/main" id="{985D41C6-7720-83F2-A2CD-05920CF33CF1}"/>
              </a:ext>
            </a:extLst>
          </p:cNvPr>
          <p:cNvSpPr/>
          <p:nvPr/>
        </p:nvSpPr>
        <p:spPr>
          <a:xfrm>
            <a:off x="9890681" y="4465588"/>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3</a:t>
            </a:r>
          </a:p>
        </p:txBody>
      </p:sp>
      <p:sp>
        <p:nvSpPr>
          <p:cNvPr id="34" name="Freeform: Shape 33">
            <a:extLst>
              <a:ext uri="{FF2B5EF4-FFF2-40B4-BE49-F238E27FC236}">
                <a16:creationId xmlns:a16="http://schemas.microsoft.com/office/drawing/2014/main" id="{3546763C-60DC-E5DF-B8C2-B25B954EF658}"/>
              </a:ext>
            </a:extLst>
          </p:cNvPr>
          <p:cNvSpPr/>
          <p:nvPr/>
        </p:nvSpPr>
        <p:spPr>
          <a:xfrm>
            <a:off x="9898842" y="4827412"/>
            <a:ext cx="720873" cy="423597"/>
          </a:xfrm>
          <a:custGeom>
            <a:avLst/>
            <a:gdLst>
              <a:gd name="connsiteX0" fmla="*/ 0 w 552893"/>
              <a:gd name="connsiteY0" fmla="*/ 74428 h 340242"/>
              <a:gd name="connsiteX1" fmla="*/ 53163 w 552893"/>
              <a:gd name="connsiteY1" fmla="*/ 340242 h 340242"/>
              <a:gd name="connsiteX2" fmla="*/ 552893 w 552893"/>
              <a:gd name="connsiteY2" fmla="*/ 249865 h 340242"/>
              <a:gd name="connsiteX3" fmla="*/ 520995 w 552893"/>
              <a:gd name="connsiteY3" fmla="*/ 0 h 340242"/>
              <a:gd name="connsiteX4" fmla="*/ 0 w 552893"/>
              <a:gd name="connsiteY4" fmla="*/ 74428 h 34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93" h="340242">
                <a:moveTo>
                  <a:pt x="0" y="74428"/>
                </a:moveTo>
                <a:lnTo>
                  <a:pt x="53163" y="340242"/>
                </a:lnTo>
                <a:lnTo>
                  <a:pt x="552893" y="249865"/>
                </a:lnTo>
                <a:lnTo>
                  <a:pt x="520995" y="0"/>
                </a:lnTo>
                <a:lnTo>
                  <a:pt x="0" y="74428"/>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B1EC76B-01B3-97B5-2FF4-8FA5D3726080}"/>
              </a:ext>
            </a:extLst>
          </p:cNvPr>
          <p:cNvSpPr/>
          <p:nvPr/>
        </p:nvSpPr>
        <p:spPr>
          <a:xfrm>
            <a:off x="9768709" y="3985080"/>
            <a:ext cx="345706" cy="381159"/>
          </a:xfrm>
          <a:custGeom>
            <a:avLst/>
            <a:gdLst>
              <a:gd name="connsiteX0" fmla="*/ 42530 w 265814"/>
              <a:gd name="connsiteY0" fmla="*/ 313660 h 313660"/>
              <a:gd name="connsiteX1" fmla="*/ 265814 w 265814"/>
              <a:gd name="connsiteY1" fmla="*/ 265814 h 313660"/>
              <a:gd name="connsiteX2" fmla="*/ 217967 w 265814"/>
              <a:gd name="connsiteY2" fmla="*/ 0 h 313660"/>
              <a:gd name="connsiteX3" fmla="*/ 0 w 265814"/>
              <a:gd name="connsiteY3" fmla="*/ 42530 h 313660"/>
              <a:gd name="connsiteX4" fmla="*/ 42530 w 265814"/>
              <a:gd name="connsiteY4" fmla="*/ 313660 h 31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4" h="313660">
                <a:moveTo>
                  <a:pt x="42530" y="313660"/>
                </a:moveTo>
                <a:lnTo>
                  <a:pt x="265814" y="265814"/>
                </a:lnTo>
                <a:lnTo>
                  <a:pt x="217967" y="0"/>
                </a:lnTo>
                <a:lnTo>
                  <a:pt x="0" y="42530"/>
                </a:lnTo>
                <a:lnTo>
                  <a:pt x="42530" y="3136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0216CE-956E-1D68-6DA1-E623B0E7200C}"/>
              </a:ext>
            </a:extLst>
          </p:cNvPr>
          <p:cNvSpPr txBox="1"/>
          <p:nvPr/>
        </p:nvSpPr>
        <p:spPr>
          <a:xfrm>
            <a:off x="5940470" y="5707410"/>
            <a:ext cx="2879680" cy="830997"/>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3. Pacific View Mall parcels</a:t>
            </a:r>
          </a:p>
          <a:p>
            <a:r>
              <a:rPr lang="en-US" sz="1200">
                <a:solidFill>
                  <a:schemeClr val="accent2">
                    <a:lumMod val="10000"/>
                  </a:schemeClr>
                </a:solidFill>
                <a:latin typeface="Corbel" panose="020B0503020204020204" pitchFamily="34" charset="0"/>
              </a:rPr>
              <a:t>Change 2 parcels to Mixed Use 6  (6 stories) from Mixed Use 3 (3 stories) and Neighborhood Low</a:t>
            </a:r>
          </a:p>
        </p:txBody>
      </p:sp>
      <p:sp>
        <p:nvSpPr>
          <p:cNvPr id="11" name="Freeform: Shape 10">
            <a:extLst>
              <a:ext uri="{FF2B5EF4-FFF2-40B4-BE49-F238E27FC236}">
                <a16:creationId xmlns:a16="http://schemas.microsoft.com/office/drawing/2014/main" id="{E4B1754E-3FC4-9585-72CE-D45E4841DCC9}"/>
              </a:ext>
            </a:extLst>
          </p:cNvPr>
          <p:cNvSpPr/>
          <p:nvPr/>
        </p:nvSpPr>
        <p:spPr>
          <a:xfrm>
            <a:off x="5260064" y="1828800"/>
            <a:ext cx="2218099" cy="624689"/>
          </a:xfrm>
          <a:custGeom>
            <a:avLst/>
            <a:gdLst>
              <a:gd name="connsiteX0" fmla="*/ 27161 w 2218099"/>
              <a:gd name="connsiteY0" fmla="*/ 624689 h 624689"/>
              <a:gd name="connsiteX1" fmla="*/ 2218099 w 2218099"/>
              <a:gd name="connsiteY1" fmla="*/ 262550 h 624689"/>
              <a:gd name="connsiteX2" fmla="*/ 2199992 w 2218099"/>
              <a:gd name="connsiteY2" fmla="*/ 126749 h 624689"/>
              <a:gd name="connsiteX3" fmla="*/ 1783533 w 2218099"/>
              <a:gd name="connsiteY3" fmla="*/ 162962 h 624689"/>
              <a:gd name="connsiteX4" fmla="*/ 1738266 w 2218099"/>
              <a:gd name="connsiteY4" fmla="*/ 0 h 624689"/>
              <a:gd name="connsiteX5" fmla="*/ 1448555 w 2218099"/>
              <a:gd name="connsiteY5" fmla="*/ 54321 h 624689"/>
              <a:gd name="connsiteX6" fmla="*/ 1439501 w 2218099"/>
              <a:gd name="connsiteY6" fmla="*/ 90535 h 624689"/>
              <a:gd name="connsiteX7" fmla="*/ 1285592 w 2218099"/>
              <a:gd name="connsiteY7" fmla="*/ 126749 h 624689"/>
              <a:gd name="connsiteX8" fmla="*/ 1312753 w 2218099"/>
              <a:gd name="connsiteY8" fmla="*/ 289711 h 624689"/>
              <a:gd name="connsiteX9" fmla="*/ 0 w 2218099"/>
              <a:gd name="connsiteY9" fmla="*/ 497941 h 624689"/>
              <a:gd name="connsiteX10" fmla="*/ 27161 w 2218099"/>
              <a:gd name="connsiteY10" fmla="*/ 624689 h 6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8099" h="624689">
                <a:moveTo>
                  <a:pt x="27161" y="624689"/>
                </a:moveTo>
                <a:lnTo>
                  <a:pt x="2218099" y="262550"/>
                </a:lnTo>
                <a:lnTo>
                  <a:pt x="2199992" y="126749"/>
                </a:lnTo>
                <a:lnTo>
                  <a:pt x="1783533" y="162962"/>
                </a:lnTo>
                <a:lnTo>
                  <a:pt x="1738266" y="0"/>
                </a:lnTo>
                <a:lnTo>
                  <a:pt x="1448555" y="54321"/>
                </a:lnTo>
                <a:lnTo>
                  <a:pt x="1439501" y="90535"/>
                </a:lnTo>
                <a:lnTo>
                  <a:pt x="1285592" y="126749"/>
                </a:lnTo>
                <a:lnTo>
                  <a:pt x="1312753" y="289711"/>
                </a:lnTo>
                <a:lnTo>
                  <a:pt x="0" y="497941"/>
                </a:lnTo>
                <a:lnTo>
                  <a:pt x="27161" y="624689"/>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DB1AD91-5ACA-52D4-0A81-92511A11F311}"/>
              </a:ext>
            </a:extLst>
          </p:cNvPr>
          <p:cNvSpPr/>
          <p:nvPr/>
        </p:nvSpPr>
        <p:spPr>
          <a:xfrm>
            <a:off x="6799152" y="3576119"/>
            <a:ext cx="1828800" cy="1674891"/>
          </a:xfrm>
          <a:custGeom>
            <a:avLst/>
            <a:gdLst>
              <a:gd name="connsiteX0" fmla="*/ 0 w 1828800"/>
              <a:gd name="connsiteY0" fmla="*/ 126748 h 1674891"/>
              <a:gd name="connsiteX1" fmla="*/ 1828800 w 1828800"/>
              <a:gd name="connsiteY1" fmla="*/ 1674891 h 1674891"/>
              <a:gd name="connsiteX2" fmla="*/ 1810694 w 1828800"/>
              <a:gd name="connsiteY2" fmla="*/ 1358020 h 1674891"/>
              <a:gd name="connsiteX3" fmla="*/ 1665838 w 1828800"/>
              <a:gd name="connsiteY3" fmla="*/ 1376127 h 1674891"/>
              <a:gd name="connsiteX4" fmla="*/ 1638678 w 1828800"/>
              <a:gd name="connsiteY4" fmla="*/ 1222218 h 1674891"/>
              <a:gd name="connsiteX5" fmla="*/ 1466662 w 1828800"/>
              <a:gd name="connsiteY5" fmla="*/ 1240325 h 1674891"/>
              <a:gd name="connsiteX6" fmla="*/ 1421395 w 1828800"/>
              <a:gd name="connsiteY6" fmla="*/ 986828 h 1674891"/>
              <a:gd name="connsiteX7" fmla="*/ 1213165 w 1828800"/>
              <a:gd name="connsiteY7" fmla="*/ 1004934 h 1674891"/>
              <a:gd name="connsiteX8" fmla="*/ 1158844 w 1828800"/>
              <a:gd name="connsiteY8" fmla="*/ 597529 h 1674891"/>
              <a:gd name="connsiteX9" fmla="*/ 769545 w 1828800"/>
              <a:gd name="connsiteY9" fmla="*/ 669956 h 1674891"/>
              <a:gd name="connsiteX10" fmla="*/ 742385 w 1828800"/>
              <a:gd name="connsiteY10" fmla="*/ 506994 h 1674891"/>
              <a:gd name="connsiteX11" fmla="*/ 597529 w 1828800"/>
              <a:gd name="connsiteY11" fmla="*/ 497940 h 1674891"/>
              <a:gd name="connsiteX12" fmla="*/ 516048 w 1828800"/>
              <a:gd name="connsiteY12" fmla="*/ 0 h 1674891"/>
              <a:gd name="connsiteX13" fmla="*/ 0 w 1828800"/>
              <a:gd name="connsiteY13" fmla="*/ 126748 h 1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674891">
                <a:moveTo>
                  <a:pt x="0" y="126748"/>
                </a:moveTo>
                <a:lnTo>
                  <a:pt x="1828800" y="1674891"/>
                </a:lnTo>
                <a:lnTo>
                  <a:pt x="1810694" y="1358020"/>
                </a:lnTo>
                <a:lnTo>
                  <a:pt x="1665838" y="1376127"/>
                </a:lnTo>
                <a:lnTo>
                  <a:pt x="1638678" y="1222218"/>
                </a:lnTo>
                <a:lnTo>
                  <a:pt x="1466662" y="1240325"/>
                </a:lnTo>
                <a:lnTo>
                  <a:pt x="1421395" y="986828"/>
                </a:lnTo>
                <a:lnTo>
                  <a:pt x="1213165" y="1004934"/>
                </a:lnTo>
                <a:lnTo>
                  <a:pt x="1158844" y="597529"/>
                </a:lnTo>
                <a:lnTo>
                  <a:pt x="769545" y="669956"/>
                </a:lnTo>
                <a:lnTo>
                  <a:pt x="742385" y="506994"/>
                </a:lnTo>
                <a:lnTo>
                  <a:pt x="597529" y="497940"/>
                </a:lnTo>
                <a:lnTo>
                  <a:pt x="516048" y="0"/>
                </a:lnTo>
                <a:lnTo>
                  <a:pt x="0" y="126748"/>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19A5AC6-0CF8-2AB3-D8D4-AD3FBA531235}"/>
              </a:ext>
            </a:extLst>
          </p:cNvPr>
          <p:cNvSpPr/>
          <p:nvPr/>
        </p:nvSpPr>
        <p:spPr>
          <a:xfrm>
            <a:off x="6742174" y="188204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cxnSp>
        <p:nvCxnSpPr>
          <p:cNvPr id="28" name="Straight Arrow Connector 27">
            <a:extLst>
              <a:ext uri="{FF2B5EF4-FFF2-40B4-BE49-F238E27FC236}">
                <a16:creationId xmlns:a16="http://schemas.microsoft.com/office/drawing/2014/main" id="{D770642A-A062-723B-3C45-644257733278}"/>
              </a:ext>
            </a:extLst>
          </p:cNvPr>
          <p:cNvCxnSpPr>
            <a:cxnSpLocks/>
            <a:stCxn id="7" idx="2"/>
          </p:cNvCxnSpPr>
          <p:nvPr/>
        </p:nvCxnSpPr>
        <p:spPr>
          <a:xfrm>
            <a:off x="6480820" y="1784572"/>
            <a:ext cx="116225" cy="27069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E7C07A38-017E-6CB4-0689-A2E474E4BF24}"/>
              </a:ext>
            </a:extLst>
          </p:cNvPr>
          <p:cNvCxnSpPr>
            <a:cxnSpLocks/>
            <a:stCxn id="8" idx="0"/>
          </p:cNvCxnSpPr>
          <p:nvPr/>
        </p:nvCxnSpPr>
        <p:spPr>
          <a:xfrm flipV="1">
            <a:off x="6428195" y="3985080"/>
            <a:ext cx="853965" cy="69273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4" name="Straight Arrow Connector 3">
            <a:extLst>
              <a:ext uri="{FF2B5EF4-FFF2-40B4-BE49-F238E27FC236}">
                <a16:creationId xmlns:a16="http://schemas.microsoft.com/office/drawing/2014/main" id="{57346C16-1928-616E-BBAD-F11A136D9797}"/>
              </a:ext>
            </a:extLst>
          </p:cNvPr>
          <p:cNvCxnSpPr>
            <a:cxnSpLocks/>
          </p:cNvCxnSpPr>
          <p:nvPr/>
        </p:nvCxnSpPr>
        <p:spPr>
          <a:xfrm flipV="1">
            <a:off x="8820150" y="5039210"/>
            <a:ext cx="1357230" cy="108369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8D23717-98A5-86D6-EDB6-BF9D6A0373A0}"/>
              </a:ext>
            </a:extLst>
          </p:cNvPr>
          <p:cNvCxnSpPr>
            <a:cxnSpLocks/>
          </p:cNvCxnSpPr>
          <p:nvPr/>
        </p:nvCxnSpPr>
        <p:spPr>
          <a:xfrm flipV="1">
            <a:off x="8824593" y="4175659"/>
            <a:ext cx="1074249" cy="194308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pic>
        <p:nvPicPr>
          <p:cNvPr id="58" name="Picture 57" descr="A picture containing text, screenshot, colorfulness, font&#10;&#10;Description automatically generated">
            <a:extLst>
              <a:ext uri="{FF2B5EF4-FFF2-40B4-BE49-F238E27FC236}">
                <a16:creationId xmlns:a16="http://schemas.microsoft.com/office/drawing/2014/main" id="{A6C91BC8-1559-E80C-9FE6-8E9F1E4DB7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3678" y="1633993"/>
            <a:ext cx="4394246" cy="5007616"/>
          </a:xfrm>
          <a:prstGeom prst="rect">
            <a:avLst/>
          </a:prstGeom>
          <a:ln>
            <a:solidFill>
              <a:srgbClr val="000000"/>
            </a:solidFill>
          </a:ln>
        </p:spPr>
      </p:pic>
      <p:sp>
        <p:nvSpPr>
          <p:cNvPr id="27" name="Oval 26">
            <a:extLst>
              <a:ext uri="{FF2B5EF4-FFF2-40B4-BE49-F238E27FC236}">
                <a16:creationId xmlns:a16="http://schemas.microsoft.com/office/drawing/2014/main" id="{DC17ECD0-ACDA-C577-BCA2-B6A87F1EC7B7}"/>
              </a:ext>
            </a:extLst>
          </p:cNvPr>
          <p:cNvSpPr/>
          <p:nvPr/>
        </p:nvSpPr>
        <p:spPr>
          <a:xfrm>
            <a:off x="7497778" y="400889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spTree>
    <p:extLst>
      <p:ext uri="{BB962C8B-B14F-4D97-AF65-F5344CB8AC3E}">
        <p14:creationId xmlns:p14="http://schemas.microsoft.com/office/powerpoint/2010/main" val="1178381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50066-873E-1A67-6032-85FE15C6ACB4}"/>
              </a:ext>
            </a:extLst>
          </p:cNvPr>
          <p:cNvSpPr/>
          <p:nvPr/>
        </p:nvSpPr>
        <p:spPr>
          <a:xfrm>
            <a:off x="0" y="6484330"/>
            <a:ext cx="10801350" cy="48718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EFA06C3-C5E2-8434-3E6D-3124EEDEF942}"/>
              </a:ext>
            </a:extLst>
          </p:cNvPr>
          <p:cNvSpPr/>
          <p:nvPr/>
        </p:nvSpPr>
        <p:spPr>
          <a:xfrm>
            <a:off x="0" y="5919072"/>
            <a:ext cx="12191999" cy="93892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map of a city&#10;&#10;Description automatically generated with medium confidence">
            <a:extLst>
              <a:ext uri="{FF2B5EF4-FFF2-40B4-BE49-F238E27FC236}">
                <a16:creationId xmlns:a16="http://schemas.microsoft.com/office/drawing/2014/main" id="{76297ED4-96A7-027F-B90F-E1B900F2300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4925086" y="87809"/>
            <a:ext cx="6762938" cy="671189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3" y="474156"/>
            <a:ext cx="4544919" cy="554544"/>
          </a:xfrm>
          <a:noFill/>
        </p:spPr>
        <p:txBody>
          <a:bodyPr/>
          <a:lstStyle/>
          <a:p>
            <a:r>
              <a:rPr lang="en-US"/>
              <a:t>Five Points/</a:t>
            </a:r>
            <a:br>
              <a:rPr lang="en-US"/>
            </a:br>
            <a:r>
              <a:rPr lang="en-US"/>
              <a:t>Pacific View Mall – </a:t>
            </a:r>
            <a:r>
              <a:rPr lang="en-US" u="sng"/>
              <a:t>Planning Commission</a:t>
            </a:r>
          </a:p>
        </p:txBody>
      </p:sp>
      <p:cxnSp>
        <p:nvCxnSpPr>
          <p:cNvPr id="14" name="Straight Arrow Connector 13">
            <a:extLst>
              <a:ext uri="{FF2B5EF4-FFF2-40B4-BE49-F238E27FC236}">
                <a16:creationId xmlns:a16="http://schemas.microsoft.com/office/drawing/2014/main" id="{DF3BC521-54D5-BFD2-9C64-091207191833}"/>
              </a:ext>
            </a:extLst>
          </p:cNvPr>
          <p:cNvCxnSpPr>
            <a:cxnSpLocks/>
            <a:stCxn id="23" idx="0"/>
          </p:cNvCxnSpPr>
          <p:nvPr/>
        </p:nvCxnSpPr>
        <p:spPr>
          <a:xfrm flipH="1" flipV="1">
            <a:off x="8134709" y="3589772"/>
            <a:ext cx="559040" cy="211546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 name="Freeform: Shape 4">
            <a:extLst>
              <a:ext uri="{FF2B5EF4-FFF2-40B4-BE49-F238E27FC236}">
                <a16:creationId xmlns:a16="http://schemas.microsoft.com/office/drawing/2014/main" id="{009B704E-ADB2-81A5-3875-A9DCE574E170}"/>
              </a:ext>
            </a:extLst>
          </p:cNvPr>
          <p:cNvSpPr/>
          <p:nvPr/>
        </p:nvSpPr>
        <p:spPr>
          <a:xfrm>
            <a:off x="8445260" y="2941608"/>
            <a:ext cx="1095555" cy="362309"/>
          </a:xfrm>
          <a:custGeom>
            <a:avLst/>
            <a:gdLst>
              <a:gd name="connsiteX0" fmla="*/ 0 w 1095555"/>
              <a:gd name="connsiteY0" fmla="*/ 215660 h 362309"/>
              <a:gd name="connsiteX1" fmla="*/ 43132 w 1095555"/>
              <a:gd name="connsiteY1" fmla="*/ 362309 h 362309"/>
              <a:gd name="connsiteX2" fmla="*/ 1095555 w 1095555"/>
              <a:gd name="connsiteY2" fmla="*/ 232913 h 362309"/>
              <a:gd name="connsiteX3" fmla="*/ 1061049 w 1095555"/>
              <a:gd name="connsiteY3" fmla="*/ 0 h 362309"/>
              <a:gd name="connsiteX4" fmla="*/ 163902 w 1095555"/>
              <a:gd name="connsiteY4" fmla="*/ 163901 h 362309"/>
              <a:gd name="connsiteX5" fmla="*/ 163902 w 1095555"/>
              <a:gd name="connsiteY5" fmla="*/ 146649 h 362309"/>
              <a:gd name="connsiteX6" fmla="*/ 0 w 1095555"/>
              <a:gd name="connsiteY6" fmla="*/ 155275 h 362309"/>
              <a:gd name="connsiteX7" fmla="*/ 0 w 1095555"/>
              <a:gd name="connsiteY7" fmla="*/ 215660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555" h="362309">
                <a:moveTo>
                  <a:pt x="0" y="215660"/>
                </a:moveTo>
                <a:lnTo>
                  <a:pt x="43132" y="362309"/>
                </a:lnTo>
                <a:lnTo>
                  <a:pt x="1095555" y="232913"/>
                </a:lnTo>
                <a:lnTo>
                  <a:pt x="1061049" y="0"/>
                </a:lnTo>
                <a:lnTo>
                  <a:pt x="163902" y="163901"/>
                </a:lnTo>
                <a:lnTo>
                  <a:pt x="163902" y="146649"/>
                </a:lnTo>
                <a:lnTo>
                  <a:pt x="0" y="155275"/>
                </a:lnTo>
                <a:lnTo>
                  <a:pt x="0" y="215660"/>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A9ADFA-790C-32A4-A0BD-7EBDB347A14B}"/>
              </a:ext>
            </a:extLst>
          </p:cNvPr>
          <p:cNvSpPr/>
          <p:nvPr/>
        </p:nvSpPr>
        <p:spPr>
          <a:xfrm>
            <a:off x="11102196" y="2329132"/>
            <a:ext cx="457200" cy="526211"/>
          </a:xfrm>
          <a:custGeom>
            <a:avLst/>
            <a:gdLst>
              <a:gd name="connsiteX0" fmla="*/ 17253 w 457200"/>
              <a:gd name="connsiteY0" fmla="*/ 526211 h 526211"/>
              <a:gd name="connsiteX1" fmla="*/ 0 w 457200"/>
              <a:gd name="connsiteY1" fmla="*/ 379562 h 526211"/>
              <a:gd name="connsiteX2" fmla="*/ 0 w 457200"/>
              <a:gd name="connsiteY2" fmla="*/ 267419 h 526211"/>
              <a:gd name="connsiteX3" fmla="*/ 138023 w 457200"/>
              <a:gd name="connsiteY3" fmla="*/ 241540 h 526211"/>
              <a:gd name="connsiteX4" fmla="*/ 120770 w 457200"/>
              <a:gd name="connsiteY4" fmla="*/ 60385 h 526211"/>
              <a:gd name="connsiteX5" fmla="*/ 370936 w 457200"/>
              <a:gd name="connsiteY5" fmla="*/ 0 h 526211"/>
              <a:gd name="connsiteX6" fmla="*/ 457200 w 457200"/>
              <a:gd name="connsiteY6" fmla="*/ 491706 h 526211"/>
              <a:gd name="connsiteX7" fmla="*/ 17253 w 457200"/>
              <a:gd name="connsiteY7" fmla="*/ 526211 h 52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526211">
                <a:moveTo>
                  <a:pt x="17253" y="526211"/>
                </a:moveTo>
                <a:lnTo>
                  <a:pt x="0" y="379562"/>
                </a:lnTo>
                <a:lnTo>
                  <a:pt x="0" y="267419"/>
                </a:lnTo>
                <a:lnTo>
                  <a:pt x="138023" y="241540"/>
                </a:lnTo>
                <a:lnTo>
                  <a:pt x="120770" y="60385"/>
                </a:lnTo>
                <a:lnTo>
                  <a:pt x="370936" y="0"/>
                </a:lnTo>
                <a:lnTo>
                  <a:pt x="457200" y="491706"/>
                </a:lnTo>
                <a:lnTo>
                  <a:pt x="17253" y="52621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2EDB5D-A1AA-CB91-9499-A8D50A09A5EE}"/>
              </a:ext>
            </a:extLst>
          </p:cNvPr>
          <p:cNvSpPr/>
          <p:nvPr/>
        </p:nvSpPr>
        <p:spPr>
          <a:xfrm>
            <a:off x="9540815" y="2717321"/>
            <a:ext cx="1587260" cy="448573"/>
          </a:xfrm>
          <a:custGeom>
            <a:avLst/>
            <a:gdLst>
              <a:gd name="connsiteX0" fmla="*/ 0 w 1587260"/>
              <a:gd name="connsiteY0" fmla="*/ 241539 h 448573"/>
              <a:gd name="connsiteX1" fmla="*/ 0 w 1587260"/>
              <a:gd name="connsiteY1" fmla="*/ 345056 h 448573"/>
              <a:gd name="connsiteX2" fmla="*/ 60385 w 1587260"/>
              <a:gd name="connsiteY2" fmla="*/ 448573 h 448573"/>
              <a:gd name="connsiteX3" fmla="*/ 1587260 w 1587260"/>
              <a:gd name="connsiteY3" fmla="*/ 172528 h 448573"/>
              <a:gd name="connsiteX4" fmla="*/ 1544128 w 1587260"/>
              <a:gd name="connsiteY4" fmla="*/ 0 h 448573"/>
              <a:gd name="connsiteX5" fmla="*/ 0 w 1587260"/>
              <a:gd name="connsiteY5" fmla="*/ 241539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260" h="448573">
                <a:moveTo>
                  <a:pt x="0" y="241539"/>
                </a:moveTo>
                <a:lnTo>
                  <a:pt x="0" y="345056"/>
                </a:lnTo>
                <a:lnTo>
                  <a:pt x="60385" y="448573"/>
                </a:lnTo>
                <a:lnTo>
                  <a:pt x="1587260" y="172528"/>
                </a:lnTo>
                <a:lnTo>
                  <a:pt x="1544128" y="0"/>
                </a:lnTo>
                <a:lnTo>
                  <a:pt x="0" y="241539"/>
                </a:lnTo>
                <a:close/>
              </a:path>
            </a:pathLst>
          </a:custGeom>
          <a:noFill/>
          <a:ln w="38100">
            <a:solidFill>
              <a:srgbClr val="FFF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E182C0C-CE36-10A5-CAAC-8AC2D9A33E0F}"/>
              </a:ext>
            </a:extLst>
          </p:cNvPr>
          <p:cNvSpPr/>
          <p:nvPr/>
        </p:nvSpPr>
        <p:spPr>
          <a:xfrm>
            <a:off x="11369615" y="2907102"/>
            <a:ext cx="189781" cy="155275"/>
          </a:xfrm>
          <a:custGeom>
            <a:avLst/>
            <a:gdLst>
              <a:gd name="connsiteX0" fmla="*/ 0 w 189781"/>
              <a:gd name="connsiteY0" fmla="*/ 0 h 155275"/>
              <a:gd name="connsiteX1" fmla="*/ 181155 w 189781"/>
              <a:gd name="connsiteY1" fmla="*/ 0 h 155275"/>
              <a:gd name="connsiteX2" fmla="*/ 189781 w 189781"/>
              <a:gd name="connsiteY2" fmla="*/ 112143 h 155275"/>
              <a:gd name="connsiteX3" fmla="*/ 34506 w 189781"/>
              <a:gd name="connsiteY3" fmla="*/ 155275 h 155275"/>
              <a:gd name="connsiteX4" fmla="*/ 0 w 189781"/>
              <a:gd name="connsiteY4" fmla="*/ 0 h 15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1" h="155275">
                <a:moveTo>
                  <a:pt x="0" y="0"/>
                </a:moveTo>
                <a:lnTo>
                  <a:pt x="181155" y="0"/>
                </a:lnTo>
                <a:lnTo>
                  <a:pt x="189781" y="112143"/>
                </a:lnTo>
                <a:lnTo>
                  <a:pt x="34506" y="155275"/>
                </a:lnTo>
                <a:lnTo>
                  <a:pt x="0" y="0"/>
                </a:lnTo>
                <a:close/>
              </a:path>
            </a:pathLst>
          </a:custGeom>
          <a:noFill/>
          <a:ln w="38100">
            <a:solidFill>
              <a:srgbClr val="FFFF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70AF4A0-C5B9-33CE-2F59-0DD4E8E742F3}"/>
              </a:ext>
            </a:extLst>
          </p:cNvPr>
          <p:cNvSpPr/>
          <p:nvPr/>
        </p:nvSpPr>
        <p:spPr>
          <a:xfrm>
            <a:off x="7323826" y="3157268"/>
            <a:ext cx="1207699" cy="603849"/>
          </a:xfrm>
          <a:custGeom>
            <a:avLst/>
            <a:gdLst>
              <a:gd name="connsiteX0" fmla="*/ 1224951 w 1224951"/>
              <a:gd name="connsiteY0" fmla="*/ 500332 h 603849"/>
              <a:gd name="connsiteX1" fmla="*/ 1224951 w 1224951"/>
              <a:gd name="connsiteY1" fmla="*/ 603849 h 603849"/>
              <a:gd name="connsiteX2" fmla="*/ 1130061 w 1224951"/>
              <a:gd name="connsiteY2" fmla="*/ 0 h 603849"/>
              <a:gd name="connsiteX3" fmla="*/ 1035170 w 1224951"/>
              <a:gd name="connsiteY3" fmla="*/ 34506 h 603849"/>
              <a:gd name="connsiteX4" fmla="*/ 1035170 w 1224951"/>
              <a:gd name="connsiteY4" fmla="*/ 198407 h 603849"/>
              <a:gd name="connsiteX5" fmla="*/ 0 w 1224951"/>
              <a:gd name="connsiteY5" fmla="*/ 396815 h 603849"/>
              <a:gd name="connsiteX6" fmla="*/ 34506 w 1224951"/>
              <a:gd name="connsiteY6" fmla="*/ 534838 h 603849"/>
              <a:gd name="connsiteX7" fmla="*/ 310551 w 1224951"/>
              <a:gd name="connsiteY7" fmla="*/ 500332 h 603849"/>
              <a:gd name="connsiteX8" fmla="*/ 362310 w 1224951"/>
              <a:gd name="connsiteY8" fmla="*/ 586596 h 603849"/>
              <a:gd name="connsiteX9" fmla="*/ 1086929 w 1224951"/>
              <a:gd name="connsiteY9" fmla="*/ 508958 h 603849"/>
              <a:gd name="connsiteX10" fmla="*/ 1224951 w 1224951"/>
              <a:gd name="connsiteY10" fmla="*/ 500332 h 6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951" h="603849">
                <a:moveTo>
                  <a:pt x="1224951" y="500332"/>
                </a:moveTo>
                <a:lnTo>
                  <a:pt x="1224951" y="603849"/>
                </a:lnTo>
                <a:lnTo>
                  <a:pt x="1130061" y="0"/>
                </a:lnTo>
                <a:lnTo>
                  <a:pt x="1035170" y="34506"/>
                </a:lnTo>
                <a:lnTo>
                  <a:pt x="1035170" y="198407"/>
                </a:lnTo>
                <a:lnTo>
                  <a:pt x="0" y="396815"/>
                </a:lnTo>
                <a:lnTo>
                  <a:pt x="34506" y="534838"/>
                </a:lnTo>
                <a:lnTo>
                  <a:pt x="310551" y="500332"/>
                </a:lnTo>
                <a:lnTo>
                  <a:pt x="362310" y="586596"/>
                </a:lnTo>
                <a:lnTo>
                  <a:pt x="1086929" y="508958"/>
                </a:lnTo>
                <a:lnTo>
                  <a:pt x="1224951" y="500332"/>
                </a:lnTo>
                <a:close/>
              </a:path>
            </a:pathLst>
          </a:custGeom>
          <a:noFill/>
          <a:ln w="38100">
            <a:solidFill>
              <a:srgbClr val="FFF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9EC4E1A-997A-F3C6-A0B8-C66369C8D79B}"/>
              </a:ext>
            </a:extLst>
          </p:cNvPr>
          <p:cNvSpPr txBox="1"/>
          <p:nvPr/>
        </p:nvSpPr>
        <p:spPr>
          <a:xfrm>
            <a:off x="7273083" y="5705235"/>
            <a:ext cx="2841332" cy="646331"/>
          </a:xfrm>
          <a:prstGeom prst="rect">
            <a:avLst/>
          </a:prstGeom>
          <a:solidFill>
            <a:schemeClr val="bg1"/>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Remaining Areas</a:t>
            </a:r>
          </a:p>
          <a:p>
            <a:r>
              <a:rPr lang="en-US" sz="1200">
                <a:solidFill>
                  <a:schemeClr val="accent2">
                    <a:lumMod val="10000"/>
                  </a:schemeClr>
                </a:solidFill>
                <a:latin typeface="Corbel" panose="020B0503020204020204" pitchFamily="34" charset="0"/>
              </a:rPr>
              <a:t>Keep as Mixed Use 3 (3 stories) not Mixed Use 4 as proposed by GPAC</a:t>
            </a:r>
          </a:p>
        </p:txBody>
      </p:sp>
      <p:cxnSp>
        <p:nvCxnSpPr>
          <p:cNvPr id="26" name="Straight Arrow Connector 25">
            <a:extLst>
              <a:ext uri="{FF2B5EF4-FFF2-40B4-BE49-F238E27FC236}">
                <a16:creationId xmlns:a16="http://schemas.microsoft.com/office/drawing/2014/main" id="{72486182-3AF0-82B7-29AA-015FB77C82AF}"/>
              </a:ext>
            </a:extLst>
          </p:cNvPr>
          <p:cNvCxnSpPr>
            <a:cxnSpLocks/>
          </p:cNvCxnSpPr>
          <p:nvPr/>
        </p:nvCxnSpPr>
        <p:spPr>
          <a:xfrm flipV="1">
            <a:off x="8741246" y="2984739"/>
            <a:ext cx="1471842" cy="27052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0C95669C-4429-2830-8974-B9AB39B7F1FE}"/>
              </a:ext>
            </a:extLst>
          </p:cNvPr>
          <p:cNvSpPr txBox="1"/>
          <p:nvPr/>
        </p:nvSpPr>
        <p:spPr>
          <a:xfrm>
            <a:off x="8039983" y="1462168"/>
            <a:ext cx="3001664" cy="830997"/>
          </a:xfrm>
          <a:prstGeom prst="rect">
            <a:avLst/>
          </a:prstGeom>
          <a:solidFill>
            <a:schemeClr val="bg1"/>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Parcels across from PVM and “large” parcels on eastern side of area</a:t>
            </a:r>
          </a:p>
          <a:p>
            <a:r>
              <a:rPr lang="en-US" sz="1200">
                <a:solidFill>
                  <a:schemeClr val="accent2">
                    <a:lumMod val="10000"/>
                  </a:schemeClr>
                </a:solidFill>
                <a:latin typeface="Corbel" panose="020B0503020204020204" pitchFamily="34" charset="0"/>
              </a:rPr>
              <a:t>Support GPAC proposed change to Mixed Use 4 (4 stories) from Mixed Use 3 (3 stories)</a:t>
            </a:r>
          </a:p>
        </p:txBody>
      </p:sp>
      <p:cxnSp>
        <p:nvCxnSpPr>
          <p:cNvPr id="38" name="Straight Arrow Connector 37">
            <a:extLst>
              <a:ext uri="{FF2B5EF4-FFF2-40B4-BE49-F238E27FC236}">
                <a16:creationId xmlns:a16="http://schemas.microsoft.com/office/drawing/2014/main" id="{D306722C-CFAA-6CA4-4293-771C979ACBDC}"/>
              </a:ext>
            </a:extLst>
          </p:cNvPr>
          <p:cNvCxnSpPr>
            <a:cxnSpLocks/>
          </p:cNvCxnSpPr>
          <p:nvPr/>
        </p:nvCxnSpPr>
        <p:spPr>
          <a:xfrm flipH="1">
            <a:off x="8993037" y="2312694"/>
            <a:ext cx="500281" cy="853200"/>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43" name="Straight Arrow Connector 42">
            <a:extLst>
              <a:ext uri="{FF2B5EF4-FFF2-40B4-BE49-F238E27FC236}">
                <a16:creationId xmlns:a16="http://schemas.microsoft.com/office/drawing/2014/main" id="{4B21818F-6450-320A-C938-EA358792E6A5}"/>
              </a:ext>
            </a:extLst>
          </p:cNvPr>
          <p:cNvCxnSpPr>
            <a:cxnSpLocks/>
          </p:cNvCxnSpPr>
          <p:nvPr/>
        </p:nvCxnSpPr>
        <p:spPr>
          <a:xfrm>
            <a:off x="9503010" y="2311148"/>
            <a:ext cx="1780177" cy="37020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7" name="Content Placeholder 2">
            <a:extLst>
              <a:ext uri="{FF2B5EF4-FFF2-40B4-BE49-F238E27FC236}">
                <a16:creationId xmlns:a16="http://schemas.microsoft.com/office/drawing/2014/main" id="{6F5B0CA1-CAB3-1595-C6F5-CE59BE6ECC14}"/>
              </a:ext>
            </a:extLst>
          </p:cNvPr>
          <p:cNvSpPr>
            <a:spLocks noGrp="1"/>
          </p:cNvSpPr>
          <p:nvPr>
            <p:ph idx="1"/>
          </p:nvPr>
        </p:nvSpPr>
        <p:spPr>
          <a:xfrm>
            <a:off x="165103" y="2268746"/>
            <a:ext cx="3906565" cy="3204447"/>
          </a:xfrm>
        </p:spPr>
        <p:txBody>
          <a:bodyPr>
            <a:normAutofit/>
          </a:bodyPr>
          <a:lstStyle/>
          <a:p>
            <a:r>
              <a:rPr lang="en-US" sz="2400"/>
              <a:t>Planning Commission supported GPAC’s recommendation on Areas 1, 2 and 3.</a:t>
            </a:r>
          </a:p>
          <a:p>
            <a:r>
              <a:rPr lang="en-US" sz="2400"/>
              <a:t>Planning Commission recommended a modification to Area 4.</a:t>
            </a:r>
          </a:p>
        </p:txBody>
      </p:sp>
      <p:sp>
        <p:nvSpPr>
          <p:cNvPr id="48" name="Oval 47">
            <a:extLst>
              <a:ext uri="{FF2B5EF4-FFF2-40B4-BE49-F238E27FC236}">
                <a16:creationId xmlns:a16="http://schemas.microsoft.com/office/drawing/2014/main" id="{271196A1-918B-1548-2900-7473DB3E6511}"/>
              </a:ext>
            </a:extLst>
          </p:cNvPr>
          <p:cNvSpPr/>
          <p:nvPr/>
        </p:nvSpPr>
        <p:spPr>
          <a:xfrm>
            <a:off x="9890681" y="4465588"/>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3</a:t>
            </a:r>
          </a:p>
        </p:txBody>
      </p:sp>
      <p:sp>
        <p:nvSpPr>
          <p:cNvPr id="49" name="Freeform: Shape 48">
            <a:extLst>
              <a:ext uri="{FF2B5EF4-FFF2-40B4-BE49-F238E27FC236}">
                <a16:creationId xmlns:a16="http://schemas.microsoft.com/office/drawing/2014/main" id="{8A7ABA9A-0D3B-8879-748F-065DF85EB0E9}"/>
              </a:ext>
            </a:extLst>
          </p:cNvPr>
          <p:cNvSpPr/>
          <p:nvPr/>
        </p:nvSpPr>
        <p:spPr>
          <a:xfrm>
            <a:off x="9898842" y="4827412"/>
            <a:ext cx="720873" cy="423597"/>
          </a:xfrm>
          <a:custGeom>
            <a:avLst/>
            <a:gdLst>
              <a:gd name="connsiteX0" fmla="*/ 0 w 552893"/>
              <a:gd name="connsiteY0" fmla="*/ 74428 h 340242"/>
              <a:gd name="connsiteX1" fmla="*/ 53163 w 552893"/>
              <a:gd name="connsiteY1" fmla="*/ 340242 h 340242"/>
              <a:gd name="connsiteX2" fmla="*/ 552893 w 552893"/>
              <a:gd name="connsiteY2" fmla="*/ 249865 h 340242"/>
              <a:gd name="connsiteX3" fmla="*/ 520995 w 552893"/>
              <a:gd name="connsiteY3" fmla="*/ 0 h 340242"/>
              <a:gd name="connsiteX4" fmla="*/ 0 w 552893"/>
              <a:gd name="connsiteY4" fmla="*/ 74428 h 34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93" h="340242">
                <a:moveTo>
                  <a:pt x="0" y="74428"/>
                </a:moveTo>
                <a:lnTo>
                  <a:pt x="53163" y="340242"/>
                </a:lnTo>
                <a:lnTo>
                  <a:pt x="552893" y="249865"/>
                </a:lnTo>
                <a:lnTo>
                  <a:pt x="520995" y="0"/>
                </a:lnTo>
                <a:lnTo>
                  <a:pt x="0" y="74428"/>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2D4A167B-2562-BA87-E0B4-A16195D4949B}"/>
              </a:ext>
            </a:extLst>
          </p:cNvPr>
          <p:cNvSpPr/>
          <p:nvPr/>
        </p:nvSpPr>
        <p:spPr>
          <a:xfrm>
            <a:off x="9768709" y="3985080"/>
            <a:ext cx="345706" cy="381159"/>
          </a:xfrm>
          <a:custGeom>
            <a:avLst/>
            <a:gdLst>
              <a:gd name="connsiteX0" fmla="*/ 42530 w 265814"/>
              <a:gd name="connsiteY0" fmla="*/ 313660 h 313660"/>
              <a:gd name="connsiteX1" fmla="*/ 265814 w 265814"/>
              <a:gd name="connsiteY1" fmla="*/ 265814 h 313660"/>
              <a:gd name="connsiteX2" fmla="*/ 217967 w 265814"/>
              <a:gd name="connsiteY2" fmla="*/ 0 h 313660"/>
              <a:gd name="connsiteX3" fmla="*/ 0 w 265814"/>
              <a:gd name="connsiteY3" fmla="*/ 42530 h 313660"/>
              <a:gd name="connsiteX4" fmla="*/ 42530 w 265814"/>
              <a:gd name="connsiteY4" fmla="*/ 313660 h 31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4" h="313660">
                <a:moveTo>
                  <a:pt x="42530" y="313660"/>
                </a:moveTo>
                <a:lnTo>
                  <a:pt x="265814" y="265814"/>
                </a:lnTo>
                <a:lnTo>
                  <a:pt x="217967" y="0"/>
                </a:lnTo>
                <a:lnTo>
                  <a:pt x="0" y="42530"/>
                </a:lnTo>
                <a:lnTo>
                  <a:pt x="42530" y="3136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80273E2-F38A-A1DC-B5FC-7F4935465F16}"/>
              </a:ext>
            </a:extLst>
          </p:cNvPr>
          <p:cNvSpPr/>
          <p:nvPr/>
        </p:nvSpPr>
        <p:spPr>
          <a:xfrm>
            <a:off x="5260064" y="1828800"/>
            <a:ext cx="2218099" cy="624689"/>
          </a:xfrm>
          <a:custGeom>
            <a:avLst/>
            <a:gdLst>
              <a:gd name="connsiteX0" fmla="*/ 27161 w 2218099"/>
              <a:gd name="connsiteY0" fmla="*/ 624689 h 624689"/>
              <a:gd name="connsiteX1" fmla="*/ 2218099 w 2218099"/>
              <a:gd name="connsiteY1" fmla="*/ 262550 h 624689"/>
              <a:gd name="connsiteX2" fmla="*/ 2199992 w 2218099"/>
              <a:gd name="connsiteY2" fmla="*/ 126749 h 624689"/>
              <a:gd name="connsiteX3" fmla="*/ 1783533 w 2218099"/>
              <a:gd name="connsiteY3" fmla="*/ 162962 h 624689"/>
              <a:gd name="connsiteX4" fmla="*/ 1738266 w 2218099"/>
              <a:gd name="connsiteY4" fmla="*/ 0 h 624689"/>
              <a:gd name="connsiteX5" fmla="*/ 1448555 w 2218099"/>
              <a:gd name="connsiteY5" fmla="*/ 54321 h 624689"/>
              <a:gd name="connsiteX6" fmla="*/ 1439501 w 2218099"/>
              <a:gd name="connsiteY6" fmla="*/ 90535 h 624689"/>
              <a:gd name="connsiteX7" fmla="*/ 1285592 w 2218099"/>
              <a:gd name="connsiteY7" fmla="*/ 126749 h 624689"/>
              <a:gd name="connsiteX8" fmla="*/ 1312753 w 2218099"/>
              <a:gd name="connsiteY8" fmla="*/ 289711 h 624689"/>
              <a:gd name="connsiteX9" fmla="*/ 0 w 2218099"/>
              <a:gd name="connsiteY9" fmla="*/ 497941 h 624689"/>
              <a:gd name="connsiteX10" fmla="*/ 27161 w 2218099"/>
              <a:gd name="connsiteY10" fmla="*/ 624689 h 6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8099" h="624689">
                <a:moveTo>
                  <a:pt x="27161" y="624689"/>
                </a:moveTo>
                <a:lnTo>
                  <a:pt x="2218099" y="262550"/>
                </a:lnTo>
                <a:lnTo>
                  <a:pt x="2199992" y="126749"/>
                </a:lnTo>
                <a:lnTo>
                  <a:pt x="1783533" y="162962"/>
                </a:lnTo>
                <a:lnTo>
                  <a:pt x="1738266" y="0"/>
                </a:lnTo>
                <a:lnTo>
                  <a:pt x="1448555" y="54321"/>
                </a:lnTo>
                <a:lnTo>
                  <a:pt x="1439501" y="90535"/>
                </a:lnTo>
                <a:lnTo>
                  <a:pt x="1285592" y="126749"/>
                </a:lnTo>
                <a:lnTo>
                  <a:pt x="1312753" y="289711"/>
                </a:lnTo>
                <a:lnTo>
                  <a:pt x="0" y="497941"/>
                </a:lnTo>
                <a:lnTo>
                  <a:pt x="27161" y="624689"/>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69C2F98-5D6E-BE56-5EAE-861485DA7D8A}"/>
              </a:ext>
            </a:extLst>
          </p:cNvPr>
          <p:cNvSpPr/>
          <p:nvPr/>
        </p:nvSpPr>
        <p:spPr>
          <a:xfrm>
            <a:off x="6799152" y="3576119"/>
            <a:ext cx="1828800" cy="1674891"/>
          </a:xfrm>
          <a:custGeom>
            <a:avLst/>
            <a:gdLst>
              <a:gd name="connsiteX0" fmla="*/ 0 w 1828800"/>
              <a:gd name="connsiteY0" fmla="*/ 126748 h 1674891"/>
              <a:gd name="connsiteX1" fmla="*/ 1828800 w 1828800"/>
              <a:gd name="connsiteY1" fmla="*/ 1674891 h 1674891"/>
              <a:gd name="connsiteX2" fmla="*/ 1810694 w 1828800"/>
              <a:gd name="connsiteY2" fmla="*/ 1358020 h 1674891"/>
              <a:gd name="connsiteX3" fmla="*/ 1665838 w 1828800"/>
              <a:gd name="connsiteY3" fmla="*/ 1376127 h 1674891"/>
              <a:gd name="connsiteX4" fmla="*/ 1638678 w 1828800"/>
              <a:gd name="connsiteY4" fmla="*/ 1222218 h 1674891"/>
              <a:gd name="connsiteX5" fmla="*/ 1466662 w 1828800"/>
              <a:gd name="connsiteY5" fmla="*/ 1240325 h 1674891"/>
              <a:gd name="connsiteX6" fmla="*/ 1421395 w 1828800"/>
              <a:gd name="connsiteY6" fmla="*/ 986828 h 1674891"/>
              <a:gd name="connsiteX7" fmla="*/ 1213165 w 1828800"/>
              <a:gd name="connsiteY7" fmla="*/ 1004934 h 1674891"/>
              <a:gd name="connsiteX8" fmla="*/ 1158844 w 1828800"/>
              <a:gd name="connsiteY8" fmla="*/ 597529 h 1674891"/>
              <a:gd name="connsiteX9" fmla="*/ 769545 w 1828800"/>
              <a:gd name="connsiteY9" fmla="*/ 669956 h 1674891"/>
              <a:gd name="connsiteX10" fmla="*/ 742385 w 1828800"/>
              <a:gd name="connsiteY10" fmla="*/ 506994 h 1674891"/>
              <a:gd name="connsiteX11" fmla="*/ 597529 w 1828800"/>
              <a:gd name="connsiteY11" fmla="*/ 497940 h 1674891"/>
              <a:gd name="connsiteX12" fmla="*/ 516048 w 1828800"/>
              <a:gd name="connsiteY12" fmla="*/ 0 h 1674891"/>
              <a:gd name="connsiteX13" fmla="*/ 0 w 1828800"/>
              <a:gd name="connsiteY13" fmla="*/ 126748 h 1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674891">
                <a:moveTo>
                  <a:pt x="0" y="126748"/>
                </a:moveTo>
                <a:lnTo>
                  <a:pt x="1828800" y="1674891"/>
                </a:lnTo>
                <a:lnTo>
                  <a:pt x="1810694" y="1358020"/>
                </a:lnTo>
                <a:lnTo>
                  <a:pt x="1665838" y="1376127"/>
                </a:lnTo>
                <a:lnTo>
                  <a:pt x="1638678" y="1222218"/>
                </a:lnTo>
                <a:lnTo>
                  <a:pt x="1466662" y="1240325"/>
                </a:lnTo>
                <a:lnTo>
                  <a:pt x="1421395" y="986828"/>
                </a:lnTo>
                <a:lnTo>
                  <a:pt x="1213165" y="1004934"/>
                </a:lnTo>
                <a:lnTo>
                  <a:pt x="1158844" y="597529"/>
                </a:lnTo>
                <a:lnTo>
                  <a:pt x="769545" y="669956"/>
                </a:lnTo>
                <a:lnTo>
                  <a:pt x="742385" y="506994"/>
                </a:lnTo>
                <a:lnTo>
                  <a:pt x="597529" y="497940"/>
                </a:lnTo>
                <a:lnTo>
                  <a:pt x="516048" y="0"/>
                </a:lnTo>
                <a:lnTo>
                  <a:pt x="0" y="126748"/>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D410036-5960-1AC8-70CD-3962DCF25A07}"/>
              </a:ext>
            </a:extLst>
          </p:cNvPr>
          <p:cNvSpPr/>
          <p:nvPr/>
        </p:nvSpPr>
        <p:spPr>
          <a:xfrm>
            <a:off x="6742174" y="188204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sp>
        <p:nvSpPr>
          <p:cNvPr id="55" name="Oval 54">
            <a:extLst>
              <a:ext uri="{FF2B5EF4-FFF2-40B4-BE49-F238E27FC236}">
                <a16:creationId xmlns:a16="http://schemas.microsoft.com/office/drawing/2014/main" id="{EE49511C-96EC-1EFA-09D7-2B3DCD30C794}"/>
              </a:ext>
            </a:extLst>
          </p:cNvPr>
          <p:cNvSpPr/>
          <p:nvPr/>
        </p:nvSpPr>
        <p:spPr>
          <a:xfrm>
            <a:off x="7497778" y="400889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spTree>
    <p:extLst>
      <p:ext uri="{BB962C8B-B14F-4D97-AF65-F5344CB8AC3E}">
        <p14:creationId xmlns:p14="http://schemas.microsoft.com/office/powerpoint/2010/main" val="2114355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2566AD-C7CC-949E-EBAA-0CD5D9E551FA}"/>
              </a:ext>
            </a:extLst>
          </p:cNvPr>
          <p:cNvSpPr/>
          <p:nvPr/>
        </p:nvSpPr>
        <p:spPr>
          <a:xfrm>
            <a:off x="0" y="5291196"/>
            <a:ext cx="12192000" cy="156680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descr="A map of a city&#10;&#10;Description automatically generated with medium confidence">
            <a:extLst>
              <a:ext uri="{FF2B5EF4-FFF2-40B4-BE49-F238E27FC236}">
                <a16:creationId xmlns:a16="http://schemas.microsoft.com/office/drawing/2014/main" id="{21FECCF0-D51D-CD2B-FF34-3B79CBD892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1313" y="1190625"/>
            <a:ext cx="9078781" cy="4781549"/>
          </a:xfrm>
          <a:prstGeom prst="rect">
            <a:avLst/>
          </a:prstGeom>
        </p:spPr>
      </p:pic>
      <p:cxnSp>
        <p:nvCxnSpPr>
          <p:cNvPr id="24" name="Straight Arrow Connector 23">
            <a:extLst>
              <a:ext uri="{FF2B5EF4-FFF2-40B4-BE49-F238E27FC236}">
                <a16:creationId xmlns:a16="http://schemas.microsoft.com/office/drawing/2014/main" id="{7F8A7714-7110-24B0-3CAC-0E551EB24F93}"/>
              </a:ext>
            </a:extLst>
          </p:cNvPr>
          <p:cNvCxnSpPr>
            <a:cxnSpLocks/>
          </p:cNvCxnSpPr>
          <p:nvPr/>
        </p:nvCxnSpPr>
        <p:spPr>
          <a:xfrm flipH="1">
            <a:off x="4522059" y="2339064"/>
            <a:ext cx="708231" cy="156883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881B9315-8ACC-FBAE-5724-FD47FC8A8FAC}"/>
              </a:ext>
            </a:extLst>
          </p:cNvPr>
          <p:cNvCxnSpPr>
            <a:cxnSpLocks/>
          </p:cNvCxnSpPr>
          <p:nvPr/>
        </p:nvCxnSpPr>
        <p:spPr>
          <a:xfrm flipH="1" flipV="1">
            <a:off x="5230290" y="4495759"/>
            <a:ext cx="554978" cy="28966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57018" y="474156"/>
            <a:ext cx="7408348" cy="479858"/>
          </a:xfrm>
          <a:solidFill>
            <a:schemeClr val="accent3"/>
          </a:solidFill>
        </p:spPr>
        <p:txBody>
          <a:bodyPr/>
          <a:lstStyle/>
          <a:p>
            <a:r>
              <a:rPr lang="en-US"/>
              <a:t>College Area – </a:t>
            </a:r>
            <a:r>
              <a:rPr lang="en-US" u="sng"/>
              <a:t>GPAC and Public</a:t>
            </a:r>
          </a:p>
        </p:txBody>
      </p:sp>
      <p:sp>
        <p:nvSpPr>
          <p:cNvPr id="12" name="Freeform: Shape 11">
            <a:extLst>
              <a:ext uri="{FF2B5EF4-FFF2-40B4-BE49-F238E27FC236}">
                <a16:creationId xmlns:a16="http://schemas.microsoft.com/office/drawing/2014/main" id="{9CFEAE2F-E469-443A-E8A6-621F8546D08F}"/>
              </a:ext>
            </a:extLst>
          </p:cNvPr>
          <p:cNvSpPr/>
          <p:nvPr/>
        </p:nvSpPr>
        <p:spPr>
          <a:xfrm>
            <a:off x="11010391" y="3190111"/>
            <a:ext cx="806450" cy="698500"/>
          </a:xfrm>
          <a:custGeom>
            <a:avLst/>
            <a:gdLst>
              <a:gd name="connsiteX0" fmla="*/ 0 w 806450"/>
              <a:gd name="connsiteY0" fmla="*/ 120650 h 698500"/>
              <a:gd name="connsiteX1" fmla="*/ 44450 w 806450"/>
              <a:gd name="connsiteY1" fmla="*/ 336550 h 698500"/>
              <a:gd name="connsiteX2" fmla="*/ 44450 w 806450"/>
              <a:gd name="connsiteY2" fmla="*/ 495300 h 698500"/>
              <a:gd name="connsiteX3" fmla="*/ 0 w 806450"/>
              <a:gd name="connsiteY3" fmla="*/ 698500 h 698500"/>
              <a:gd name="connsiteX4" fmla="*/ 0 w 806450"/>
              <a:gd name="connsiteY4" fmla="*/ 698500 h 698500"/>
              <a:gd name="connsiteX5" fmla="*/ 806450 w 806450"/>
              <a:gd name="connsiteY5" fmla="*/ 565150 h 698500"/>
              <a:gd name="connsiteX6" fmla="*/ 704850 w 806450"/>
              <a:gd name="connsiteY6" fmla="*/ 0 h 698500"/>
              <a:gd name="connsiteX7" fmla="*/ 0 w 806450"/>
              <a:gd name="connsiteY7" fmla="*/ 12065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450" h="698500">
                <a:moveTo>
                  <a:pt x="0" y="120650"/>
                </a:moveTo>
                <a:lnTo>
                  <a:pt x="44450" y="336550"/>
                </a:lnTo>
                <a:lnTo>
                  <a:pt x="44450" y="495300"/>
                </a:lnTo>
                <a:lnTo>
                  <a:pt x="0" y="698500"/>
                </a:lnTo>
                <a:lnTo>
                  <a:pt x="0" y="698500"/>
                </a:lnTo>
                <a:lnTo>
                  <a:pt x="806450" y="565150"/>
                </a:lnTo>
                <a:lnTo>
                  <a:pt x="704850" y="0"/>
                </a:lnTo>
                <a:lnTo>
                  <a:pt x="0" y="120650"/>
                </a:lnTo>
                <a:close/>
              </a:path>
            </a:pathLst>
          </a:custGeom>
          <a:noFill/>
          <a:ln w="50800" cap="rnd">
            <a:solidFill>
              <a:srgbClr val="FFFF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23FC623C-83D1-1344-689E-16106D8D69E6}"/>
              </a:ext>
            </a:extLst>
          </p:cNvPr>
          <p:cNvCxnSpPr>
            <a:cxnSpLocks/>
          </p:cNvCxnSpPr>
          <p:nvPr/>
        </p:nvCxnSpPr>
        <p:spPr>
          <a:xfrm flipV="1">
            <a:off x="11444404" y="3640103"/>
            <a:ext cx="206521" cy="62414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602C0592-0CBD-7698-CAD9-C6FCF7996CFE}"/>
              </a:ext>
            </a:extLst>
          </p:cNvPr>
          <p:cNvCxnSpPr>
            <a:cxnSpLocks/>
            <a:stCxn id="31" idx="2"/>
          </p:cNvCxnSpPr>
          <p:nvPr/>
        </p:nvCxnSpPr>
        <p:spPr>
          <a:xfrm flipH="1">
            <a:off x="8728315" y="2451971"/>
            <a:ext cx="264308" cy="91837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2" name="Oval 41">
            <a:extLst>
              <a:ext uri="{FF2B5EF4-FFF2-40B4-BE49-F238E27FC236}">
                <a16:creationId xmlns:a16="http://schemas.microsoft.com/office/drawing/2014/main" id="{A9CA83AD-42FF-DD3D-5C8A-91BCE45FF16C}"/>
              </a:ext>
            </a:extLst>
          </p:cNvPr>
          <p:cNvSpPr/>
          <p:nvPr/>
        </p:nvSpPr>
        <p:spPr>
          <a:xfrm>
            <a:off x="11326601" y="336870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35" name="TextBox 34">
            <a:extLst>
              <a:ext uri="{FF2B5EF4-FFF2-40B4-BE49-F238E27FC236}">
                <a16:creationId xmlns:a16="http://schemas.microsoft.com/office/drawing/2014/main" id="{180B8878-F268-BE74-354E-62880594C81D}"/>
              </a:ext>
            </a:extLst>
          </p:cNvPr>
          <p:cNvSpPr txBox="1"/>
          <p:nvPr/>
        </p:nvSpPr>
        <p:spPr>
          <a:xfrm>
            <a:off x="3925016" y="1877275"/>
            <a:ext cx="3082755" cy="646331"/>
          </a:xfrm>
          <a:prstGeom prst="rect">
            <a:avLst/>
          </a:prstGeom>
          <a:solidFill>
            <a:schemeClr val="accent1">
              <a:lumMod val="60000"/>
              <a:lumOff val="4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3. Area West of VCC</a:t>
            </a:r>
          </a:p>
          <a:p>
            <a:r>
              <a:rPr lang="en-US" sz="1200">
                <a:solidFill>
                  <a:srgbClr val="000000"/>
                </a:solidFill>
                <a:latin typeface="Corbel" panose="020B0503020204020204" pitchFamily="34" charset="0"/>
              </a:rPr>
              <a:t>Change to Mixed Use 5 (5 stories) from Mixed Use 3 (3 stories)</a:t>
            </a:r>
          </a:p>
        </p:txBody>
      </p:sp>
      <p:cxnSp>
        <p:nvCxnSpPr>
          <p:cNvPr id="56" name="Straight Arrow Connector 55">
            <a:extLst>
              <a:ext uri="{FF2B5EF4-FFF2-40B4-BE49-F238E27FC236}">
                <a16:creationId xmlns:a16="http://schemas.microsoft.com/office/drawing/2014/main" id="{1D08EBC2-924C-B060-BBBB-78A0A57B514D}"/>
              </a:ext>
            </a:extLst>
          </p:cNvPr>
          <p:cNvCxnSpPr>
            <a:cxnSpLocks/>
            <a:stCxn id="31" idx="2"/>
          </p:cNvCxnSpPr>
          <p:nvPr/>
        </p:nvCxnSpPr>
        <p:spPr>
          <a:xfrm flipH="1">
            <a:off x="7882279" y="2451971"/>
            <a:ext cx="1110344" cy="153860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8" name="Freeform: Shape 27">
            <a:extLst>
              <a:ext uri="{FF2B5EF4-FFF2-40B4-BE49-F238E27FC236}">
                <a16:creationId xmlns:a16="http://schemas.microsoft.com/office/drawing/2014/main" id="{3D267B46-4532-F314-D423-7D08D23AF697}"/>
              </a:ext>
            </a:extLst>
          </p:cNvPr>
          <p:cNvSpPr/>
          <p:nvPr/>
        </p:nvSpPr>
        <p:spPr>
          <a:xfrm>
            <a:off x="7754927" y="3849604"/>
            <a:ext cx="287383" cy="383177"/>
          </a:xfrm>
          <a:custGeom>
            <a:avLst/>
            <a:gdLst>
              <a:gd name="connsiteX0" fmla="*/ 0 w 287383"/>
              <a:gd name="connsiteY0" fmla="*/ 52251 h 383177"/>
              <a:gd name="connsiteX1" fmla="*/ 34835 w 287383"/>
              <a:gd name="connsiteY1" fmla="*/ 383177 h 383177"/>
              <a:gd name="connsiteX2" fmla="*/ 113212 w 287383"/>
              <a:gd name="connsiteY2" fmla="*/ 339634 h 383177"/>
              <a:gd name="connsiteX3" fmla="*/ 113212 w 287383"/>
              <a:gd name="connsiteY3" fmla="*/ 339634 h 383177"/>
              <a:gd name="connsiteX4" fmla="*/ 209006 w 287383"/>
              <a:gd name="connsiteY4" fmla="*/ 304800 h 383177"/>
              <a:gd name="connsiteX5" fmla="*/ 287383 w 287383"/>
              <a:gd name="connsiteY5" fmla="*/ 252548 h 383177"/>
              <a:gd name="connsiteX6" fmla="*/ 235132 w 287383"/>
              <a:gd name="connsiteY6" fmla="*/ 0 h 383177"/>
              <a:gd name="connsiteX7" fmla="*/ 0 w 287383"/>
              <a:gd name="connsiteY7" fmla="*/ 52251 h 38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83" h="383177">
                <a:moveTo>
                  <a:pt x="0" y="52251"/>
                </a:moveTo>
                <a:lnTo>
                  <a:pt x="34835" y="383177"/>
                </a:lnTo>
                <a:lnTo>
                  <a:pt x="113212" y="339634"/>
                </a:lnTo>
                <a:lnTo>
                  <a:pt x="113212" y="339634"/>
                </a:lnTo>
                <a:lnTo>
                  <a:pt x="209006" y="304800"/>
                </a:lnTo>
                <a:lnTo>
                  <a:pt x="287383" y="252548"/>
                </a:lnTo>
                <a:lnTo>
                  <a:pt x="235132" y="0"/>
                </a:lnTo>
                <a:lnTo>
                  <a:pt x="0" y="52251"/>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4BD696D-F304-1FF7-5769-4BA098535E02}"/>
              </a:ext>
            </a:extLst>
          </p:cNvPr>
          <p:cNvSpPr txBox="1"/>
          <p:nvPr/>
        </p:nvSpPr>
        <p:spPr>
          <a:xfrm>
            <a:off x="7626874" y="1620974"/>
            <a:ext cx="2731498" cy="830997"/>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2. Single Family Parcels on Telegraph and Day</a:t>
            </a:r>
            <a:br>
              <a:rPr lang="en-US" sz="1200" b="1" u="sng">
                <a:solidFill>
                  <a:srgbClr val="000000"/>
                </a:solidFill>
                <a:latin typeface="Corbel" panose="020B0503020204020204" pitchFamily="34" charset="0"/>
              </a:rPr>
            </a:br>
            <a:r>
              <a:rPr lang="en-US" sz="1200">
                <a:solidFill>
                  <a:srgbClr val="000000"/>
                </a:solidFill>
                <a:latin typeface="Corbel" panose="020B0503020204020204" pitchFamily="34" charset="0"/>
              </a:rPr>
              <a:t>Change to 3-story Multifamily from Neighborhood Low</a:t>
            </a:r>
          </a:p>
        </p:txBody>
      </p:sp>
      <p:sp>
        <p:nvSpPr>
          <p:cNvPr id="32" name="Oval 31">
            <a:extLst>
              <a:ext uri="{FF2B5EF4-FFF2-40B4-BE49-F238E27FC236}">
                <a16:creationId xmlns:a16="http://schemas.microsoft.com/office/drawing/2014/main" id="{7D1BC70F-39D9-1BAA-0CD2-1B147C805A97}"/>
              </a:ext>
            </a:extLst>
          </p:cNvPr>
          <p:cNvSpPr/>
          <p:nvPr/>
        </p:nvSpPr>
        <p:spPr>
          <a:xfrm>
            <a:off x="8123747" y="368436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2</a:t>
            </a:r>
          </a:p>
        </p:txBody>
      </p:sp>
      <p:sp>
        <p:nvSpPr>
          <p:cNvPr id="34" name="TextBox 33">
            <a:extLst>
              <a:ext uri="{FF2B5EF4-FFF2-40B4-BE49-F238E27FC236}">
                <a16:creationId xmlns:a16="http://schemas.microsoft.com/office/drawing/2014/main" id="{A80E3F50-D46B-5F09-09C0-0DF2FB492B36}"/>
              </a:ext>
            </a:extLst>
          </p:cNvPr>
          <p:cNvSpPr txBox="1"/>
          <p:nvPr/>
        </p:nvSpPr>
        <p:spPr>
          <a:xfrm>
            <a:off x="9228218" y="4264251"/>
            <a:ext cx="2731498" cy="646331"/>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1. Victoria Plaza Shopping Center</a:t>
            </a:r>
            <a:br>
              <a:rPr lang="en-US" sz="1200" b="1" u="sng">
                <a:solidFill>
                  <a:srgbClr val="000000"/>
                </a:solidFill>
                <a:latin typeface="Corbel" panose="020B0503020204020204" pitchFamily="34" charset="0"/>
              </a:rPr>
            </a:br>
            <a:r>
              <a:rPr lang="en-US" sz="1200">
                <a:solidFill>
                  <a:srgbClr val="000000"/>
                </a:solidFill>
                <a:latin typeface="Corbel" panose="020B0503020204020204" pitchFamily="34" charset="0"/>
              </a:rPr>
              <a:t>Change to Neighborhood Center (4 stories) from Mixed Use 6 (6 stories)</a:t>
            </a:r>
          </a:p>
        </p:txBody>
      </p:sp>
      <p:cxnSp>
        <p:nvCxnSpPr>
          <p:cNvPr id="37" name="Straight Arrow Connector 36">
            <a:extLst>
              <a:ext uri="{FF2B5EF4-FFF2-40B4-BE49-F238E27FC236}">
                <a16:creationId xmlns:a16="http://schemas.microsoft.com/office/drawing/2014/main" id="{A693EE13-922F-7E3E-ECDA-A8B55BA9836D}"/>
              </a:ext>
            </a:extLst>
          </p:cNvPr>
          <p:cNvCxnSpPr>
            <a:cxnSpLocks/>
            <a:stCxn id="31" idx="2"/>
          </p:cNvCxnSpPr>
          <p:nvPr/>
        </p:nvCxnSpPr>
        <p:spPr>
          <a:xfrm flipH="1">
            <a:off x="8076191" y="2451971"/>
            <a:ext cx="916432" cy="87499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4" name="Freeform: Shape 43">
            <a:extLst>
              <a:ext uri="{FF2B5EF4-FFF2-40B4-BE49-F238E27FC236}">
                <a16:creationId xmlns:a16="http://schemas.microsoft.com/office/drawing/2014/main" id="{26D16B3D-4E4B-2298-CC95-4108DA6EC323}"/>
              </a:ext>
            </a:extLst>
          </p:cNvPr>
          <p:cNvSpPr/>
          <p:nvPr/>
        </p:nvSpPr>
        <p:spPr>
          <a:xfrm>
            <a:off x="7787312" y="3179860"/>
            <a:ext cx="461555" cy="339635"/>
          </a:xfrm>
          <a:custGeom>
            <a:avLst/>
            <a:gdLst>
              <a:gd name="connsiteX0" fmla="*/ 26126 w 461555"/>
              <a:gd name="connsiteY0" fmla="*/ 339635 h 339635"/>
              <a:gd name="connsiteX1" fmla="*/ 461555 w 461555"/>
              <a:gd name="connsiteY1" fmla="*/ 296092 h 339635"/>
              <a:gd name="connsiteX2" fmla="*/ 435429 w 461555"/>
              <a:gd name="connsiteY2" fmla="*/ 0 h 339635"/>
              <a:gd name="connsiteX3" fmla="*/ 0 w 461555"/>
              <a:gd name="connsiteY3" fmla="*/ 69669 h 339635"/>
              <a:gd name="connsiteX4" fmla="*/ 26126 w 461555"/>
              <a:gd name="connsiteY4" fmla="*/ 339635 h 3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55" h="339635">
                <a:moveTo>
                  <a:pt x="26126" y="339635"/>
                </a:moveTo>
                <a:lnTo>
                  <a:pt x="461555" y="296092"/>
                </a:lnTo>
                <a:lnTo>
                  <a:pt x="435429" y="0"/>
                </a:lnTo>
                <a:lnTo>
                  <a:pt x="0" y="69669"/>
                </a:lnTo>
                <a:lnTo>
                  <a:pt x="26126" y="3396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2EE6E075-F42A-13C8-A60A-F81EF6150FDF}"/>
              </a:ext>
            </a:extLst>
          </p:cNvPr>
          <p:cNvSpPr/>
          <p:nvPr/>
        </p:nvSpPr>
        <p:spPr>
          <a:xfrm>
            <a:off x="8369970" y="3223403"/>
            <a:ext cx="600892" cy="478972"/>
          </a:xfrm>
          <a:custGeom>
            <a:avLst/>
            <a:gdLst>
              <a:gd name="connsiteX0" fmla="*/ 0 w 600892"/>
              <a:gd name="connsiteY0" fmla="*/ 313509 h 478972"/>
              <a:gd name="connsiteX1" fmla="*/ 26126 w 600892"/>
              <a:gd name="connsiteY1" fmla="*/ 478972 h 478972"/>
              <a:gd name="connsiteX2" fmla="*/ 600892 w 600892"/>
              <a:gd name="connsiteY2" fmla="*/ 383177 h 478972"/>
              <a:gd name="connsiteX3" fmla="*/ 592183 w 600892"/>
              <a:gd name="connsiteY3" fmla="*/ 339634 h 478972"/>
              <a:gd name="connsiteX4" fmla="*/ 574766 w 600892"/>
              <a:gd name="connsiteY4" fmla="*/ 252549 h 478972"/>
              <a:gd name="connsiteX5" fmla="*/ 574766 w 600892"/>
              <a:gd name="connsiteY5" fmla="*/ 148046 h 478972"/>
              <a:gd name="connsiteX6" fmla="*/ 574766 w 600892"/>
              <a:gd name="connsiteY6" fmla="*/ 148046 h 478972"/>
              <a:gd name="connsiteX7" fmla="*/ 487680 w 600892"/>
              <a:gd name="connsiteY7" fmla="*/ 113212 h 478972"/>
              <a:gd name="connsiteX8" fmla="*/ 339635 w 600892"/>
              <a:gd name="connsiteY8" fmla="*/ 139337 h 478972"/>
              <a:gd name="connsiteX9" fmla="*/ 322217 w 600892"/>
              <a:gd name="connsiteY9" fmla="*/ 0 h 478972"/>
              <a:gd name="connsiteX10" fmla="*/ 174172 w 600892"/>
              <a:gd name="connsiteY10" fmla="*/ 17417 h 478972"/>
              <a:gd name="connsiteX11" fmla="*/ 139337 w 600892"/>
              <a:gd name="connsiteY11" fmla="*/ 69669 h 478972"/>
              <a:gd name="connsiteX12" fmla="*/ 130629 w 600892"/>
              <a:gd name="connsiteY12" fmla="*/ 156754 h 478972"/>
              <a:gd name="connsiteX13" fmla="*/ 148046 w 600892"/>
              <a:gd name="connsiteY13" fmla="*/ 296092 h 478972"/>
              <a:gd name="connsiteX14" fmla="*/ 0 w 600892"/>
              <a:gd name="connsiteY14" fmla="*/ 313509 h 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892" h="478972">
                <a:moveTo>
                  <a:pt x="0" y="313509"/>
                </a:moveTo>
                <a:lnTo>
                  <a:pt x="26126" y="478972"/>
                </a:lnTo>
                <a:lnTo>
                  <a:pt x="600892" y="383177"/>
                </a:lnTo>
                <a:lnTo>
                  <a:pt x="592183" y="339634"/>
                </a:lnTo>
                <a:lnTo>
                  <a:pt x="574766" y="252549"/>
                </a:lnTo>
                <a:lnTo>
                  <a:pt x="574766" y="148046"/>
                </a:lnTo>
                <a:lnTo>
                  <a:pt x="574766" y="148046"/>
                </a:lnTo>
                <a:lnTo>
                  <a:pt x="487680" y="113212"/>
                </a:lnTo>
                <a:lnTo>
                  <a:pt x="339635" y="139337"/>
                </a:lnTo>
                <a:lnTo>
                  <a:pt x="322217" y="0"/>
                </a:lnTo>
                <a:lnTo>
                  <a:pt x="174172" y="17417"/>
                </a:lnTo>
                <a:lnTo>
                  <a:pt x="139337" y="69669"/>
                </a:lnTo>
                <a:lnTo>
                  <a:pt x="130629" y="156754"/>
                </a:lnTo>
                <a:lnTo>
                  <a:pt x="148046" y="296092"/>
                </a:lnTo>
                <a:lnTo>
                  <a:pt x="0" y="31350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B00EA00-D96A-1EB9-14C7-73FD6008E47A}"/>
              </a:ext>
            </a:extLst>
          </p:cNvPr>
          <p:cNvSpPr/>
          <p:nvPr/>
        </p:nvSpPr>
        <p:spPr>
          <a:xfrm>
            <a:off x="4467170" y="4293741"/>
            <a:ext cx="940525" cy="461554"/>
          </a:xfrm>
          <a:custGeom>
            <a:avLst/>
            <a:gdLst>
              <a:gd name="connsiteX0" fmla="*/ 888274 w 940525"/>
              <a:gd name="connsiteY0" fmla="*/ 0 h 461554"/>
              <a:gd name="connsiteX1" fmla="*/ 940525 w 940525"/>
              <a:gd name="connsiteY1" fmla="*/ 296091 h 461554"/>
              <a:gd name="connsiteX2" fmla="*/ 740228 w 940525"/>
              <a:gd name="connsiteY2" fmla="*/ 461554 h 461554"/>
              <a:gd name="connsiteX3" fmla="*/ 670560 w 940525"/>
              <a:gd name="connsiteY3" fmla="*/ 409303 h 461554"/>
              <a:gd name="connsiteX4" fmla="*/ 644434 w 940525"/>
              <a:gd name="connsiteY4" fmla="*/ 252549 h 461554"/>
              <a:gd name="connsiteX5" fmla="*/ 418011 w 940525"/>
              <a:gd name="connsiteY5" fmla="*/ 278674 h 461554"/>
              <a:gd name="connsiteX6" fmla="*/ 374468 w 940525"/>
              <a:gd name="connsiteY6" fmla="*/ 200297 h 461554"/>
              <a:gd name="connsiteX7" fmla="*/ 226422 w 940525"/>
              <a:gd name="connsiteY7" fmla="*/ 209006 h 461554"/>
              <a:gd name="connsiteX8" fmla="*/ 235131 w 940525"/>
              <a:gd name="connsiteY8" fmla="*/ 304800 h 461554"/>
              <a:gd name="connsiteX9" fmla="*/ 217714 w 940525"/>
              <a:gd name="connsiteY9" fmla="*/ 322217 h 461554"/>
              <a:gd name="connsiteX10" fmla="*/ 121920 w 940525"/>
              <a:gd name="connsiteY10" fmla="*/ 313509 h 461554"/>
              <a:gd name="connsiteX11" fmla="*/ 69668 w 940525"/>
              <a:gd name="connsiteY11" fmla="*/ 287383 h 461554"/>
              <a:gd name="connsiteX12" fmla="*/ 69668 w 940525"/>
              <a:gd name="connsiteY12" fmla="*/ 287383 h 461554"/>
              <a:gd name="connsiteX13" fmla="*/ 0 w 940525"/>
              <a:gd name="connsiteY13" fmla="*/ 252549 h 461554"/>
              <a:gd name="connsiteX14" fmla="*/ 8708 w 940525"/>
              <a:gd name="connsiteY14" fmla="*/ 156754 h 461554"/>
              <a:gd name="connsiteX15" fmla="*/ 888274 w 940525"/>
              <a:gd name="connsiteY15" fmla="*/ 0 h 46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525" h="461554">
                <a:moveTo>
                  <a:pt x="888274" y="0"/>
                </a:moveTo>
                <a:lnTo>
                  <a:pt x="940525" y="296091"/>
                </a:lnTo>
                <a:lnTo>
                  <a:pt x="740228" y="461554"/>
                </a:lnTo>
                <a:lnTo>
                  <a:pt x="670560" y="409303"/>
                </a:lnTo>
                <a:lnTo>
                  <a:pt x="644434" y="252549"/>
                </a:lnTo>
                <a:lnTo>
                  <a:pt x="418011" y="278674"/>
                </a:lnTo>
                <a:lnTo>
                  <a:pt x="374468" y="200297"/>
                </a:lnTo>
                <a:lnTo>
                  <a:pt x="226422" y="209006"/>
                </a:lnTo>
                <a:lnTo>
                  <a:pt x="235131" y="304800"/>
                </a:lnTo>
                <a:lnTo>
                  <a:pt x="217714" y="322217"/>
                </a:lnTo>
                <a:lnTo>
                  <a:pt x="121920" y="313509"/>
                </a:lnTo>
                <a:lnTo>
                  <a:pt x="69668" y="287383"/>
                </a:lnTo>
                <a:lnTo>
                  <a:pt x="69668" y="287383"/>
                </a:lnTo>
                <a:lnTo>
                  <a:pt x="0" y="252549"/>
                </a:lnTo>
                <a:lnTo>
                  <a:pt x="8708" y="156754"/>
                </a:lnTo>
                <a:lnTo>
                  <a:pt x="888274"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0A66082-B585-E209-8F34-AFED4AF92361}"/>
              </a:ext>
            </a:extLst>
          </p:cNvPr>
          <p:cNvSpPr/>
          <p:nvPr/>
        </p:nvSpPr>
        <p:spPr>
          <a:xfrm>
            <a:off x="5407638" y="426425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4</a:t>
            </a:r>
          </a:p>
        </p:txBody>
      </p:sp>
      <p:sp>
        <p:nvSpPr>
          <p:cNvPr id="65" name="TextBox 64">
            <a:extLst>
              <a:ext uri="{FF2B5EF4-FFF2-40B4-BE49-F238E27FC236}">
                <a16:creationId xmlns:a16="http://schemas.microsoft.com/office/drawing/2014/main" id="{8B3D2C8A-4E2E-4BAB-A8E3-E9E88E681E19}"/>
              </a:ext>
            </a:extLst>
          </p:cNvPr>
          <p:cNvSpPr txBox="1"/>
          <p:nvPr/>
        </p:nvSpPr>
        <p:spPr>
          <a:xfrm>
            <a:off x="5795225" y="4554591"/>
            <a:ext cx="2933089" cy="646331"/>
          </a:xfrm>
          <a:prstGeom prst="rect">
            <a:avLst/>
          </a:prstGeom>
          <a:solidFill>
            <a:srgbClr val="FFFF99"/>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4. Parcels on South Side of Telegraph</a:t>
            </a:r>
            <a:br>
              <a:rPr lang="en-US" sz="1200" b="1" u="sng">
                <a:solidFill>
                  <a:srgbClr val="000000"/>
                </a:solidFill>
                <a:latin typeface="Corbel" panose="020B0503020204020204" pitchFamily="34" charset="0"/>
              </a:rPr>
            </a:br>
            <a:r>
              <a:rPr lang="en-US" sz="1200">
                <a:solidFill>
                  <a:srgbClr val="000000"/>
                </a:solidFill>
                <a:latin typeface="Corbel" panose="020B0503020204020204" pitchFamily="34" charset="0"/>
              </a:rPr>
              <a:t>Change to Mixed Use 3 (3 stories) from 3 Story Multifamily and Neighborhood Low</a:t>
            </a:r>
          </a:p>
        </p:txBody>
      </p:sp>
      <p:sp>
        <p:nvSpPr>
          <p:cNvPr id="68" name="Freeform: Shape 67">
            <a:extLst>
              <a:ext uri="{FF2B5EF4-FFF2-40B4-BE49-F238E27FC236}">
                <a16:creationId xmlns:a16="http://schemas.microsoft.com/office/drawing/2014/main" id="{046D9C94-BE24-0A1C-084B-70E963FC7755}"/>
              </a:ext>
            </a:extLst>
          </p:cNvPr>
          <p:cNvSpPr/>
          <p:nvPr/>
        </p:nvSpPr>
        <p:spPr>
          <a:xfrm>
            <a:off x="4327016" y="3484660"/>
            <a:ext cx="539931" cy="862149"/>
          </a:xfrm>
          <a:custGeom>
            <a:avLst/>
            <a:gdLst>
              <a:gd name="connsiteX0" fmla="*/ 0 w 539931"/>
              <a:gd name="connsiteY0" fmla="*/ 34835 h 862149"/>
              <a:gd name="connsiteX1" fmla="*/ 148046 w 539931"/>
              <a:gd name="connsiteY1" fmla="*/ 862149 h 862149"/>
              <a:gd name="connsiteX2" fmla="*/ 539931 w 539931"/>
              <a:gd name="connsiteY2" fmla="*/ 809897 h 862149"/>
              <a:gd name="connsiteX3" fmla="*/ 505097 w 539931"/>
              <a:gd name="connsiteY3" fmla="*/ 627017 h 862149"/>
              <a:gd name="connsiteX4" fmla="*/ 339634 w 539931"/>
              <a:gd name="connsiteY4" fmla="*/ 644435 h 862149"/>
              <a:gd name="connsiteX5" fmla="*/ 235131 w 539931"/>
              <a:gd name="connsiteY5" fmla="*/ 0 h 862149"/>
              <a:gd name="connsiteX6" fmla="*/ 0 w 539931"/>
              <a:gd name="connsiteY6" fmla="*/ 34835 h 8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31" h="862149">
                <a:moveTo>
                  <a:pt x="0" y="34835"/>
                </a:moveTo>
                <a:lnTo>
                  <a:pt x="148046" y="862149"/>
                </a:lnTo>
                <a:lnTo>
                  <a:pt x="539931" y="809897"/>
                </a:lnTo>
                <a:lnTo>
                  <a:pt x="505097" y="627017"/>
                </a:lnTo>
                <a:lnTo>
                  <a:pt x="339634" y="644435"/>
                </a:lnTo>
                <a:lnTo>
                  <a:pt x="235131" y="0"/>
                </a:lnTo>
                <a:lnTo>
                  <a:pt x="0" y="348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34AA863-26A6-97F5-6B23-44C29E97BA33}"/>
              </a:ext>
            </a:extLst>
          </p:cNvPr>
          <p:cNvSpPr/>
          <p:nvPr/>
        </p:nvSpPr>
        <p:spPr>
          <a:xfrm>
            <a:off x="4637324" y="355485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3</a:t>
            </a:r>
          </a:p>
        </p:txBody>
      </p:sp>
      <p:pic>
        <p:nvPicPr>
          <p:cNvPr id="25" name="Picture 24" descr="A picture containing text, screenshot, colorfulness, font&#10;&#10;Description automatically generated">
            <a:extLst>
              <a:ext uri="{FF2B5EF4-FFF2-40B4-BE49-F238E27FC236}">
                <a16:creationId xmlns:a16="http://schemas.microsoft.com/office/drawing/2014/main" id="{F027293A-E6D9-B3BA-97D7-931B0E161C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20" y="1424546"/>
            <a:ext cx="3561805" cy="4431113"/>
          </a:xfrm>
          <a:prstGeom prst="rect">
            <a:avLst/>
          </a:prstGeom>
          <a:ln>
            <a:solidFill>
              <a:srgbClr val="000000"/>
            </a:solidFill>
          </a:ln>
        </p:spPr>
      </p:pic>
    </p:spTree>
    <p:extLst>
      <p:ext uri="{BB962C8B-B14F-4D97-AF65-F5344CB8AC3E}">
        <p14:creationId xmlns:p14="http://schemas.microsoft.com/office/powerpoint/2010/main" val="8051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2566AD-C7CC-949E-EBAA-0CD5D9E551FA}"/>
              </a:ext>
            </a:extLst>
          </p:cNvPr>
          <p:cNvSpPr/>
          <p:nvPr/>
        </p:nvSpPr>
        <p:spPr>
          <a:xfrm>
            <a:off x="0" y="5291196"/>
            <a:ext cx="12192000" cy="156680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descr="A map of a city&#10;&#10;Description automatically generated with medium confidence">
            <a:extLst>
              <a:ext uri="{FF2B5EF4-FFF2-40B4-BE49-F238E27FC236}">
                <a16:creationId xmlns:a16="http://schemas.microsoft.com/office/drawing/2014/main" id="{21FECCF0-D51D-CD2B-FF34-3B79CBD892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7600" y="1190625"/>
            <a:ext cx="8372494" cy="4781549"/>
          </a:xfrm>
          <a:prstGeom prst="rect">
            <a:avLst/>
          </a:prstGeom>
        </p:spPr>
      </p:pic>
      <p:cxnSp>
        <p:nvCxnSpPr>
          <p:cNvPr id="24" name="Straight Arrow Connector 23">
            <a:extLst>
              <a:ext uri="{FF2B5EF4-FFF2-40B4-BE49-F238E27FC236}">
                <a16:creationId xmlns:a16="http://schemas.microsoft.com/office/drawing/2014/main" id="{7F8A7714-7110-24B0-3CAC-0E551EB24F93}"/>
              </a:ext>
            </a:extLst>
          </p:cNvPr>
          <p:cNvCxnSpPr>
            <a:cxnSpLocks/>
          </p:cNvCxnSpPr>
          <p:nvPr/>
        </p:nvCxnSpPr>
        <p:spPr>
          <a:xfrm flipH="1">
            <a:off x="4522059" y="2339064"/>
            <a:ext cx="708231" cy="156883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57018" y="474156"/>
            <a:ext cx="7408348" cy="479858"/>
          </a:xfrm>
          <a:solidFill>
            <a:schemeClr val="accent3"/>
          </a:solidFill>
        </p:spPr>
        <p:txBody>
          <a:bodyPr/>
          <a:lstStyle/>
          <a:p>
            <a:r>
              <a:rPr lang="en-US"/>
              <a:t>College Area – </a:t>
            </a:r>
            <a:r>
              <a:rPr lang="en-US" u="sng"/>
              <a:t>Planning Commission</a:t>
            </a:r>
          </a:p>
        </p:txBody>
      </p:sp>
      <p:sp>
        <p:nvSpPr>
          <p:cNvPr id="12" name="Freeform: Shape 11">
            <a:extLst>
              <a:ext uri="{FF2B5EF4-FFF2-40B4-BE49-F238E27FC236}">
                <a16:creationId xmlns:a16="http://schemas.microsoft.com/office/drawing/2014/main" id="{9CFEAE2F-E469-443A-E8A6-621F8546D08F}"/>
              </a:ext>
            </a:extLst>
          </p:cNvPr>
          <p:cNvSpPr/>
          <p:nvPr/>
        </p:nvSpPr>
        <p:spPr>
          <a:xfrm>
            <a:off x="11010391" y="3190111"/>
            <a:ext cx="806450" cy="698500"/>
          </a:xfrm>
          <a:custGeom>
            <a:avLst/>
            <a:gdLst>
              <a:gd name="connsiteX0" fmla="*/ 0 w 806450"/>
              <a:gd name="connsiteY0" fmla="*/ 120650 h 698500"/>
              <a:gd name="connsiteX1" fmla="*/ 44450 w 806450"/>
              <a:gd name="connsiteY1" fmla="*/ 336550 h 698500"/>
              <a:gd name="connsiteX2" fmla="*/ 44450 w 806450"/>
              <a:gd name="connsiteY2" fmla="*/ 495300 h 698500"/>
              <a:gd name="connsiteX3" fmla="*/ 0 w 806450"/>
              <a:gd name="connsiteY3" fmla="*/ 698500 h 698500"/>
              <a:gd name="connsiteX4" fmla="*/ 0 w 806450"/>
              <a:gd name="connsiteY4" fmla="*/ 698500 h 698500"/>
              <a:gd name="connsiteX5" fmla="*/ 806450 w 806450"/>
              <a:gd name="connsiteY5" fmla="*/ 565150 h 698500"/>
              <a:gd name="connsiteX6" fmla="*/ 704850 w 806450"/>
              <a:gd name="connsiteY6" fmla="*/ 0 h 698500"/>
              <a:gd name="connsiteX7" fmla="*/ 0 w 806450"/>
              <a:gd name="connsiteY7" fmla="*/ 12065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450" h="698500">
                <a:moveTo>
                  <a:pt x="0" y="120650"/>
                </a:moveTo>
                <a:lnTo>
                  <a:pt x="44450" y="336550"/>
                </a:lnTo>
                <a:lnTo>
                  <a:pt x="44450" y="495300"/>
                </a:lnTo>
                <a:lnTo>
                  <a:pt x="0" y="698500"/>
                </a:lnTo>
                <a:lnTo>
                  <a:pt x="0" y="698500"/>
                </a:lnTo>
                <a:lnTo>
                  <a:pt x="806450" y="565150"/>
                </a:lnTo>
                <a:lnTo>
                  <a:pt x="704850" y="0"/>
                </a:lnTo>
                <a:lnTo>
                  <a:pt x="0" y="120650"/>
                </a:lnTo>
                <a:close/>
              </a:path>
            </a:pathLst>
          </a:custGeom>
          <a:noFill/>
          <a:ln w="50800" cap="rnd">
            <a:solidFill>
              <a:srgbClr val="FFFF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9CA83AD-42FF-DD3D-5C8A-91BCE45FF16C}"/>
              </a:ext>
            </a:extLst>
          </p:cNvPr>
          <p:cNvSpPr/>
          <p:nvPr/>
        </p:nvSpPr>
        <p:spPr>
          <a:xfrm>
            <a:off x="11326601" y="336870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35" name="TextBox 34">
            <a:extLst>
              <a:ext uri="{FF2B5EF4-FFF2-40B4-BE49-F238E27FC236}">
                <a16:creationId xmlns:a16="http://schemas.microsoft.com/office/drawing/2014/main" id="{180B8878-F268-BE74-354E-62880594C81D}"/>
              </a:ext>
            </a:extLst>
          </p:cNvPr>
          <p:cNvSpPr txBox="1"/>
          <p:nvPr/>
        </p:nvSpPr>
        <p:spPr>
          <a:xfrm>
            <a:off x="3925016" y="1877275"/>
            <a:ext cx="3082755" cy="1015663"/>
          </a:xfrm>
          <a:prstGeom prst="rect">
            <a:avLst/>
          </a:prstGeom>
          <a:solidFill>
            <a:schemeClr val="bg1"/>
          </a:solidFill>
          <a:ln w="6350">
            <a:solidFill>
              <a:schemeClr val="accent2">
                <a:lumMod val="10000"/>
              </a:schemeClr>
            </a:solidFill>
          </a:ln>
        </p:spPr>
        <p:txBody>
          <a:bodyPr wrap="square" rtlCol="0">
            <a:spAutoFit/>
          </a:bodyPr>
          <a:lstStyle/>
          <a:p>
            <a:r>
              <a:rPr lang="en-US" sz="1200" b="1" u="sng">
                <a:solidFill>
                  <a:srgbClr val="000000"/>
                </a:solidFill>
                <a:latin typeface="Corbel" panose="020B0503020204020204" pitchFamily="34" charset="0"/>
              </a:rPr>
              <a:t>3. Area West of VCC</a:t>
            </a:r>
          </a:p>
          <a:p>
            <a:r>
              <a:rPr lang="en-US" sz="1200">
                <a:solidFill>
                  <a:srgbClr val="000000"/>
                </a:solidFill>
                <a:latin typeface="Corbel" panose="020B0503020204020204" pitchFamily="34" charset="0"/>
              </a:rPr>
              <a:t>Planning Commission voted to change this area to Mixed Use 4.</a:t>
            </a:r>
          </a:p>
          <a:p>
            <a:r>
              <a:rPr lang="en-US" sz="1200" i="1">
                <a:solidFill>
                  <a:srgbClr val="000000"/>
                </a:solidFill>
                <a:latin typeface="Corbel" panose="020B0503020204020204" pitchFamily="34" charset="0"/>
              </a:rPr>
              <a:t>(Note: existing is Mixed Use 3; GPAC proposed Mixed Use 5)</a:t>
            </a:r>
          </a:p>
        </p:txBody>
      </p:sp>
      <p:sp>
        <p:nvSpPr>
          <p:cNvPr id="28" name="Freeform: Shape 27">
            <a:extLst>
              <a:ext uri="{FF2B5EF4-FFF2-40B4-BE49-F238E27FC236}">
                <a16:creationId xmlns:a16="http://schemas.microsoft.com/office/drawing/2014/main" id="{3D267B46-4532-F314-D423-7D08D23AF697}"/>
              </a:ext>
            </a:extLst>
          </p:cNvPr>
          <p:cNvSpPr/>
          <p:nvPr/>
        </p:nvSpPr>
        <p:spPr>
          <a:xfrm>
            <a:off x="7754927" y="3849604"/>
            <a:ext cx="287383" cy="383177"/>
          </a:xfrm>
          <a:custGeom>
            <a:avLst/>
            <a:gdLst>
              <a:gd name="connsiteX0" fmla="*/ 0 w 287383"/>
              <a:gd name="connsiteY0" fmla="*/ 52251 h 383177"/>
              <a:gd name="connsiteX1" fmla="*/ 34835 w 287383"/>
              <a:gd name="connsiteY1" fmla="*/ 383177 h 383177"/>
              <a:gd name="connsiteX2" fmla="*/ 113212 w 287383"/>
              <a:gd name="connsiteY2" fmla="*/ 339634 h 383177"/>
              <a:gd name="connsiteX3" fmla="*/ 113212 w 287383"/>
              <a:gd name="connsiteY3" fmla="*/ 339634 h 383177"/>
              <a:gd name="connsiteX4" fmla="*/ 209006 w 287383"/>
              <a:gd name="connsiteY4" fmla="*/ 304800 h 383177"/>
              <a:gd name="connsiteX5" fmla="*/ 287383 w 287383"/>
              <a:gd name="connsiteY5" fmla="*/ 252548 h 383177"/>
              <a:gd name="connsiteX6" fmla="*/ 235132 w 287383"/>
              <a:gd name="connsiteY6" fmla="*/ 0 h 383177"/>
              <a:gd name="connsiteX7" fmla="*/ 0 w 287383"/>
              <a:gd name="connsiteY7" fmla="*/ 52251 h 38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83" h="383177">
                <a:moveTo>
                  <a:pt x="0" y="52251"/>
                </a:moveTo>
                <a:lnTo>
                  <a:pt x="34835" y="383177"/>
                </a:lnTo>
                <a:lnTo>
                  <a:pt x="113212" y="339634"/>
                </a:lnTo>
                <a:lnTo>
                  <a:pt x="113212" y="339634"/>
                </a:lnTo>
                <a:lnTo>
                  <a:pt x="209006" y="304800"/>
                </a:lnTo>
                <a:lnTo>
                  <a:pt x="287383" y="252548"/>
                </a:lnTo>
                <a:lnTo>
                  <a:pt x="235132" y="0"/>
                </a:lnTo>
                <a:lnTo>
                  <a:pt x="0" y="52251"/>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D1BC70F-39D9-1BAA-0CD2-1B147C805A97}"/>
              </a:ext>
            </a:extLst>
          </p:cNvPr>
          <p:cNvSpPr/>
          <p:nvPr/>
        </p:nvSpPr>
        <p:spPr>
          <a:xfrm>
            <a:off x="8123747" y="368436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2</a:t>
            </a:r>
          </a:p>
        </p:txBody>
      </p:sp>
      <p:sp>
        <p:nvSpPr>
          <p:cNvPr id="44" name="Freeform: Shape 43">
            <a:extLst>
              <a:ext uri="{FF2B5EF4-FFF2-40B4-BE49-F238E27FC236}">
                <a16:creationId xmlns:a16="http://schemas.microsoft.com/office/drawing/2014/main" id="{26D16B3D-4E4B-2298-CC95-4108DA6EC323}"/>
              </a:ext>
            </a:extLst>
          </p:cNvPr>
          <p:cNvSpPr/>
          <p:nvPr/>
        </p:nvSpPr>
        <p:spPr>
          <a:xfrm>
            <a:off x="7787312" y="3179860"/>
            <a:ext cx="461555" cy="339635"/>
          </a:xfrm>
          <a:custGeom>
            <a:avLst/>
            <a:gdLst>
              <a:gd name="connsiteX0" fmla="*/ 26126 w 461555"/>
              <a:gd name="connsiteY0" fmla="*/ 339635 h 339635"/>
              <a:gd name="connsiteX1" fmla="*/ 461555 w 461555"/>
              <a:gd name="connsiteY1" fmla="*/ 296092 h 339635"/>
              <a:gd name="connsiteX2" fmla="*/ 435429 w 461555"/>
              <a:gd name="connsiteY2" fmla="*/ 0 h 339635"/>
              <a:gd name="connsiteX3" fmla="*/ 0 w 461555"/>
              <a:gd name="connsiteY3" fmla="*/ 69669 h 339635"/>
              <a:gd name="connsiteX4" fmla="*/ 26126 w 461555"/>
              <a:gd name="connsiteY4" fmla="*/ 339635 h 3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55" h="339635">
                <a:moveTo>
                  <a:pt x="26126" y="339635"/>
                </a:moveTo>
                <a:lnTo>
                  <a:pt x="461555" y="296092"/>
                </a:lnTo>
                <a:lnTo>
                  <a:pt x="435429" y="0"/>
                </a:lnTo>
                <a:lnTo>
                  <a:pt x="0" y="69669"/>
                </a:lnTo>
                <a:lnTo>
                  <a:pt x="26126" y="3396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2EE6E075-F42A-13C8-A60A-F81EF6150FDF}"/>
              </a:ext>
            </a:extLst>
          </p:cNvPr>
          <p:cNvSpPr/>
          <p:nvPr/>
        </p:nvSpPr>
        <p:spPr>
          <a:xfrm>
            <a:off x="8369970" y="3223403"/>
            <a:ext cx="600892" cy="478972"/>
          </a:xfrm>
          <a:custGeom>
            <a:avLst/>
            <a:gdLst>
              <a:gd name="connsiteX0" fmla="*/ 0 w 600892"/>
              <a:gd name="connsiteY0" fmla="*/ 313509 h 478972"/>
              <a:gd name="connsiteX1" fmla="*/ 26126 w 600892"/>
              <a:gd name="connsiteY1" fmla="*/ 478972 h 478972"/>
              <a:gd name="connsiteX2" fmla="*/ 600892 w 600892"/>
              <a:gd name="connsiteY2" fmla="*/ 383177 h 478972"/>
              <a:gd name="connsiteX3" fmla="*/ 592183 w 600892"/>
              <a:gd name="connsiteY3" fmla="*/ 339634 h 478972"/>
              <a:gd name="connsiteX4" fmla="*/ 574766 w 600892"/>
              <a:gd name="connsiteY4" fmla="*/ 252549 h 478972"/>
              <a:gd name="connsiteX5" fmla="*/ 574766 w 600892"/>
              <a:gd name="connsiteY5" fmla="*/ 148046 h 478972"/>
              <a:gd name="connsiteX6" fmla="*/ 574766 w 600892"/>
              <a:gd name="connsiteY6" fmla="*/ 148046 h 478972"/>
              <a:gd name="connsiteX7" fmla="*/ 487680 w 600892"/>
              <a:gd name="connsiteY7" fmla="*/ 113212 h 478972"/>
              <a:gd name="connsiteX8" fmla="*/ 339635 w 600892"/>
              <a:gd name="connsiteY8" fmla="*/ 139337 h 478972"/>
              <a:gd name="connsiteX9" fmla="*/ 322217 w 600892"/>
              <a:gd name="connsiteY9" fmla="*/ 0 h 478972"/>
              <a:gd name="connsiteX10" fmla="*/ 174172 w 600892"/>
              <a:gd name="connsiteY10" fmla="*/ 17417 h 478972"/>
              <a:gd name="connsiteX11" fmla="*/ 139337 w 600892"/>
              <a:gd name="connsiteY11" fmla="*/ 69669 h 478972"/>
              <a:gd name="connsiteX12" fmla="*/ 130629 w 600892"/>
              <a:gd name="connsiteY12" fmla="*/ 156754 h 478972"/>
              <a:gd name="connsiteX13" fmla="*/ 148046 w 600892"/>
              <a:gd name="connsiteY13" fmla="*/ 296092 h 478972"/>
              <a:gd name="connsiteX14" fmla="*/ 0 w 600892"/>
              <a:gd name="connsiteY14" fmla="*/ 313509 h 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892" h="478972">
                <a:moveTo>
                  <a:pt x="0" y="313509"/>
                </a:moveTo>
                <a:lnTo>
                  <a:pt x="26126" y="478972"/>
                </a:lnTo>
                <a:lnTo>
                  <a:pt x="600892" y="383177"/>
                </a:lnTo>
                <a:lnTo>
                  <a:pt x="592183" y="339634"/>
                </a:lnTo>
                <a:lnTo>
                  <a:pt x="574766" y="252549"/>
                </a:lnTo>
                <a:lnTo>
                  <a:pt x="574766" y="148046"/>
                </a:lnTo>
                <a:lnTo>
                  <a:pt x="574766" y="148046"/>
                </a:lnTo>
                <a:lnTo>
                  <a:pt x="487680" y="113212"/>
                </a:lnTo>
                <a:lnTo>
                  <a:pt x="339635" y="139337"/>
                </a:lnTo>
                <a:lnTo>
                  <a:pt x="322217" y="0"/>
                </a:lnTo>
                <a:lnTo>
                  <a:pt x="174172" y="17417"/>
                </a:lnTo>
                <a:lnTo>
                  <a:pt x="139337" y="69669"/>
                </a:lnTo>
                <a:lnTo>
                  <a:pt x="130629" y="156754"/>
                </a:lnTo>
                <a:lnTo>
                  <a:pt x="148046" y="296092"/>
                </a:lnTo>
                <a:lnTo>
                  <a:pt x="0" y="31350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B00EA00-D96A-1EB9-14C7-73FD6008E47A}"/>
              </a:ext>
            </a:extLst>
          </p:cNvPr>
          <p:cNvSpPr/>
          <p:nvPr/>
        </p:nvSpPr>
        <p:spPr>
          <a:xfrm>
            <a:off x="4467170" y="4293741"/>
            <a:ext cx="940525" cy="461554"/>
          </a:xfrm>
          <a:custGeom>
            <a:avLst/>
            <a:gdLst>
              <a:gd name="connsiteX0" fmla="*/ 888274 w 940525"/>
              <a:gd name="connsiteY0" fmla="*/ 0 h 461554"/>
              <a:gd name="connsiteX1" fmla="*/ 940525 w 940525"/>
              <a:gd name="connsiteY1" fmla="*/ 296091 h 461554"/>
              <a:gd name="connsiteX2" fmla="*/ 740228 w 940525"/>
              <a:gd name="connsiteY2" fmla="*/ 461554 h 461554"/>
              <a:gd name="connsiteX3" fmla="*/ 670560 w 940525"/>
              <a:gd name="connsiteY3" fmla="*/ 409303 h 461554"/>
              <a:gd name="connsiteX4" fmla="*/ 644434 w 940525"/>
              <a:gd name="connsiteY4" fmla="*/ 252549 h 461554"/>
              <a:gd name="connsiteX5" fmla="*/ 418011 w 940525"/>
              <a:gd name="connsiteY5" fmla="*/ 278674 h 461554"/>
              <a:gd name="connsiteX6" fmla="*/ 374468 w 940525"/>
              <a:gd name="connsiteY6" fmla="*/ 200297 h 461554"/>
              <a:gd name="connsiteX7" fmla="*/ 226422 w 940525"/>
              <a:gd name="connsiteY7" fmla="*/ 209006 h 461554"/>
              <a:gd name="connsiteX8" fmla="*/ 235131 w 940525"/>
              <a:gd name="connsiteY8" fmla="*/ 304800 h 461554"/>
              <a:gd name="connsiteX9" fmla="*/ 217714 w 940525"/>
              <a:gd name="connsiteY9" fmla="*/ 322217 h 461554"/>
              <a:gd name="connsiteX10" fmla="*/ 121920 w 940525"/>
              <a:gd name="connsiteY10" fmla="*/ 313509 h 461554"/>
              <a:gd name="connsiteX11" fmla="*/ 69668 w 940525"/>
              <a:gd name="connsiteY11" fmla="*/ 287383 h 461554"/>
              <a:gd name="connsiteX12" fmla="*/ 69668 w 940525"/>
              <a:gd name="connsiteY12" fmla="*/ 287383 h 461554"/>
              <a:gd name="connsiteX13" fmla="*/ 0 w 940525"/>
              <a:gd name="connsiteY13" fmla="*/ 252549 h 461554"/>
              <a:gd name="connsiteX14" fmla="*/ 8708 w 940525"/>
              <a:gd name="connsiteY14" fmla="*/ 156754 h 461554"/>
              <a:gd name="connsiteX15" fmla="*/ 888274 w 940525"/>
              <a:gd name="connsiteY15" fmla="*/ 0 h 46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525" h="461554">
                <a:moveTo>
                  <a:pt x="888274" y="0"/>
                </a:moveTo>
                <a:lnTo>
                  <a:pt x="940525" y="296091"/>
                </a:lnTo>
                <a:lnTo>
                  <a:pt x="740228" y="461554"/>
                </a:lnTo>
                <a:lnTo>
                  <a:pt x="670560" y="409303"/>
                </a:lnTo>
                <a:lnTo>
                  <a:pt x="644434" y="252549"/>
                </a:lnTo>
                <a:lnTo>
                  <a:pt x="418011" y="278674"/>
                </a:lnTo>
                <a:lnTo>
                  <a:pt x="374468" y="200297"/>
                </a:lnTo>
                <a:lnTo>
                  <a:pt x="226422" y="209006"/>
                </a:lnTo>
                <a:lnTo>
                  <a:pt x="235131" y="304800"/>
                </a:lnTo>
                <a:lnTo>
                  <a:pt x="217714" y="322217"/>
                </a:lnTo>
                <a:lnTo>
                  <a:pt x="121920" y="313509"/>
                </a:lnTo>
                <a:lnTo>
                  <a:pt x="69668" y="287383"/>
                </a:lnTo>
                <a:lnTo>
                  <a:pt x="69668" y="287383"/>
                </a:lnTo>
                <a:lnTo>
                  <a:pt x="0" y="252549"/>
                </a:lnTo>
                <a:lnTo>
                  <a:pt x="8708" y="156754"/>
                </a:lnTo>
                <a:lnTo>
                  <a:pt x="888274"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0A66082-B585-E209-8F34-AFED4AF92361}"/>
              </a:ext>
            </a:extLst>
          </p:cNvPr>
          <p:cNvSpPr/>
          <p:nvPr/>
        </p:nvSpPr>
        <p:spPr>
          <a:xfrm>
            <a:off x="5407638" y="426425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4</a:t>
            </a:r>
          </a:p>
        </p:txBody>
      </p:sp>
      <p:sp>
        <p:nvSpPr>
          <p:cNvPr id="68" name="Freeform: Shape 67">
            <a:extLst>
              <a:ext uri="{FF2B5EF4-FFF2-40B4-BE49-F238E27FC236}">
                <a16:creationId xmlns:a16="http://schemas.microsoft.com/office/drawing/2014/main" id="{046D9C94-BE24-0A1C-084B-70E963FC7755}"/>
              </a:ext>
            </a:extLst>
          </p:cNvPr>
          <p:cNvSpPr/>
          <p:nvPr/>
        </p:nvSpPr>
        <p:spPr>
          <a:xfrm>
            <a:off x="4327016" y="3484660"/>
            <a:ext cx="539931" cy="862149"/>
          </a:xfrm>
          <a:custGeom>
            <a:avLst/>
            <a:gdLst>
              <a:gd name="connsiteX0" fmla="*/ 0 w 539931"/>
              <a:gd name="connsiteY0" fmla="*/ 34835 h 862149"/>
              <a:gd name="connsiteX1" fmla="*/ 148046 w 539931"/>
              <a:gd name="connsiteY1" fmla="*/ 862149 h 862149"/>
              <a:gd name="connsiteX2" fmla="*/ 539931 w 539931"/>
              <a:gd name="connsiteY2" fmla="*/ 809897 h 862149"/>
              <a:gd name="connsiteX3" fmla="*/ 505097 w 539931"/>
              <a:gd name="connsiteY3" fmla="*/ 627017 h 862149"/>
              <a:gd name="connsiteX4" fmla="*/ 339634 w 539931"/>
              <a:gd name="connsiteY4" fmla="*/ 644435 h 862149"/>
              <a:gd name="connsiteX5" fmla="*/ 235131 w 539931"/>
              <a:gd name="connsiteY5" fmla="*/ 0 h 862149"/>
              <a:gd name="connsiteX6" fmla="*/ 0 w 539931"/>
              <a:gd name="connsiteY6" fmla="*/ 34835 h 8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31" h="862149">
                <a:moveTo>
                  <a:pt x="0" y="34835"/>
                </a:moveTo>
                <a:lnTo>
                  <a:pt x="148046" y="862149"/>
                </a:lnTo>
                <a:lnTo>
                  <a:pt x="539931" y="809897"/>
                </a:lnTo>
                <a:lnTo>
                  <a:pt x="505097" y="627017"/>
                </a:lnTo>
                <a:lnTo>
                  <a:pt x="339634" y="644435"/>
                </a:lnTo>
                <a:lnTo>
                  <a:pt x="235131" y="0"/>
                </a:lnTo>
                <a:lnTo>
                  <a:pt x="0" y="348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34AA863-26A6-97F5-6B23-44C29E97BA33}"/>
              </a:ext>
            </a:extLst>
          </p:cNvPr>
          <p:cNvSpPr/>
          <p:nvPr/>
        </p:nvSpPr>
        <p:spPr>
          <a:xfrm>
            <a:off x="4637324" y="355485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3</a:t>
            </a:r>
          </a:p>
        </p:txBody>
      </p:sp>
      <p:sp>
        <p:nvSpPr>
          <p:cNvPr id="3" name="Content Placeholder 2">
            <a:extLst>
              <a:ext uri="{FF2B5EF4-FFF2-40B4-BE49-F238E27FC236}">
                <a16:creationId xmlns:a16="http://schemas.microsoft.com/office/drawing/2014/main" id="{2FEFA41C-9EBC-613D-C03C-720D737E047F}"/>
              </a:ext>
            </a:extLst>
          </p:cNvPr>
          <p:cNvSpPr txBox="1">
            <a:spLocks/>
          </p:cNvSpPr>
          <p:nvPr/>
        </p:nvSpPr>
        <p:spPr>
          <a:xfrm>
            <a:off x="165103" y="1337094"/>
            <a:ext cx="2950181" cy="4136099"/>
          </a:xfrm>
          <a:prstGeom prst="rect">
            <a:avLst/>
          </a:prstGeom>
        </p:spPr>
        <p:txBody>
          <a:bodyPr>
            <a:normAutofit/>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Planning Commission supported GPAC’s recommendation on Areas 1, 2 and 4.</a:t>
            </a:r>
          </a:p>
          <a:p>
            <a:r>
              <a:rPr lang="en-US" sz="2400"/>
              <a:t>Planning Commission recommended a modification to Area 3 (to Mixed Use 4)</a:t>
            </a:r>
          </a:p>
        </p:txBody>
      </p:sp>
    </p:spTree>
    <p:extLst>
      <p:ext uri="{BB962C8B-B14F-4D97-AF65-F5344CB8AC3E}">
        <p14:creationId xmlns:p14="http://schemas.microsoft.com/office/powerpoint/2010/main" val="1521737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2566AD-C7CC-949E-EBAA-0CD5D9E551FA}"/>
              </a:ext>
            </a:extLst>
          </p:cNvPr>
          <p:cNvSpPr/>
          <p:nvPr/>
        </p:nvSpPr>
        <p:spPr>
          <a:xfrm>
            <a:off x="0" y="5291196"/>
            <a:ext cx="12192000" cy="156680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57018" y="474156"/>
            <a:ext cx="2881521" cy="479858"/>
          </a:xfrm>
          <a:solidFill>
            <a:schemeClr val="accent3"/>
          </a:solidFill>
        </p:spPr>
        <p:txBody>
          <a:bodyPr/>
          <a:lstStyle/>
          <a:p>
            <a:r>
              <a:rPr lang="en-US"/>
              <a:t>College Area</a:t>
            </a:r>
          </a:p>
        </p:txBody>
      </p:sp>
      <p:grpSp>
        <p:nvGrpSpPr>
          <p:cNvPr id="5" name="Group 4">
            <a:extLst>
              <a:ext uri="{FF2B5EF4-FFF2-40B4-BE49-F238E27FC236}">
                <a16:creationId xmlns:a16="http://schemas.microsoft.com/office/drawing/2014/main" id="{5AD544B2-B7CF-487F-E1EE-9B4C96429C4B}"/>
              </a:ext>
            </a:extLst>
          </p:cNvPr>
          <p:cNvGrpSpPr/>
          <p:nvPr/>
        </p:nvGrpSpPr>
        <p:grpSpPr>
          <a:xfrm>
            <a:off x="5924353" y="1182538"/>
            <a:ext cx="5488981" cy="5201306"/>
            <a:chOff x="3038539" y="1269624"/>
            <a:chExt cx="5488981" cy="5201306"/>
          </a:xfrm>
        </p:grpSpPr>
        <p:pic>
          <p:nvPicPr>
            <p:cNvPr id="4" name="Picture 3" descr="Aerial view of a city&#10;&#10;Description automatically generated">
              <a:extLst>
                <a:ext uri="{FF2B5EF4-FFF2-40B4-BE49-F238E27FC236}">
                  <a16:creationId xmlns:a16="http://schemas.microsoft.com/office/drawing/2014/main" id="{65F3ACB1-A4DF-644D-38C2-C5ACC788D5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8539" y="1269624"/>
              <a:ext cx="5488981" cy="5201306"/>
            </a:xfrm>
            <a:prstGeom prst="rect">
              <a:avLst/>
            </a:prstGeom>
          </p:spPr>
        </p:pic>
        <p:sp>
          <p:nvSpPr>
            <p:cNvPr id="68" name="Freeform: Shape 67">
              <a:extLst>
                <a:ext uri="{FF2B5EF4-FFF2-40B4-BE49-F238E27FC236}">
                  <a16:creationId xmlns:a16="http://schemas.microsoft.com/office/drawing/2014/main" id="{046D9C94-BE24-0A1C-084B-70E963FC7755}"/>
                </a:ext>
              </a:extLst>
            </p:cNvPr>
            <p:cNvSpPr/>
            <p:nvPr/>
          </p:nvSpPr>
          <p:spPr>
            <a:xfrm>
              <a:off x="4734051" y="2102487"/>
              <a:ext cx="2473173" cy="3917682"/>
            </a:xfrm>
            <a:custGeom>
              <a:avLst/>
              <a:gdLst>
                <a:gd name="connsiteX0" fmla="*/ 0 w 539931"/>
                <a:gd name="connsiteY0" fmla="*/ 34835 h 862149"/>
                <a:gd name="connsiteX1" fmla="*/ 148046 w 539931"/>
                <a:gd name="connsiteY1" fmla="*/ 862149 h 862149"/>
                <a:gd name="connsiteX2" fmla="*/ 539931 w 539931"/>
                <a:gd name="connsiteY2" fmla="*/ 809897 h 862149"/>
                <a:gd name="connsiteX3" fmla="*/ 505097 w 539931"/>
                <a:gd name="connsiteY3" fmla="*/ 627017 h 862149"/>
                <a:gd name="connsiteX4" fmla="*/ 339634 w 539931"/>
                <a:gd name="connsiteY4" fmla="*/ 644435 h 862149"/>
                <a:gd name="connsiteX5" fmla="*/ 235131 w 539931"/>
                <a:gd name="connsiteY5" fmla="*/ 0 h 862149"/>
                <a:gd name="connsiteX6" fmla="*/ 0 w 539931"/>
                <a:gd name="connsiteY6" fmla="*/ 34835 h 862149"/>
                <a:gd name="connsiteX0" fmla="*/ 0 w 539931"/>
                <a:gd name="connsiteY0" fmla="*/ 34835 h 862149"/>
                <a:gd name="connsiteX1" fmla="*/ 148046 w 539931"/>
                <a:gd name="connsiteY1" fmla="*/ 862149 h 862149"/>
                <a:gd name="connsiteX2" fmla="*/ 539931 w 539931"/>
                <a:gd name="connsiteY2" fmla="*/ 809897 h 862149"/>
                <a:gd name="connsiteX3" fmla="*/ 497598 w 539931"/>
                <a:gd name="connsiteY3" fmla="*/ 613602 h 862149"/>
                <a:gd name="connsiteX4" fmla="*/ 339634 w 539931"/>
                <a:gd name="connsiteY4" fmla="*/ 644435 h 862149"/>
                <a:gd name="connsiteX5" fmla="*/ 235131 w 539931"/>
                <a:gd name="connsiteY5" fmla="*/ 0 h 862149"/>
                <a:gd name="connsiteX6" fmla="*/ 0 w 539931"/>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9634 w 532432"/>
                <a:gd name="connsiteY4" fmla="*/ 644435 h 862149"/>
                <a:gd name="connsiteX5" fmla="*/ 235131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2135 w 532432"/>
                <a:gd name="connsiteY4" fmla="*/ 642519 h 862149"/>
                <a:gd name="connsiteX5" fmla="*/ 235131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2135 w 532432"/>
                <a:gd name="connsiteY4" fmla="*/ 642519 h 862149"/>
                <a:gd name="connsiteX5" fmla="*/ 227632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28386 w 532432"/>
                <a:gd name="connsiteY4" fmla="*/ 642519 h 862149"/>
                <a:gd name="connsiteX5" fmla="*/ 227632 w 532432"/>
                <a:gd name="connsiteY5" fmla="*/ 0 h 862149"/>
                <a:gd name="connsiteX6" fmla="*/ 0 w 532432"/>
                <a:gd name="connsiteY6" fmla="*/ 34835 h 8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432" h="862149">
                  <a:moveTo>
                    <a:pt x="0" y="34835"/>
                  </a:moveTo>
                  <a:lnTo>
                    <a:pt x="148046" y="862149"/>
                  </a:lnTo>
                  <a:lnTo>
                    <a:pt x="532432" y="794565"/>
                  </a:lnTo>
                  <a:lnTo>
                    <a:pt x="497598" y="613602"/>
                  </a:lnTo>
                  <a:lnTo>
                    <a:pt x="328386" y="642519"/>
                  </a:lnTo>
                  <a:lnTo>
                    <a:pt x="227632" y="0"/>
                  </a:lnTo>
                  <a:lnTo>
                    <a:pt x="0" y="348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BA8C869-34F4-3E61-AD9E-2E3E8E45DF5E}"/>
              </a:ext>
            </a:extLst>
          </p:cNvPr>
          <p:cNvGrpSpPr/>
          <p:nvPr/>
        </p:nvGrpSpPr>
        <p:grpSpPr>
          <a:xfrm>
            <a:off x="387152" y="1182538"/>
            <a:ext cx="5209562" cy="5201306"/>
            <a:chOff x="3173948" y="642257"/>
            <a:chExt cx="6020571" cy="5573485"/>
          </a:xfrm>
        </p:grpSpPr>
        <p:pic>
          <p:nvPicPr>
            <p:cNvPr id="6" name="Picture 5" descr="A map of a city&#10;&#10;Description automatically generated">
              <a:extLst>
                <a:ext uri="{FF2B5EF4-FFF2-40B4-BE49-F238E27FC236}">
                  <a16:creationId xmlns:a16="http://schemas.microsoft.com/office/drawing/2014/main" id="{A3F7AC30-6824-86B6-1800-F302987114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3948" y="642257"/>
              <a:ext cx="6020571" cy="5573485"/>
            </a:xfrm>
            <a:prstGeom prst="rect">
              <a:avLst/>
            </a:prstGeom>
          </p:spPr>
        </p:pic>
        <p:sp>
          <p:nvSpPr>
            <p:cNvPr id="7" name="Freeform: Shape 6">
              <a:extLst>
                <a:ext uri="{FF2B5EF4-FFF2-40B4-BE49-F238E27FC236}">
                  <a16:creationId xmlns:a16="http://schemas.microsoft.com/office/drawing/2014/main" id="{AFA8FACE-8432-77FF-B6CC-AFDD759E8183}"/>
                </a:ext>
              </a:extLst>
            </p:cNvPr>
            <p:cNvSpPr/>
            <p:nvPr/>
          </p:nvSpPr>
          <p:spPr>
            <a:xfrm>
              <a:off x="5318697" y="1794679"/>
              <a:ext cx="1880496" cy="2933885"/>
            </a:xfrm>
            <a:custGeom>
              <a:avLst/>
              <a:gdLst>
                <a:gd name="connsiteX0" fmla="*/ 0 w 539931"/>
                <a:gd name="connsiteY0" fmla="*/ 34835 h 862149"/>
                <a:gd name="connsiteX1" fmla="*/ 148046 w 539931"/>
                <a:gd name="connsiteY1" fmla="*/ 862149 h 862149"/>
                <a:gd name="connsiteX2" fmla="*/ 539931 w 539931"/>
                <a:gd name="connsiteY2" fmla="*/ 809897 h 862149"/>
                <a:gd name="connsiteX3" fmla="*/ 505097 w 539931"/>
                <a:gd name="connsiteY3" fmla="*/ 627017 h 862149"/>
                <a:gd name="connsiteX4" fmla="*/ 339634 w 539931"/>
                <a:gd name="connsiteY4" fmla="*/ 644435 h 862149"/>
                <a:gd name="connsiteX5" fmla="*/ 235131 w 539931"/>
                <a:gd name="connsiteY5" fmla="*/ 0 h 862149"/>
                <a:gd name="connsiteX6" fmla="*/ 0 w 539931"/>
                <a:gd name="connsiteY6" fmla="*/ 34835 h 862149"/>
                <a:gd name="connsiteX0" fmla="*/ 0 w 539931"/>
                <a:gd name="connsiteY0" fmla="*/ 34835 h 862149"/>
                <a:gd name="connsiteX1" fmla="*/ 148046 w 539931"/>
                <a:gd name="connsiteY1" fmla="*/ 862149 h 862149"/>
                <a:gd name="connsiteX2" fmla="*/ 539931 w 539931"/>
                <a:gd name="connsiteY2" fmla="*/ 809897 h 862149"/>
                <a:gd name="connsiteX3" fmla="*/ 497598 w 539931"/>
                <a:gd name="connsiteY3" fmla="*/ 613602 h 862149"/>
                <a:gd name="connsiteX4" fmla="*/ 339634 w 539931"/>
                <a:gd name="connsiteY4" fmla="*/ 644435 h 862149"/>
                <a:gd name="connsiteX5" fmla="*/ 235131 w 539931"/>
                <a:gd name="connsiteY5" fmla="*/ 0 h 862149"/>
                <a:gd name="connsiteX6" fmla="*/ 0 w 539931"/>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9634 w 532432"/>
                <a:gd name="connsiteY4" fmla="*/ 644435 h 862149"/>
                <a:gd name="connsiteX5" fmla="*/ 235131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2135 w 532432"/>
                <a:gd name="connsiteY4" fmla="*/ 642519 h 862149"/>
                <a:gd name="connsiteX5" fmla="*/ 235131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2135 w 532432"/>
                <a:gd name="connsiteY4" fmla="*/ 642519 h 862149"/>
                <a:gd name="connsiteX5" fmla="*/ 227632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28386 w 532432"/>
                <a:gd name="connsiteY4" fmla="*/ 642519 h 862149"/>
                <a:gd name="connsiteX5" fmla="*/ 227632 w 532432"/>
                <a:gd name="connsiteY5" fmla="*/ 0 h 862149"/>
                <a:gd name="connsiteX6" fmla="*/ 0 w 532432"/>
                <a:gd name="connsiteY6" fmla="*/ 34835 h 862149"/>
                <a:gd name="connsiteX0" fmla="*/ 0 w 528650"/>
                <a:gd name="connsiteY0" fmla="*/ 7627 h 862149"/>
                <a:gd name="connsiteX1" fmla="*/ 144264 w 528650"/>
                <a:gd name="connsiteY1" fmla="*/ 862149 h 862149"/>
                <a:gd name="connsiteX2" fmla="*/ 528650 w 528650"/>
                <a:gd name="connsiteY2" fmla="*/ 794565 h 862149"/>
                <a:gd name="connsiteX3" fmla="*/ 493816 w 528650"/>
                <a:gd name="connsiteY3" fmla="*/ 613602 h 862149"/>
                <a:gd name="connsiteX4" fmla="*/ 324604 w 528650"/>
                <a:gd name="connsiteY4" fmla="*/ 642519 h 862149"/>
                <a:gd name="connsiteX5" fmla="*/ 223850 w 528650"/>
                <a:gd name="connsiteY5" fmla="*/ 0 h 862149"/>
                <a:gd name="connsiteX6" fmla="*/ 0 w 528650"/>
                <a:gd name="connsiteY6" fmla="*/ 7627 h 862149"/>
                <a:gd name="connsiteX0" fmla="*/ 0 w 528650"/>
                <a:gd name="connsiteY0" fmla="*/ 39020 h 893542"/>
                <a:gd name="connsiteX1" fmla="*/ 144264 w 528650"/>
                <a:gd name="connsiteY1" fmla="*/ 893542 h 893542"/>
                <a:gd name="connsiteX2" fmla="*/ 528650 w 528650"/>
                <a:gd name="connsiteY2" fmla="*/ 825958 h 893542"/>
                <a:gd name="connsiteX3" fmla="*/ 493816 w 528650"/>
                <a:gd name="connsiteY3" fmla="*/ 644995 h 893542"/>
                <a:gd name="connsiteX4" fmla="*/ 324604 w 528650"/>
                <a:gd name="connsiteY4" fmla="*/ 673912 h 893542"/>
                <a:gd name="connsiteX5" fmla="*/ 203050 w 528650"/>
                <a:gd name="connsiteY5" fmla="*/ 0 h 893542"/>
                <a:gd name="connsiteX6" fmla="*/ 0 w 528650"/>
                <a:gd name="connsiteY6" fmla="*/ 39020 h 893542"/>
                <a:gd name="connsiteX0" fmla="*/ 0 w 528650"/>
                <a:gd name="connsiteY0" fmla="*/ 43206 h 897728"/>
                <a:gd name="connsiteX1" fmla="*/ 144264 w 528650"/>
                <a:gd name="connsiteY1" fmla="*/ 897728 h 897728"/>
                <a:gd name="connsiteX2" fmla="*/ 528650 w 528650"/>
                <a:gd name="connsiteY2" fmla="*/ 830144 h 897728"/>
                <a:gd name="connsiteX3" fmla="*/ 493816 w 528650"/>
                <a:gd name="connsiteY3" fmla="*/ 649181 h 897728"/>
                <a:gd name="connsiteX4" fmla="*/ 324604 w 528650"/>
                <a:gd name="connsiteY4" fmla="*/ 678098 h 897728"/>
                <a:gd name="connsiteX5" fmla="*/ 212505 w 528650"/>
                <a:gd name="connsiteY5" fmla="*/ 0 h 897728"/>
                <a:gd name="connsiteX6" fmla="*/ 0 w 528650"/>
                <a:gd name="connsiteY6" fmla="*/ 43206 h 897728"/>
                <a:gd name="connsiteX0" fmla="*/ 0 w 528650"/>
                <a:gd name="connsiteY0" fmla="*/ 45299 h 899821"/>
                <a:gd name="connsiteX1" fmla="*/ 144264 w 528650"/>
                <a:gd name="connsiteY1" fmla="*/ 899821 h 899821"/>
                <a:gd name="connsiteX2" fmla="*/ 528650 w 528650"/>
                <a:gd name="connsiteY2" fmla="*/ 832237 h 899821"/>
                <a:gd name="connsiteX3" fmla="*/ 493816 w 528650"/>
                <a:gd name="connsiteY3" fmla="*/ 651274 h 899821"/>
                <a:gd name="connsiteX4" fmla="*/ 324604 w 528650"/>
                <a:gd name="connsiteY4" fmla="*/ 680191 h 899821"/>
                <a:gd name="connsiteX5" fmla="*/ 216286 w 528650"/>
                <a:gd name="connsiteY5" fmla="*/ 0 h 899821"/>
                <a:gd name="connsiteX6" fmla="*/ 0 w 528650"/>
                <a:gd name="connsiteY6" fmla="*/ 45299 h 899821"/>
                <a:gd name="connsiteX0" fmla="*/ 0 w 513523"/>
                <a:gd name="connsiteY0" fmla="*/ 45299 h 899821"/>
                <a:gd name="connsiteX1" fmla="*/ 144264 w 513523"/>
                <a:gd name="connsiteY1" fmla="*/ 899821 h 899821"/>
                <a:gd name="connsiteX2" fmla="*/ 513523 w 513523"/>
                <a:gd name="connsiteY2" fmla="*/ 830144 h 899821"/>
                <a:gd name="connsiteX3" fmla="*/ 493816 w 513523"/>
                <a:gd name="connsiteY3" fmla="*/ 651274 h 899821"/>
                <a:gd name="connsiteX4" fmla="*/ 324604 w 513523"/>
                <a:gd name="connsiteY4" fmla="*/ 680191 h 899821"/>
                <a:gd name="connsiteX5" fmla="*/ 216286 w 513523"/>
                <a:gd name="connsiteY5" fmla="*/ 0 h 899821"/>
                <a:gd name="connsiteX6" fmla="*/ 0 w 513523"/>
                <a:gd name="connsiteY6" fmla="*/ 45299 h 899821"/>
                <a:gd name="connsiteX0" fmla="*/ 0 w 521086"/>
                <a:gd name="connsiteY0" fmla="*/ 45299 h 899821"/>
                <a:gd name="connsiteX1" fmla="*/ 144264 w 521086"/>
                <a:gd name="connsiteY1" fmla="*/ 899821 h 899821"/>
                <a:gd name="connsiteX2" fmla="*/ 521086 w 521086"/>
                <a:gd name="connsiteY2" fmla="*/ 823866 h 899821"/>
                <a:gd name="connsiteX3" fmla="*/ 493816 w 521086"/>
                <a:gd name="connsiteY3" fmla="*/ 651274 h 899821"/>
                <a:gd name="connsiteX4" fmla="*/ 324604 w 521086"/>
                <a:gd name="connsiteY4" fmla="*/ 680191 h 899821"/>
                <a:gd name="connsiteX5" fmla="*/ 216286 w 521086"/>
                <a:gd name="connsiteY5" fmla="*/ 0 h 899821"/>
                <a:gd name="connsiteX6" fmla="*/ 0 w 521086"/>
                <a:gd name="connsiteY6" fmla="*/ 45299 h 899821"/>
                <a:gd name="connsiteX0" fmla="*/ 0 w 521086"/>
                <a:gd name="connsiteY0" fmla="*/ 45299 h 899821"/>
                <a:gd name="connsiteX1" fmla="*/ 144264 w 521086"/>
                <a:gd name="connsiteY1" fmla="*/ 899821 h 899821"/>
                <a:gd name="connsiteX2" fmla="*/ 521086 w 521086"/>
                <a:gd name="connsiteY2" fmla="*/ 823866 h 899821"/>
                <a:gd name="connsiteX3" fmla="*/ 484361 w 521086"/>
                <a:gd name="connsiteY3" fmla="*/ 640810 h 899821"/>
                <a:gd name="connsiteX4" fmla="*/ 324604 w 521086"/>
                <a:gd name="connsiteY4" fmla="*/ 680191 h 899821"/>
                <a:gd name="connsiteX5" fmla="*/ 216286 w 521086"/>
                <a:gd name="connsiteY5" fmla="*/ 0 h 899821"/>
                <a:gd name="connsiteX6" fmla="*/ 0 w 521086"/>
                <a:gd name="connsiteY6" fmla="*/ 45299 h 899821"/>
                <a:gd name="connsiteX0" fmla="*/ 0 w 521086"/>
                <a:gd name="connsiteY0" fmla="*/ 45299 h 899821"/>
                <a:gd name="connsiteX1" fmla="*/ 144264 w 521086"/>
                <a:gd name="connsiteY1" fmla="*/ 899821 h 899821"/>
                <a:gd name="connsiteX2" fmla="*/ 521086 w 521086"/>
                <a:gd name="connsiteY2" fmla="*/ 823866 h 899821"/>
                <a:gd name="connsiteX3" fmla="*/ 484361 w 521086"/>
                <a:gd name="connsiteY3" fmla="*/ 640810 h 899821"/>
                <a:gd name="connsiteX4" fmla="*/ 322713 w 521086"/>
                <a:gd name="connsiteY4" fmla="*/ 663448 h 899821"/>
                <a:gd name="connsiteX5" fmla="*/ 216286 w 521086"/>
                <a:gd name="connsiteY5" fmla="*/ 0 h 899821"/>
                <a:gd name="connsiteX6" fmla="*/ 0 w 521086"/>
                <a:gd name="connsiteY6" fmla="*/ 45299 h 899821"/>
                <a:gd name="connsiteX0" fmla="*/ 0 w 521086"/>
                <a:gd name="connsiteY0" fmla="*/ 45299 h 899821"/>
                <a:gd name="connsiteX1" fmla="*/ 144264 w 521086"/>
                <a:gd name="connsiteY1" fmla="*/ 899821 h 899821"/>
                <a:gd name="connsiteX2" fmla="*/ 521086 w 521086"/>
                <a:gd name="connsiteY2" fmla="*/ 823866 h 899821"/>
                <a:gd name="connsiteX3" fmla="*/ 484361 w 521086"/>
                <a:gd name="connsiteY3" fmla="*/ 640810 h 899821"/>
                <a:gd name="connsiteX4" fmla="*/ 322713 w 521086"/>
                <a:gd name="connsiteY4" fmla="*/ 669726 h 899821"/>
                <a:gd name="connsiteX5" fmla="*/ 216286 w 521086"/>
                <a:gd name="connsiteY5" fmla="*/ 0 h 899821"/>
                <a:gd name="connsiteX6" fmla="*/ 0 w 521086"/>
                <a:gd name="connsiteY6" fmla="*/ 45299 h 8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086" h="899821">
                  <a:moveTo>
                    <a:pt x="0" y="45299"/>
                  </a:moveTo>
                  <a:lnTo>
                    <a:pt x="144264" y="899821"/>
                  </a:lnTo>
                  <a:lnTo>
                    <a:pt x="521086" y="823866"/>
                  </a:lnTo>
                  <a:lnTo>
                    <a:pt x="484361" y="640810"/>
                  </a:lnTo>
                  <a:lnTo>
                    <a:pt x="322713" y="669726"/>
                  </a:lnTo>
                  <a:lnTo>
                    <a:pt x="216286" y="0"/>
                  </a:lnTo>
                  <a:lnTo>
                    <a:pt x="0" y="4529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8733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C1824-5CD5-EB75-9EA0-4128C3208BB5}"/>
              </a:ext>
            </a:extLst>
          </p:cNvPr>
          <p:cNvSpPr/>
          <p:nvPr/>
        </p:nvSpPr>
        <p:spPr>
          <a:xfrm>
            <a:off x="-142875" y="5319666"/>
            <a:ext cx="13668375" cy="153833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descr="A picture containing text, screenshot, map, diagram&#10;&#10;Description automatically generated">
            <a:extLst>
              <a:ext uri="{FF2B5EF4-FFF2-40B4-BE49-F238E27FC236}">
                <a16:creationId xmlns:a16="http://schemas.microsoft.com/office/drawing/2014/main" id="{A85C9610-76B0-D543-57AD-DAEA150E2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5789" y="358253"/>
            <a:ext cx="7968325" cy="5680236"/>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3" y="474156"/>
            <a:ext cx="3453358" cy="554544"/>
          </a:xfrm>
          <a:solidFill>
            <a:schemeClr val="accent3"/>
          </a:solidFill>
        </p:spPr>
        <p:txBody>
          <a:bodyPr anchor="t"/>
          <a:lstStyle/>
          <a:p>
            <a:r>
              <a:rPr lang="en-US"/>
              <a:t>Johnson – </a:t>
            </a:r>
            <a:r>
              <a:rPr lang="en-US" u="sng"/>
              <a:t>GPAC and Public</a:t>
            </a:r>
          </a:p>
        </p:txBody>
      </p:sp>
      <p:sp>
        <p:nvSpPr>
          <p:cNvPr id="19" name="Freeform: Shape 18">
            <a:extLst>
              <a:ext uri="{FF2B5EF4-FFF2-40B4-BE49-F238E27FC236}">
                <a16:creationId xmlns:a16="http://schemas.microsoft.com/office/drawing/2014/main" id="{0ED07D72-6B6A-B4FE-DA68-A799737EFB5E}"/>
              </a:ext>
            </a:extLst>
          </p:cNvPr>
          <p:cNvSpPr/>
          <p:nvPr/>
        </p:nvSpPr>
        <p:spPr>
          <a:xfrm>
            <a:off x="5625547" y="1790703"/>
            <a:ext cx="1661459" cy="1129553"/>
          </a:xfrm>
          <a:custGeom>
            <a:avLst/>
            <a:gdLst>
              <a:gd name="connsiteX0" fmla="*/ 0 w 1661459"/>
              <a:gd name="connsiteY0" fmla="*/ 280894 h 1129553"/>
              <a:gd name="connsiteX1" fmla="*/ 1482165 w 1661459"/>
              <a:gd name="connsiteY1" fmla="*/ 1129553 h 1129553"/>
              <a:gd name="connsiteX2" fmla="*/ 1428377 w 1661459"/>
              <a:gd name="connsiteY2" fmla="*/ 914400 h 1129553"/>
              <a:gd name="connsiteX3" fmla="*/ 1404471 w 1661459"/>
              <a:gd name="connsiteY3" fmla="*/ 645459 h 1129553"/>
              <a:gd name="connsiteX4" fmla="*/ 1404471 w 1661459"/>
              <a:gd name="connsiteY4" fmla="*/ 484094 h 1129553"/>
              <a:gd name="connsiteX5" fmla="*/ 1452283 w 1661459"/>
              <a:gd name="connsiteY5" fmla="*/ 310776 h 1129553"/>
              <a:gd name="connsiteX6" fmla="*/ 1524000 w 1661459"/>
              <a:gd name="connsiteY6" fmla="*/ 167341 h 1129553"/>
              <a:gd name="connsiteX7" fmla="*/ 1589742 w 1661459"/>
              <a:gd name="connsiteY7" fmla="*/ 65741 h 1129553"/>
              <a:gd name="connsiteX8" fmla="*/ 1661459 w 1661459"/>
              <a:gd name="connsiteY8" fmla="*/ 0 h 1129553"/>
              <a:gd name="connsiteX9" fmla="*/ 0 w 1661459"/>
              <a:gd name="connsiteY9" fmla="*/ 280894 h 11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459" h="1129553">
                <a:moveTo>
                  <a:pt x="0" y="280894"/>
                </a:moveTo>
                <a:lnTo>
                  <a:pt x="1482165" y="1129553"/>
                </a:lnTo>
                <a:lnTo>
                  <a:pt x="1428377" y="914400"/>
                </a:lnTo>
                <a:lnTo>
                  <a:pt x="1404471" y="645459"/>
                </a:lnTo>
                <a:lnTo>
                  <a:pt x="1404471" y="484094"/>
                </a:lnTo>
                <a:lnTo>
                  <a:pt x="1452283" y="310776"/>
                </a:lnTo>
                <a:lnTo>
                  <a:pt x="1524000" y="167341"/>
                </a:lnTo>
                <a:lnTo>
                  <a:pt x="1589742" y="65741"/>
                </a:lnTo>
                <a:lnTo>
                  <a:pt x="1661459" y="0"/>
                </a:lnTo>
                <a:lnTo>
                  <a:pt x="0" y="280894"/>
                </a:lnTo>
                <a:close/>
              </a:path>
            </a:pathLst>
          </a:custGeom>
          <a:noFill/>
          <a:ln w="50800" cap="rnd">
            <a:solidFill>
              <a:schemeClr val="accent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85687E1-7431-B6A6-7BF2-5EB1939BCFEB}"/>
              </a:ext>
            </a:extLst>
          </p:cNvPr>
          <p:cNvSpPr txBox="1"/>
          <p:nvPr/>
        </p:nvSpPr>
        <p:spPr>
          <a:xfrm>
            <a:off x="4808906" y="3910926"/>
            <a:ext cx="2919071" cy="830997"/>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2. General Industrial parcels South of the Metrolink Station</a:t>
            </a:r>
          </a:p>
          <a:p>
            <a:r>
              <a:rPr lang="en-US" sz="1200">
                <a:solidFill>
                  <a:schemeClr val="accent2">
                    <a:lumMod val="10000"/>
                  </a:schemeClr>
                </a:solidFill>
                <a:latin typeface="Corbel" panose="020B0503020204020204" pitchFamily="34" charset="0"/>
              </a:rPr>
              <a:t>Change to Mixed Use 4 (4 stories) from General Industrial</a:t>
            </a:r>
          </a:p>
        </p:txBody>
      </p:sp>
      <p:pic>
        <p:nvPicPr>
          <p:cNvPr id="35" name="Graphic 34" descr="Train with solid fill">
            <a:extLst>
              <a:ext uri="{FF2B5EF4-FFF2-40B4-BE49-F238E27FC236}">
                <a16:creationId xmlns:a16="http://schemas.microsoft.com/office/drawing/2014/main" id="{C535E740-ADA5-9696-4928-8F2B62A1C2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39954" y="1674121"/>
            <a:ext cx="415138" cy="415138"/>
          </a:xfrm>
          <a:prstGeom prst="rect">
            <a:avLst/>
          </a:prstGeom>
        </p:spPr>
      </p:pic>
      <p:sp>
        <p:nvSpPr>
          <p:cNvPr id="36" name="TextBox 35">
            <a:extLst>
              <a:ext uri="{FF2B5EF4-FFF2-40B4-BE49-F238E27FC236}">
                <a16:creationId xmlns:a16="http://schemas.microsoft.com/office/drawing/2014/main" id="{89C46DA7-F57D-3792-BCD1-138F70054380}"/>
              </a:ext>
            </a:extLst>
          </p:cNvPr>
          <p:cNvSpPr txBox="1"/>
          <p:nvPr/>
        </p:nvSpPr>
        <p:spPr>
          <a:xfrm>
            <a:off x="6589473" y="1502857"/>
            <a:ext cx="833883" cy="307777"/>
          </a:xfrm>
          <a:prstGeom prst="rect">
            <a:avLst/>
          </a:prstGeom>
          <a:noFill/>
        </p:spPr>
        <p:txBody>
          <a:bodyPr wrap="none" rtlCol="0">
            <a:spAutoFit/>
          </a:bodyPr>
          <a:lstStyle/>
          <a:p>
            <a:r>
              <a:rPr lang="en-US" sz="700">
                <a:solidFill>
                  <a:srgbClr val="000000"/>
                </a:solidFill>
                <a:latin typeface="Corbel" panose="020B0503020204020204" pitchFamily="34" charset="0"/>
              </a:rPr>
              <a:t>East Ventura </a:t>
            </a:r>
          </a:p>
          <a:p>
            <a:r>
              <a:rPr lang="en-US" sz="700">
                <a:solidFill>
                  <a:srgbClr val="000000"/>
                </a:solidFill>
                <a:latin typeface="Corbel" panose="020B0503020204020204" pitchFamily="34" charset="0"/>
              </a:rPr>
              <a:t>Metrolink Station</a:t>
            </a:r>
          </a:p>
        </p:txBody>
      </p:sp>
      <p:cxnSp>
        <p:nvCxnSpPr>
          <p:cNvPr id="42" name="Straight Arrow Connector 41">
            <a:extLst>
              <a:ext uri="{FF2B5EF4-FFF2-40B4-BE49-F238E27FC236}">
                <a16:creationId xmlns:a16="http://schemas.microsoft.com/office/drawing/2014/main" id="{7989E1E7-6107-6627-B793-B94AB058BEC5}"/>
              </a:ext>
            </a:extLst>
          </p:cNvPr>
          <p:cNvCxnSpPr>
            <a:cxnSpLocks/>
            <a:stCxn id="32" idx="0"/>
          </p:cNvCxnSpPr>
          <p:nvPr/>
        </p:nvCxnSpPr>
        <p:spPr>
          <a:xfrm flipV="1">
            <a:off x="6268442" y="2506622"/>
            <a:ext cx="394483" cy="140430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46" name="Straight Arrow Connector 45">
            <a:extLst>
              <a:ext uri="{FF2B5EF4-FFF2-40B4-BE49-F238E27FC236}">
                <a16:creationId xmlns:a16="http://schemas.microsoft.com/office/drawing/2014/main" id="{78E1F32D-4677-6BE3-9B26-DA5914938870}"/>
              </a:ext>
            </a:extLst>
          </p:cNvPr>
          <p:cNvCxnSpPr>
            <a:cxnSpLocks/>
          </p:cNvCxnSpPr>
          <p:nvPr/>
        </p:nvCxnSpPr>
        <p:spPr>
          <a:xfrm flipH="1">
            <a:off x="4749009" y="1148217"/>
            <a:ext cx="645849" cy="313780"/>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4" name="Freeform: Shape 43">
            <a:extLst>
              <a:ext uri="{FF2B5EF4-FFF2-40B4-BE49-F238E27FC236}">
                <a16:creationId xmlns:a16="http://schemas.microsoft.com/office/drawing/2014/main" id="{5F5BCD17-465E-78B6-3BD9-43EB7ECA9514}"/>
              </a:ext>
            </a:extLst>
          </p:cNvPr>
          <p:cNvSpPr/>
          <p:nvPr/>
        </p:nvSpPr>
        <p:spPr>
          <a:xfrm>
            <a:off x="4345663" y="1219253"/>
            <a:ext cx="875438" cy="571450"/>
          </a:xfrm>
          <a:custGeom>
            <a:avLst/>
            <a:gdLst>
              <a:gd name="connsiteX0" fmla="*/ 796954 w 796954"/>
              <a:gd name="connsiteY0" fmla="*/ 612396 h 612396"/>
              <a:gd name="connsiteX1" fmla="*/ 679508 w 796954"/>
              <a:gd name="connsiteY1" fmla="*/ 0 h 612396"/>
              <a:gd name="connsiteX2" fmla="*/ 0 w 796954"/>
              <a:gd name="connsiteY2" fmla="*/ 83890 h 612396"/>
              <a:gd name="connsiteX3" fmla="*/ 352337 w 796954"/>
              <a:gd name="connsiteY3" fmla="*/ 377505 h 612396"/>
              <a:gd name="connsiteX4" fmla="*/ 796954 w 796954"/>
              <a:gd name="connsiteY4" fmla="*/ 612396 h 612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54" h="612396">
                <a:moveTo>
                  <a:pt x="796954" y="612396"/>
                </a:moveTo>
                <a:lnTo>
                  <a:pt x="679508" y="0"/>
                </a:lnTo>
                <a:lnTo>
                  <a:pt x="0" y="83890"/>
                </a:lnTo>
                <a:lnTo>
                  <a:pt x="352337" y="377505"/>
                </a:lnTo>
                <a:lnTo>
                  <a:pt x="796954" y="612396"/>
                </a:ln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65635BF-1DAE-CCD5-A565-58AA85CBA948}"/>
              </a:ext>
            </a:extLst>
          </p:cNvPr>
          <p:cNvSpPr/>
          <p:nvPr/>
        </p:nvSpPr>
        <p:spPr>
          <a:xfrm>
            <a:off x="9931557" y="4106035"/>
            <a:ext cx="371475" cy="704850"/>
          </a:xfrm>
          <a:custGeom>
            <a:avLst/>
            <a:gdLst>
              <a:gd name="connsiteX0" fmla="*/ 76200 w 371475"/>
              <a:gd name="connsiteY0" fmla="*/ 581025 h 704850"/>
              <a:gd name="connsiteX1" fmla="*/ 47625 w 371475"/>
              <a:gd name="connsiteY1" fmla="*/ 323850 h 704850"/>
              <a:gd name="connsiteX2" fmla="*/ 47625 w 371475"/>
              <a:gd name="connsiteY2" fmla="*/ 209550 h 704850"/>
              <a:gd name="connsiteX3" fmla="*/ 0 w 371475"/>
              <a:gd name="connsiteY3" fmla="*/ 152400 h 704850"/>
              <a:gd name="connsiteX4" fmla="*/ 171450 w 371475"/>
              <a:gd name="connsiteY4" fmla="*/ 0 h 704850"/>
              <a:gd name="connsiteX5" fmla="*/ 276225 w 371475"/>
              <a:gd name="connsiteY5" fmla="*/ 104775 h 704850"/>
              <a:gd name="connsiteX6" fmla="*/ 352425 w 371475"/>
              <a:gd name="connsiteY6" fmla="*/ 352425 h 704850"/>
              <a:gd name="connsiteX7" fmla="*/ 361950 w 371475"/>
              <a:gd name="connsiteY7" fmla="*/ 390525 h 704850"/>
              <a:gd name="connsiteX8" fmla="*/ 371475 w 371475"/>
              <a:gd name="connsiteY8" fmla="*/ 514350 h 704850"/>
              <a:gd name="connsiteX9" fmla="*/ 371475 w 371475"/>
              <a:gd name="connsiteY9" fmla="*/ 514350 h 704850"/>
              <a:gd name="connsiteX10" fmla="*/ 361950 w 371475"/>
              <a:gd name="connsiteY10" fmla="*/ 704850 h 704850"/>
              <a:gd name="connsiteX11" fmla="*/ 76200 w 371475"/>
              <a:gd name="connsiteY11" fmla="*/ 5810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75" h="704850">
                <a:moveTo>
                  <a:pt x="76200" y="581025"/>
                </a:moveTo>
                <a:lnTo>
                  <a:pt x="47625" y="323850"/>
                </a:lnTo>
                <a:lnTo>
                  <a:pt x="47625" y="209550"/>
                </a:lnTo>
                <a:lnTo>
                  <a:pt x="0" y="152400"/>
                </a:lnTo>
                <a:lnTo>
                  <a:pt x="171450" y="0"/>
                </a:lnTo>
                <a:lnTo>
                  <a:pt x="276225" y="104775"/>
                </a:lnTo>
                <a:lnTo>
                  <a:pt x="352425" y="352425"/>
                </a:lnTo>
                <a:lnTo>
                  <a:pt x="361950" y="390525"/>
                </a:lnTo>
                <a:lnTo>
                  <a:pt x="371475" y="514350"/>
                </a:lnTo>
                <a:lnTo>
                  <a:pt x="371475" y="514350"/>
                </a:lnTo>
                <a:lnTo>
                  <a:pt x="361950" y="704850"/>
                </a:lnTo>
                <a:lnTo>
                  <a:pt x="76200" y="58102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B6F14F49-3ED5-AAF3-7ECE-BA972464990C}"/>
              </a:ext>
            </a:extLst>
          </p:cNvPr>
          <p:cNvCxnSpPr>
            <a:cxnSpLocks/>
            <a:stCxn id="14" idx="2"/>
          </p:cNvCxnSpPr>
          <p:nvPr/>
        </p:nvCxnSpPr>
        <p:spPr>
          <a:xfrm flipH="1">
            <a:off x="10136236" y="1961137"/>
            <a:ext cx="480827" cy="2465432"/>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 name="Oval 4">
            <a:extLst>
              <a:ext uri="{FF2B5EF4-FFF2-40B4-BE49-F238E27FC236}">
                <a16:creationId xmlns:a16="http://schemas.microsoft.com/office/drawing/2014/main" id="{6B334A33-5091-AF66-BFD2-1696DE6DF826}"/>
              </a:ext>
            </a:extLst>
          </p:cNvPr>
          <p:cNvSpPr/>
          <p:nvPr/>
        </p:nvSpPr>
        <p:spPr>
          <a:xfrm>
            <a:off x="9450449" y="239286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sp>
        <p:nvSpPr>
          <p:cNvPr id="10" name="Oval 9">
            <a:extLst>
              <a:ext uri="{FF2B5EF4-FFF2-40B4-BE49-F238E27FC236}">
                <a16:creationId xmlns:a16="http://schemas.microsoft.com/office/drawing/2014/main" id="{648D33B5-637C-B215-CB38-0F481C3DFA33}"/>
              </a:ext>
            </a:extLst>
          </p:cNvPr>
          <p:cNvSpPr/>
          <p:nvPr/>
        </p:nvSpPr>
        <p:spPr>
          <a:xfrm>
            <a:off x="10267614" y="4193810"/>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sp>
        <p:nvSpPr>
          <p:cNvPr id="25" name="Oval 24">
            <a:extLst>
              <a:ext uri="{FF2B5EF4-FFF2-40B4-BE49-F238E27FC236}">
                <a16:creationId xmlns:a16="http://schemas.microsoft.com/office/drawing/2014/main" id="{0C5FAB91-EF0B-DBCE-3400-AF87A563D81B}"/>
              </a:ext>
            </a:extLst>
          </p:cNvPr>
          <p:cNvSpPr/>
          <p:nvPr/>
        </p:nvSpPr>
        <p:spPr>
          <a:xfrm>
            <a:off x="6608131" y="202345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sp>
        <p:nvSpPr>
          <p:cNvPr id="31" name="Oval 30">
            <a:extLst>
              <a:ext uri="{FF2B5EF4-FFF2-40B4-BE49-F238E27FC236}">
                <a16:creationId xmlns:a16="http://schemas.microsoft.com/office/drawing/2014/main" id="{72A75C13-F0EF-CA93-45E1-6FB6046CAC6C}"/>
              </a:ext>
            </a:extLst>
          </p:cNvPr>
          <p:cNvSpPr/>
          <p:nvPr/>
        </p:nvSpPr>
        <p:spPr>
          <a:xfrm>
            <a:off x="4749009" y="79640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3</a:t>
            </a:r>
          </a:p>
        </p:txBody>
      </p:sp>
      <p:sp>
        <p:nvSpPr>
          <p:cNvPr id="14" name="TextBox 13">
            <a:extLst>
              <a:ext uri="{FF2B5EF4-FFF2-40B4-BE49-F238E27FC236}">
                <a16:creationId xmlns:a16="http://schemas.microsoft.com/office/drawing/2014/main" id="{F74DFD0F-F871-2F00-CCE7-DE691ED3278C}"/>
              </a:ext>
            </a:extLst>
          </p:cNvPr>
          <p:cNvSpPr txBox="1"/>
          <p:nvPr/>
        </p:nvSpPr>
        <p:spPr>
          <a:xfrm>
            <a:off x="9237229" y="1314806"/>
            <a:ext cx="2759667"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pPr marL="228600" indent="-228600">
              <a:buAutoNum type="arabicPeriod"/>
            </a:pPr>
            <a:r>
              <a:rPr lang="en-US" sz="1200" b="1">
                <a:solidFill>
                  <a:schemeClr val="accent2">
                    <a:lumMod val="10000"/>
                  </a:schemeClr>
                </a:solidFill>
                <a:latin typeface="Corbel" panose="020B0503020204020204" pitchFamily="34" charset="0"/>
              </a:rPr>
              <a:t>Johnson Drive</a:t>
            </a:r>
          </a:p>
          <a:p>
            <a:r>
              <a:rPr lang="en-US" sz="1200">
                <a:solidFill>
                  <a:schemeClr val="accent2">
                    <a:lumMod val="10000"/>
                  </a:schemeClr>
                </a:solidFill>
                <a:latin typeface="Corbel" panose="020B0503020204020204" pitchFamily="34" charset="0"/>
              </a:rPr>
              <a:t>Change to Mixed Use 4 (4 stories) from Commercial</a:t>
            </a:r>
          </a:p>
        </p:txBody>
      </p:sp>
      <p:sp>
        <p:nvSpPr>
          <p:cNvPr id="34" name="TextBox 33">
            <a:extLst>
              <a:ext uri="{FF2B5EF4-FFF2-40B4-BE49-F238E27FC236}">
                <a16:creationId xmlns:a16="http://schemas.microsoft.com/office/drawing/2014/main" id="{4E4B7015-5C18-DA45-D607-0CD76D4E705A}"/>
              </a:ext>
            </a:extLst>
          </p:cNvPr>
          <p:cNvSpPr txBox="1"/>
          <p:nvPr/>
        </p:nvSpPr>
        <p:spPr>
          <a:xfrm>
            <a:off x="5375112" y="819511"/>
            <a:ext cx="2731569" cy="646331"/>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3. Commercial parcels East of 101</a:t>
            </a:r>
          </a:p>
          <a:p>
            <a:r>
              <a:rPr lang="en-US" sz="1200">
                <a:solidFill>
                  <a:schemeClr val="accent2">
                    <a:lumMod val="10000"/>
                  </a:schemeClr>
                </a:solidFill>
                <a:latin typeface="Corbel" panose="020B0503020204020204" pitchFamily="34" charset="0"/>
              </a:rPr>
              <a:t>Change to Mixed Use 3 (3 stories) from Commercial</a:t>
            </a:r>
          </a:p>
        </p:txBody>
      </p:sp>
      <p:sp>
        <p:nvSpPr>
          <p:cNvPr id="24" name="Freeform: Shape 23">
            <a:extLst>
              <a:ext uri="{FF2B5EF4-FFF2-40B4-BE49-F238E27FC236}">
                <a16:creationId xmlns:a16="http://schemas.microsoft.com/office/drawing/2014/main" id="{69FFAB76-D18E-8492-68C5-42E49F2ACC65}"/>
              </a:ext>
            </a:extLst>
          </p:cNvPr>
          <p:cNvSpPr/>
          <p:nvPr/>
        </p:nvSpPr>
        <p:spPr>
          <a:xfrm>
            <a:off x="9099568" y="2258841"/>
            <a:ext cx="998375" cy="933061"/>
          </a:xfrm>
          <a:custGeom>
            <a:avLst/>
            <a:gdLst>
              <a:gd name="connsiteX0" fmla="*/ 737118 w 998375"/>
              <a:gd name="connsiteY0" fmla="*/ 933061 h 933061"/>
              <a:gd name="connsiteX1" fmla="*/ 998375 w 998375"/>
              <a:gd name="connsiteY1" fmla="*/ 783771 h 933061"/>
              <a:gd name="connsiteX2" fmla="*/ 737118 w 998375"/>
              <a:gd name="connsiteY2" fmla="*/ 0 h 933061"/>
              <a:gd name="connsiteX3" fmla="*/ 0 w 998375"/>
              <a:gd name="connsiteY3" fmla="*/ 195943 h 933061"/>
              <a:gd name="connsiteX4" fmla="*/ 65314 w 998375"/>
              <a:gd name="connsiteY4" fmla="*/ 494522 h 933061"/>
              <a:gd name="connsiteX5" fmla="*/ 158620 w 998375"/>
              <a:gd name="connsiteY5" fmla="*/ 746449 h 933061"/>
              <a:gd name="connsiteX6" fmla="*/ 233265 w 998375"/>
              <a:gd name="connsiteY6" fmla="*/ 662473 h 933061"/>
              <a:gd name="connsiteX7" fmla="*/ 289249 w 998375"/>
              <a:gd name="connsiteY7" fmla="*/ 578498 h 933061"/>
              <a:gd name="connsiteX8" fmla="*/ 457200 w 998375"/>
              <a:gd name="connsiteY8" fmla="*/ 531845 h 933061"/>
              <a:gd name="connsiteX9" fmla="*/ 531845 w 998375"/>
              <a:gd name="connsiteY9" fmla="*/ 485192 h 933061"/>
              <a:gd name="connsiteX10" fmla="*/ 737118 w 998375"/>
              <a:gd name="connsiteY10" fmla="*/ 933061 h 9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375" h="933061">
                <a:moveTo>
                  <a:pt x="737118" y="933061"/>
                </a:moveTo>
                <a:lnTo>
                  <a:pt x="998375" y="783771"/>
                </a:lnTo>
                <a:lnTo>
                  <a:pt x="737118" y="0"/>
                </a:lnTo>
                <a:lnTo>
                  <a:pt x="0" y="195943"/>
                </a:lnTo>
                <a:lnTo>
                  <a:pt x="65314" y="494522"/>
                </a:lnTo>
                <a:lnTo>
                  <a:pt x="158620" y="746449"/>
                </a:lnTo>
                <a:lnTo>
                  <a:pt x="233265" y="662473"/>
                </a:lnTo>
                <a:lnTo>
                  <a:pt x="289249" y="578498"/>
                </a:lnTo>
                <a:lnTo>
                  <a:pt x="457200" y="531845"/>
                </a:lnTo>
                <a:lnTo>
                  <a:pt x="531845" y="485192"/>
                </a:lnTo>
                <a:lnTo>
                  <a:pt x="737118" y="93306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DA9CDD84-F0A5-0227-5E98-9284AC409488}"/>
              </a:ext>
            </a:extLst>
          </p:cNvPr>
          <p:cNvCxnSpPr>
            <a:cxnSpLocks/>
            <a:stCxn id="14" idx="2"/>
          </p:cNvCxnSpPr>
          <p:nvPr/>
        </p:nvCxnSpPr>
        <p:spPr>
          <a:xfrm flipH="1">
            <a:off x="9860793" y="1961137"/>
            <a:ext cx="756270" cy="71462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pic>
        <p:nvPicPr>
          <p:cNvPr id="22" name="Picture 21" descr="A picture containing text, screenshot, colorfulness, font&#10;&#10;Description automatically generated">
            <a:extLst>
              <a:ext uri="{FF2B5EF4-FFF2-40B4-BE49-F238E27FC236}">
                <a16:creationId xmlns:a16="http://schemas.microsoft.com/office/drawing/2014/main" id="{A92E24D5-DABC-CCFB-0F2F-8E2092A075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736" y="1795165"/>
            <a:ext cx="4514850" cy="4927912"/>
          </a:xfrm>
          <a:prstGeom prst="rect">
            <a:avLst/>
          </a:prstGeom>
          <a:ln>
            <a:solidFill>
              <a:srgbClr val="000000"/>
            </a:solidFill>
          </a:ln>
        </p:spPr>
      </p:pic>
    </p:spTree>
    <p:extLst>
      <p:ext uri="{BB962C8B-B14F-4D97-AF65-F5344CB8AC3E}">
        <p14:creationId xmlns:p14="http://schemas.microsoft.com/office/powerpoint/2010/main" val="3751438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C1824-5CD5-EB75-9EA0-4128C3208BB5}"/>
              </a:ext>
            </a:extLst>
          </p:cNvPr>
          <p:cNvSpPr/>
          <p:nvPr/>
        </p:nvSpPr>
        <p:spPr>
          <a:xfrm>
            <a:off x="-142875" y="5319666"/>
            <a:ext cx="13668375" cy="153833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descr="A picture containing text, screenshot, map, diagram&#10;&#10;Description automatically generated">
            <a:extLst>
              <a:ext uri="{FF2B5EF4-FFF2-40B4-BE49-F238E27FC236}">
                <a16:creationId xmlns:a16="http://schemas.microsoft.com/office/drawing/2014/main" id="{A85C9610-76B0-D543-57AD-DAEA150E2986}"/>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4037162" y="358253"/>
            <a:ext cx="7976953" cy="5680236"/>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2" y="474156"/>
            <a:ext cx="3794423" cy="554544"/>
          </a:xfrm>
          <a:noFill/>
        </p:spPr>
        <p:txBody>
          <a:bodyPr anchor="t"/>
          <a:lstStyle/>
          <a:p>
            <a:r>
              <a:rPr lang="en-US"/>
              <a:t>Johnson – </a:t>
            </a:r>
            <a:br>
              <a:rPr lang="en-US"/>
            </a:br>
            <a:r>
              <a:rPr lang="en-US" sz="3000" u="sng"/>
              <a:t>Planning Commission</a:t>
            </a:r>
          </a:p>
        </p:txBody>
      </p:sp>
      <p:sp>
        <p:nvSpPr>
          <p:cNvPr id="32" name="TextBox 31">
            <a:extLst>
              <a:ext uri="{FF2B5EF4-FFF2-40B4-BE49-F238E27FC236}">
                <a16:creationId xmlns:a16="http://schemas.microsoft.com/office/drawing/2014/main" id="{E85687E1-7431-B6A6-7BF2-5EB1939BCFEB}"/>
              </a:ext>
            </a:extLst>
          </p:cNvPr>
          <p:cNvSpPr txBox="1"/>
          <p:nvPr/>
        </p:nvSpPr>
        <p:spPr>
          <a:xfrm>
            <a:off x="5389838" y="3907767"/>
            <a:ext cx="2919071" cy="461665"/>
          </a:xfrm>
          <a:prstGeom prst="rect">
            <a:avLst/>
          </a:prstGeom>
          <a:solidFill>
            <a:schemeClr val="bg1"/>
          </a:solidFill>
          <a:ln>
            <a:solidFill>
              <a:schemeClr val="accent2">
                <a:lumMod val="10000"/>
              </a:schemeClr>
            </a:solidFill>
          </a:ln>
        </p:spPr>
        <p:txBody>
          <a:bodyPr wrap="square" lIns="91440" tIns="45720" rIns="91440" bIns="45720" rtlCol="0" anchor="t">
            <a:spAutoFit/>
          </a:bodyPr>
          <a:lstStyle/>
          <a:p>
            <a:r>
              <a:rPr lang="en-US" sz="1200" b="1" u="sng">
                <a:solidFill>
                  <a:schemeClr val="accent2">
                    <a:lumMod val="10000"/>
                  </a:schemeClr>
                </a:solidFill>
                <a:latin typeface="Corbel"/>
              </a:rPr>
              <a:t>2. East side of Area 2</a:t>
            </a:r>
          </a:p>
          <a:p>
            <a:r>
              <a:rPr lang="en-US" sz="1200">
                <a:solidFill>
                  <a:schemeClr val="accent2">
                    <a:lumMod val="10000"/>
                  </a:schemeClr>
                </a:solidFill>
                <a:latin typeface="Corbel" panose="020B0503020204020204" pitchFamily="34" charset="0"/>
              </a:rPr>
              <a:t>Change to Light Industrial/Flex – 3 stories</a:t>
            </a:r>
          </a:p>
        </p:txBody>
      </p:sp>
      <p:sp>
        <p:nvSpPr>
          <p:cNvPr id="36" name="TextBox 35">
            <a:extLst>
              <a:ext uri="{FF2B5EF4-FFF2-40B4-BE49-F238E27FC236}">
                <a16:creationId xmlns:a16="http://schemas.microsoft.com/office/drawing/2014/main" id="{89C46DA7-F57D-3792-BCD1-138F70054380}"/>
              </a:ext>
            </a:extLst>
          </p:cNvPr>
          <p:cNvSpPr txBox="1"/>
          <p:nvPr/>
        </p:nvSpPr>
        <p:spPr>
          <a:xfrm>
            <a:off x="6589473" y="1502857"/>
            <a:ext cx="833883" cy="307777"/>
          </a:xfrm>
          <a:prstGeom prst="rect">
            <a:avLst/>
          </a:prstGeom>
          <a:noFill/>
        </p:spPr>
        <p:txBody>
          <a:bodyPr wrap="none" rtlCol="0">
            <a:spAutoFit/>
          </a:bodyPr>
          <a:lstStyle/>
          <a:p>
            <a:r>
              <a:rPr lang="en-US" sz="700">
                <a:solidFill>
                  <a:srgbClr val="000000"/>
                </a:solidFill>
                <a:latin typeface="Corbel" panose="020B0503020204020204" pitchFamily="34" charset="0"/>
              </a:rPr>
              <a:t>East Ventura </a:t>
            </a:r>
          </a:p>
          <a:p>
            <a:r>
              <a:rPr lang="en-US" sz="700">
                <a:solidFill>
                  <a:srgbClr val="000000"/>
                </a:solidFill>
                <a:latin typeface="Corbel" panose="020B0503020204020204" pitchFamily="34" charset="0"/>
              </a:rPr>
              <a:t>Metrolink Station</a:t>
            </a:r>
          </a:p>
        </p:txBody>
      </p:sp>
      <p:cxnSp>
        <p:nvCxnSpPr>
          <p:cNvPr id="42" name="Straight Arrow Connector 41">
            <a:extLst>
              <a:ext uri="{FF2B5EF4-FFF2-40B4-BE49-F238E27FC236}">
                <a16:creationId xmlns:a16="http://schemas.microsoft.com/office/drawing/2014/main" id="{7989E1E7-6107-6627-B793-B94AB058BEC5}"/>
              </a:ext>
            </a:extLst>
          </p:cNvPr>
          <p:cNvCxnSpPr>
            <a:cxnSpLocks/>
            <a:stCxn id="32" idx="0"/>
          </p:cNvCxnSpPr>
          <p:nvPr/>
        </p:nvCxnSpPr>
        <p:spPr>
          <a:xfrm flipV="1">
            <a:off x="6849374" y="2470340"/>
            <a:ext cx="0" cy="143742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4" name="Freeform: Shape 43">
            <a:extLst>
              <a:ext uri="{FF2B5EF4-FFF2-40B4-BE49-F238E27FC236}">
                <a16:creationId xmlns:a16="http://schemas.microsoft.com/office/drawing/2014/main" id="{5F5BCD17-465E-78B6-3BD9-43EB7ECA9514}"/>
              </a:ext>
            </a:extLst>
          </p:cNvPr>
          <p:cNvSpPr/>
          <p:nvPr/>
        </p:nvSpPr>
        <p:spPr>
          <a:xfrm>
            <a:off x="4345663" y="1219253"/>
            <a:ext cx="875438" cy="571450"/>
          </a:xfrm>
          <a:custGeom>
            <a:avLst/>
            <a:gdLst>
              <a:gd name="connsiteX0" fmla="*/ 796954 w 796954"/>
              <a:gd name="connsiteY0" fmla="*/ 612396 h 612396"/>
              <a:gd name="connsiteX1" fmla="*/ 679508 w 796954"/>
              <a:gd name="connsiteY1" fmla="*/ 0 h 612396"/>
              <a:gd name="connsiteX2" fmla="*/ 0 w 796954"/>
              <a:gd name="connsiteY2" fmla="*/ 83890 h 612396"/>
              <a:gd name="connsiteX3" fmla="*/ 352337 w 796954"/>
              <a:gd name="connsiteY3" fmla="*/ 377505 h 612396"/>
              <a:gd name="connsiteX4" fmla="*/ 796954 w 796954"/>
              <a:gd name="connsiteY4" fmla="*/ 612396 h 612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54" h="612396">
                <a:moveTo>
                  <a:pt x="796954" y="612396"/>
                </a:moveTo>
                <a:lnTo>
                  <a:pt x="679508" y="0"/>
                </a:lnTo>
                <a:lnTo>
                  <a:pt x="0" y="83890"/>
                </a:lnTo>
                <a:lnTo>
                  <a:pt x="352337" y="377505"/>
                </a:lnTo>
                <a:lnTo>
                  <a:pt x="796954" y="612396"/>
                </a:ln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65635BF-1DAE-CCD5-A565-58AA85CBA948}"/>
              </a:ext>
            </a:extLst>
          </p:cNvPr>
          <p:cNvSpPr/>
          <p:nvPr/>
        </p:nvSpPr>
        <p:spPr>
          <a:xfrm>
            <a:off x="9931557" y="4106035"/>
            <a:ext cx="371475" cy="704850"/>
          </a:xfrm>
          <a:custGeom>
            <a:avLst/>
            <a:gdLst>
              <a:gd name="connsiteX0" fmla="*/ 76200 w 371475"/>
              <a:gd name="connsiteY0" fmla="*/ 581025 h 704850"/>
              <a:gd name="connsiteX1" fmla="*/ 47625 w 371475"/>
              <a:gd name="connsiteY1" fmla="*/ 323850 h 704850"/>
              <a:gd name="connsiteX2" fmla="*/ 47625 w 371475"/>
              <a:gd name="connsiteY2" fmla="*/ 209550 h 704850"/>
              <a:gd name="connsiteX3" fmla="*/ 0 w 371475"/>
              <a:gd name="connsiteY3" fmla="*/ 152400 h 704850"/>
              <a:gd name="connsiteX4" fmla="*/ 171450 w 371475"/>
              <a:gd name="connsiteY4" fmla="*/ 0 h 704850"/>
              <a:gd name="connsiteX5" fmla="*/ 276225 w 371475"/>
              <a:gd name="connsiteY5" fmla="*/ 104775 h 704850"/>
              <a:gd name="connsiteX6" fmla="*/ 352425 w 371475"/>
              <a:gd name="connsiteY6" fmla="*/ 352425 h 704850"/>
              <a:gd name="connsiteX7" fmla="*/ 361950 w 371475"/>
              <a:gd name="connsiteY7" fmla="*/ 390525 h 704850"/>
              <a:gd name="connsiteX8" fmla="*/ 371475 w 371475"/>
              <a:gd name="connsiteY8" fmla="*/ 514350 h 704850"/>
              <a:gd name="connsiteX9" fmla="*/ 371475 w 371475"/>
              <a:gd name="connsiteY9" fmla="*/ 514350 h 704850"/>
              <a:gd name="connsiteX10" fmla="*/ 361950 w 371475"/>
              <a:gd name="connsiteY10" fmla="*/ 704850 h 704850"/>
              <a:gd name="connsiteX11" fmla="*/ 76200 w 371475"/>
              <a:gd name="connsiteY11" fmla="*/ 5810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75" h="704850">
                <a:moveTo>
                  <a:pt x="76200" y="581025"/>
                </a:moveTo>
                <a:lnTo>
                  <a:pt x="47625" y="323850"/>
                </a:lnTo>
                <a:lnTo>
                  <a:pt x="47625" y="209550"/>
                </a:lnTo>
                <a:lnTo>
                  <a:pt x="0" y="152400"/>
                </a:lnTo>
                <a:lnTo>
                  <a:pt x="171450" y="0"/>
                </a:lnTo>
                <a:lnTo>
                  <a:pt x="276225" y="104775"/>
                </a:lnTo>
                <a:lnTo>
                  <a:pt x="352425" y="352425"/>
                </a:lnTo>
                <a:lnTo>
                  <a:pt x="361950" y="390525"/>
                </a:lnTo>
                <a:lnTo>
                  <a:pt x="371475" y="514350"/>
                </a:lnTo>
                <a:lnTo>
                  <a:pt x="371475" y="514350"/>
                </a:lnTo>
                <a:lnTo>
                  <a:pt x="361950" y="704850"/>
                </a:lnTo>
                <a:lnTo>
                  <a:pt x="76200" y="58102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B334A33-5091-AF66-BFD2-1696DE6DF826}"/>
              </a:ext>
            </a:extLst>
          </p:cNvPr>
          <p:cNvSpPr/>
          <p:nvPr/>
        </p:nvSpPr>
        <p:spPr>
          <a:xfrm>
            <a:off x="9450449" y="239286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sp>
        <p:nvSpPr>
          <p:cNvPr id="10" name="Oval 9">
            <a:extLst>
              <a:ext uri="{FF2B5EF4-FFF2-40B4-BE49-F238E27FC236}">
                <a16:creationId xmlns:a16="http://schemas.microsoft.com/office/drawing/2014/main" id="{648D33B5-637C-B215-CB38-0F481C3DFA33}"/>
              </a:ext>
            </a:extLst>
          </p:cNvPr>
          <p:cNvSpPr/>
          <p:nvPr/>
        </p:nvSpPr>
        <p:spPr>
          <a:xfrm>
            <a:off x="10267614" y="4193810"/>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sp>
        <p:nvSpPr>
          <p:cNvPr id="25" name="Oval 24">
            <a:extLst>
              <a:ext uri="{FF2B5EF4-FFF2-40B4-BE49-F238E27FC236}">
                <a16:creationId xmlns:a16="http://schemas.microsoft.com/office/drawing/2014/main" id="{0C5FAB91-EF0B-DBCE-3400-AF87A563D81B}"/>
              </a:ext>
            </a:extLst>
          </p:cNvPr>
          <p:cNvSpPr/>
          <p:nvPr/>
        </p:nvSpPr>
        <p:spPr>
          <a:xfrm>
            <a:off x="5943600" y="2463369"/>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sp>
        <p:nvSpPr>
          <p:cNvPr id="31" name="Oval 30">
            <a:extLst>
              <a:ext uri="{FF2B5EF4-FFF2-40B4-BE49-F238E27FC236}">
                <a16:creationId xmlns:a16="http://schemas.microsoft.com/office/drawing/2014/main" id="{72A75C13-F0EF-CA93-45E1-6FB6046CAC6C}"/>
              </a:ext>
            </a:extLst>
          </p:cNvPr>
          <p:cNvSpPr/>
          <p:nvPr/>
        </p:nvSpPr>
        <p:spPr>
          <a:xfrm>
            <a:off x="4749009" y="79640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3</a:t>
            </a:r>
          </a:p>
        </p:txBody>
      </p:sp>
      <p:sp>
        <p:nvSpPr>
          <p:cNvPr id="24" name="Freeform: Shape 23">
            <a:extLst>
              <a:ext uri="{FF2B5EF4-FFF2-40B4-BE49-F238E27FC236}">
                <a16:creationId xmlns:a16="http://schemas.microsoft.com/office/drawing/2014/main" id="{69FFAB76-D18E-8492-68C5-42E49F2ACC65}"/>
              </a:ext>
            </a:extLst>
          </p:cNvPr>
          <p:cNvSpPr/>
          <p:nvPr/>
        </p:nvSpPr>
        <p:spPr>
          <a:xfrm>
            <a:off x="9099568" y="2258841"/>
            <a:ext cx="998375" cy="933061"/>
          </a:xfrm>
          <a:custGeom>
            <a:avLst/>
            <a:gdLst>
              <a:gd name="connsiteX0" fmla="*/ 737118 w 998375"/>
              <a:gd name="connsiteY0" fmla="*/ 933061 h 933061"/>
              <a:gd name="connsiteX1" fmla="*/ 998375 w 998375"/>
              <a:gd name="connsiteY1" fmla="*/ 783771 h 933061"/>
              <a:gd name="connsiteX2" fmla="*/ 737118 w 998375"/>
              <a:gd name="connsiteY2" fmla="*/ 0 h 933061"/>
              <a:gd name="connsiteX3" fmla="*/ 0 w 998375"/>
              <a:gd name="connsiteY3" fmla="*/ 195943 h 933061"/>
              <a:gd name="connsiteX4" fmla="*/ 65314 w 998375"/>
              <a:gd name="connsiteY4" fmla="*/ 494522 h 933061"/>
              <a:gd name="connsiteX5" fmla="*/ 158620 w 998375"/>
              <a:gd name="connsiteY5" fmla="*/ 746449 h 933061"/>
              <a:gd name="connsiteX6" fmla="*/ 233265 w 998375"/>
              <a:gd name="connsiteY6" fmla="*/ 662473 h 933061"/>
              <a:gd name="connsiteX7" fmla="*/ 289249 w 998375"/>
              <a:gd name="connsiteY7" fmla="*/ 578498 h 933061"/>
              <a:gd name="connsiteX8" fmla="*/ 457200 w 998375"/>
              <a:gd name="connsiteY8" fmla="*/ 531845 h 933061"/>
              <a:gd name="connsiteX9" fmla="*/ 531845 w 998375"/>
              <a:gd name="connsiteY9" fmla="*/ 485192 h 933061"/>
              <a:gd name="connsiteX10" fmla="*/ 737118 w 998375"/>
              <a:gd name="connsiteY10" fmla="*/ 933061 h 9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375" h="933061">
                <a:moveTo>
                  <a:pt x="737118" y="933061"/>
                </a:moveTo>
                <a:lnTo>
                  <a:pt x="998375" y="783771"/>
                </a:lnTo>
                <a:lnTo>
                  <a:pt x="737118" y="0"/>
                </a:lnTo>
                <a:lnTo>
                  <a:pt x="0" y="195943"/>
                </a:lnTo>
                <a:lnTo>
                  <a:pt x="65314" y="494522"/>
                </a:lnTo>
                <a:lnTo>
                  <a:pt x="158620" y="746449"/>
                </a:lnTo>
                <a:lnTo>
                  <a:pt x="233265" y="662473"/>
                </a:lnTo>
                <a:lnTo>
                  <a:pt x="289249" y="578498"/>
                </a:lnTo>
                <a:lnTo>
                  <a:pt x="457200" y="531845"/>
                </a:lnTo>
                <a:lnTo>
                  <a:pt x="531845" y="485192"/>
                </a:lnTo>
                <a:lnTo>
                  <a:pt x="737118" y="93306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7CBA18-4B5D-03DB-844F-2A69523E0432}"/>
              </a:ext>
            </a:extLst>
          </p:cNvPr>
          <p:cNvSpPr txBox="1">
            <a:spLocks/>
          </p:cNvSpPr>
          <p:nvPr/>
        </p:nvSpPr>
        <p:spPr>
          <a:xfrm>
            <a:off x="165103" y="1790703"/>
            <a:ext cx="2950181" cy="4920648"/>
          </a:xfrm>
          <a:prstGeom prst="rect">
            <a:avLst/>
          </a:prstGeom>
        </p:spPr>
        <p:txBody>
          <a:bodyPr>
            <a:normAutofit fontScale="92500"/>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Planning Commission supported GPAC’s recommendation on Areas 1 and 3.</a:t>
            </a:r>
          </a:p>
          <a:p>
            <a:r>
              <a:rPr lang="en-US" sz="2400"/>
              <a:t>Planning Commission recommended a modification to Area 2 and added a change north of the Metrolink Station</a:t>
            </a:r>
          </a:p>
          <a:p>
            <a:r>
              <a:rPr lang="en-US" sz="2400"/>
              <a:t>Planning Commission recommended a Specific Plan for the area</a:t>
            </a:r>
          </a:p>
        </p:txBody>
      </p:sp>
      <p:sp>
        <p:nvSpPr>
          <p:cNvPr id="6" name="Freeform: Shape 5">
            <a:extLst>
              <a:ext uri="{FF2B5EF4-FFF2-40B4-BE49-F238E27FC236}">
                <a16:creationId xmlns:a16="http://schemas.microsoft.com/office/drawing/2014/main" id="{194198CB-B4DD-5F83-8566-8592CBA117A7}"/>
              </a:ext>
            </a:extLst>
          </p:cNvPr>
          <p:cNvSpPr/>
          <p:nvPr/>
        </p:nvSpPr>
        <p:spPr>
          <a:xfrm>
            <a:off x="6538823" y="1828800"/>
            <a:ext cx="759124" cy="1121434"/>
          </a:xfrm>
          <a:custGeom>
            <a:avLst/>
            <a:gdLst>
              <a:gd name="connsiteX0" fmla="*/ 293298 w 759124"/>
              <a:gd name="connsiteY0" fmla="*/ 60385 h 1121434"/>
              <a:gd name="connsiteX1" fmla="*/ 370935 w 759124"/>
              <a:gd name="connsiteY1" fmla="*/ 414068 h 1121434"/>
              <a:gd name="connsiteX2" fmla="*/ 60385 w 759124"/>
              <a:gd name="connsiteY2" fmla="*/ 483079 h 1121434"/>
              <a:gd name="connsiteX3" fmla="*/ 0 w 759124"/>
              <a:gd name="connsiteY3" fmla="*/ 750498 h 1121434"/>
              <a:gd name="connsiteX4" fmla="*/ 569343 w 759124"/>
              <a:gd name="connsiteY4" fmla="*/ 1121434 h 1121434"/>
              <a:gd name="connsiteX5" fmla="*/ 517585 w 759124"/>
              <a:gd name="connsiteY5" fmla="*/ 871268 h 1121434"/>
              <a:gd name="connsiteX6" fmla="*/ 483079 w 759124"/>
              <a:gd name="connsiteY6" fmla="*/ 655608 h 1121434"/>
              <a:gd name="connsiteX7" fmla="*/ 483079 w 759124"/>
              <a:gd name="connsiteY7" fmla="*/ 517585 h 1121434"/>
              <a:gd name="connsiteX8" fmla="*/ 534837 w 759124"/>
              <a:gd name="connsiteY8" fmla="*/ 353683 h 1121434"/>
              <a:gd name="connsiteX9" fmla="*/ 595222 w 759124"/>
              <a:gd name="connsiteY9" fmla="*/ 198408 h 1121434"/>
              <a:gd name="connsiteX10" fmla="*/ 655607 w 759124"/>
              <a:gd name="connsiteY10" fmla="*/ 112143 h 1121434"/>
              <a:gd name="connsiteX11" fmla="*/ 733245 w 759124"/>
              <a:gd name="connsiteY11" fmla="*/ 34506 h 1121434"/>
              <a:gd name="connsiteX12" fmla="*/ 759124 w 759124"/>
              <a:gd name="connsiteY12" fmla="*/ 0 h 1121434"/>
              <a:gd name="connsiteX13" fmla="*/ 293298 w 759124"/>
              <a:gd name="connsiteY13" fmla="*/ 60385 h 1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124" h="1121434">
                <a:moveTo>
                  <a:pt x="293298" y="60385"/>
                </a:moveTo>
                <a:lnTo>
                  <a:pt x="370935" y="414068"/>
                </a:lnTo>
                <a:lnTo>
                  <a:pt x="60385" y="483079"/>
                </a:lnTo>
                <a:lnTo>
                  <a:pt x="0" y="750498"/>
                </a:lnTo>
                <a:lnTo>
                  <a:pt x="569343" y="1121434"/>
                </a:lnTo>
                <a:lnTo>
                  <a:pt x="517585" y="871268"/>
                </a:lnTo>
                <a:lnTo>
                  <a:pt x="483079" y="655608"/>
                </a:lnTo>
                <a:lnTo>
                  <a:pt x="483079" y="517585"/>
                </a:lnTo>
                <a:lnTo>
                  <a:pt x="534837" y="353683"/>
                </a:lnTo>
                <a:lnTo>
                  <a:pt x="595222" y="198408"/>
                </a:lnTo>
                <a:lnTo>
                  <a:pt x="655607" y="112143"/>
                </a:lnTo>
                <a:lnTo>
                  <a:pt x="733245" y="34506"/>
                </a:lnTo>
                <a:lnTo>
                  <a:pt x="759124" y="0"/>
                </a:lnTo>
                <a:lnTo>
                  <a:pt x="293298" y="60385"/>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861664D-FD00-8AFC-E7F6-55BFE7E7A418}"/>
              </a:ext>
            </a:extLst>
          </p:cNvPr>
          <p:cNvSpPr/>
          <p:nvPr/>
        </p:nvSpPr>
        <p:spPr>
          <a:xfrm>
            <a:off x="5667555" y="1932317"/>
            <a:ext cx="1181819" cy="621102"/>
          </a:xfrm>
          <a:custGeom>
            <a:avLst/>
            <a:gdLst>
              <a:gd name="connsiteX0" fmla="*/ 0 w 1181819"/>
              <a:gd name="connsiteY0" fmla="*/ 163902 h 621102"/>
              <a:gd name="connsiteX1" fmla="*/ 1130060 w 1181819"/>
              <a:gd name="connsiteY1" fmla="*/ 0 h 621102"/>
              <a:gd name="connsiteX2" fmla="*/ 1181819 w 1181819"/>
              <a:gd name="connsiteY2" fmla="*/ 276045 h 621102"/>
              <a:gd name="connsiteX3" fmla="*/ 931653 w 1181819"/>
              <a:gd name="connsiteY3" fmla="*/ 336430 h 621102"/>
              <a:gd name="connsiteX4" fmla="*/ 819509 w 1181819"/>
              <a:gd name="connsiteY4" fmla="*/ 621102 h 621102"/>
              <a:gd name="connsiteX5" fmla="*/ 0 w 1181819"/>
              <a:gd name="connsiteY5" fmla="*/ 163902 h 62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819" h="621102">
                <a:moveTo>
                  <a:pt x="0" y="163902"/>
                </a:moveTo>
                <a:lnTo>
                  <a:pt x="1130060" y="0"/>
                </a:lnTo>
                <a:lnTo>
                  <a:pt x="1181819" y="276045"/>
                </a:lnTo>
                <a:lnTo>
                  <a:pt x="931653" y="336430"/>
                </a:lnTo>
                <a:lnTo>
                  <a:pt x="819509" y="621102"/>
                </a:lnTo>
                <a:lnTo>
                  <a:pt x="0" y="163902"/>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Train with solid fill">
            <a:extLst>
              <a:ext uri="{FF2B5EF4-FFF2-40B4-BE49-F238E27FC236}">
                <a16:creationId xmlns:a16="http://schemas.microsoft.com/office/drawing/2014/main" id="{C535E740-ADA5-9696-4928-8F2B62A1C2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39954" y="1674121"/>
            <a:ext cx="415138" cy="415138"/>
          </a:xfrm>
          <a:prstGeom prst="rect">
            <a:avLst/>
          </a:prstGeom>
        </p:spPr>
      </p:pic>
      <p:sp>
        <p:nvSpPr>
          <p:cNvPr id="13" name="TextBox 12">
            <a:extLst>
              <a:ext uri="{FF2B5EF4-FFF2-40B4-BE49-F238E27FC236}">
                <a16:creationId xmlns:a16="http://schemas.microsoft.com/office/drawing/2014/main" id="{8EF8D746-34BD-020B-E156-8901C48E8828}"/>
              </a:ext>
            </a:extLst>
          </p:cNvPr>
          <p:cNvSpPr txBox="1"/>
          <p:nvPr/>
        </p:nvSpPr>
        <p:spPr>
          <a:xfrm>
            <a:off x="4166558" y="3062200"/>
            <a:ext cx="2527540" cy="461665"/>
          </a:xfrm>
          <a:prstGeom prst="rect">
            <a:avLst/>
          </a:prstGeom>
          <a:solidFill>
            <a:schemeClr val="bg1"/>
          </a:solidFill>
          <a:ln>
            <a:solidFill>
              <a:schemeClr val="accent2">
                <a:lumMod val="10000"/>
              </a:schemeClr>
            </a:solidFill>
          </a:ln>
        </p:spPr>
        <p:txBody>
          <a:bodyPr wrap="square" lIns="91440" tIns="45720" rIns="91440" bIns="45720" rtlCol="0" anchor="t">
            <a:spAutoFit/>
          </a:bodyPr>
          <a:lstStyle/>
          <a:p>
            <a:r>
              <a:rPr lang="en-US" sz="1200" b="1" u="sng">
                <a:solidFill>
                  <a:schemeClr val="accent2">
                    <a:lumMod val="10000"/>
                  </a:schemeClr>
                </a:solidFill>
                <a:latin typeface="Corbel"/>
              </a:rPr>
              <a:t>2. West side of Area 2</a:t>
            </a:r>
          </a:p>
          <a:p>
            <a:r>
              <a:rPr lang="en-US" sz="1200">
                <a:solidFill>
                  <a:schemeClr val="accent2">
                    <a:lumMod val="10000"/>
                  </a:schemeClr>
                </a:solidFill>
                <a:latin typeface="Corbel" panose="020B0503020204020204" pitchFamily="34" charset="0"/>
              </a:rPr>
              <a:t>Change to Mixed Use 3 (3 stories)</a:t>
            </a:r>
          </a:p>
        </p:txBody>
      </p:sp>
      <p:cxnSp>
        <p:nvCxnSpPr>
          <p:cNvPr id="15" name="Straight Arrow Connector 14">
            <a:extLst>
              <a:ext uri="{FF2B5EF4-FFF2-40B4-BE49-F238E27FC236}">
                <a16:creationId xmlns:a16="http://schemas.microsoft.com/office/drawing/2014/main" id="{83F58940-6BA2-565B-CD08-A9DE256EC965}"/>
              </a:ext>
            </a:extLst>
          </p:cNvPr>
          <p:cNvCxnSpPr>
            <a:cxnSpLocks/>
            <a:stCxn id="13" idx="0"/>
          </p:cNvCxnSpPr>
          <p:nvPr/>
        </p:nvCxnSpPr>
        <p:spPr>
          <a:xfrm flipV="1">
            <a:off x="5430328" y="2242868"/>
            <a:ext cx="909626" cy="819332"/>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8" name="Freeform: Shape 17">
            <a:extLst>
              <a:ext uri="{FF2B5EF4-FFF2-40B4-BE49-F238E27FC236}">
                <a16:creationId xmlns:a16="http://schemas.microsoft.com/office/drawing/2014/main" id="{48352B5E-1DD2-C111-334C-FC2BED8DC5EB}"/>
              </a:ext>
            </a:extLst>
          </p:cNvPr>
          <p:cNvSpPr/>
          <p:nvPr/>
        </p:nvSpPr>
        <p:spPr>
          <a:xfrm>
            <a:off x="5253487" y="1492370"/>
            <a:ext cx="1112807" cy="431321"/>
          </a:xfrm>
          <a:custGeom>
            <a:avLst/>
            <a:gdLst>
              <a:gd name="connsiteX0" fmla="*/ 0 w 1112807"/>
              <a:gd name="connsiteY0" fmla="*/ 69011 h 431321"/>
              <a:gd name="connsiteX1" fmla="*/ 77638 w 1112807"/>
              <a:gd name="connsiteY1" fmla="*/ 422694 h 431321"/>
              <a:gd name="connsiteX2" fmla="*/ 491705 w 1112807"/>
              <a:gd name="connsiteY2" fmla="*/ 379562 h 431321"/>
              <a:gd name="connsiteX3" fmla="*/ 577970 w 1112807"/>
              <a:gd name="connsiteY3" fmla="*/ 431321 h 431321"/>
              <a:gd name="connsiteX4" fmla="*/ 1112807 w 1112807"/>
              <a:gd name="connsiteY4" fmla="*/ 362309 h 431321"/>
              <a:gd name="connsiteX5" fmla="*/ 1035170 w 1112807"/>
              <a:gd name="connsiteY5" fmla="*/ 301924 h 431321"/>
              <a:gd name="connsiteX6" fmla="*/ 1035170 w 1112807"/>
              <a:gd name="connsiteY6" fmla="*/ 258792 h 431321"/>
              <a:gd name="connsiteX7" fmla="*/ 1026543 w 1112807"/>
              <a:gd name="connsiteY7" fmla="*/ 146649 h 431321"/>
              <a:gd name="connsiteX8" fmla="*/ 1017917 w 1112807"/>
              <a:gd name="connsiteY8" fmla="*/ 103517 h 431321"/>
              <a:gd name="connsiteX9" fmla="*/ 871268 w 1112807"/>
              <a:gd name="connsiteY9" fmla="*/ 129396 h 431321"/>
              <a:gd name="connsiteX10" fmla="*/ 862641 w 1112807"/>
              <a:gd name="connsiteY10" fmla="*/ 51758 h 431321"/>
              <a:gd name="connsiteX11" fmla="*/ 448573 w 1112807"/>
              <a:gd name="connsiteY11" fmla="*/ 112143 h 431321"/>
              <a:gd name="connsiteX12" fmla="*/ 448573 w 1112807"/>
              <a:gd name="connsiteY12" fmla="*/ 207034 h 431321"/>
              <a:gd name="connsiteX13" fmla="*/ 353683 w 1112807"/>
              <a:gd name="connsiteY13" fmla="*/ 215660 h 431321"/>
              <a:gd name="connsiteX14" fmla="*/ 319177 w 1112807"/>
              <a:gd name="connsiteY14" fmla="*/ 0 h 431321"/>
              <a:gd name="connsiteX15" fmla="*/ 0 w 1112807"/>
              <a:gd name="connsiteY15" fmla="*/ 69011 h 4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2807" h="431321">
                <a:moveTo>
                  <a:pt x="0" y="69011"/>
                </a:moveTo>
                <a:lnTo>
                  <a:pt x="77638" y="422694"/>
                </a:lnTo>
                <a:lnTo>
                  <a:pt x="491705" y="379562"/>
                </a:lnTo>
                <a:lnTo>
                  <a:pt x="577970" y="431321"/>
                </a:lnTo>
                <a:lnTo>
                  <a:pt x="1112807" y="362309"/>
                </a:lnTo>
                <a:lnTo>
                  <a:pt x="1035170" y="301924"/>
                </a:lnTo>
                <a:lnTo>
                  <a:pt x="1035170" y="258792"/>
                </a:lnTo>
                <a:lnTo>
                  <a:pt x="1026543" y="146649"/>
                </a:lnTo>
                <a:lnTo>
                  <a:pt x="1017917" y="103517"/>
                </a:lnTo>
                <a:lnTo>
                  <a:pt x="871268" y="129396"/>
                </a:lnTo>
                <a:lnTo>
                  <a:pt x="862641" y="51758"/>
                </a:lnTo>
                <a:lnTo>
                  <a:pt x="448573" y="112143"/>
                </a:lnTo>
                <a:lnTo>
                  <a:pt x="448573" y="207034"/>
                </a:lnTo>
                <a:lnTo>
                  <a:pt x="353683" y="215660"/>
                </a:lnTo>
                <a:lnTo>
                  <a:pt x="319177" y="0"/>
                </a:lnTo>
                <a:lnTo>
                  <a:pt x="0" y="6901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16EA64D-E758-9FE3-5207-4AE70FF893FA}"/>
              </a:ext>
            </a:extLst>
          </p:cNvPr>
          <p:cNvSpPr txBox="1"/>
          <p:nvPr/>
        </p:nvSpPr>
        <p:spPr>
          <a:xfrm>
            <a:off x="5614890" y="678352"/>
            <a:ext cx="2919071" cy="461665"/>
          </a:xfrm>
          <a:prstGeom prst="rect">
            <a:avLst/>
          </a:prstGeom>
          <a:solidFill>
            <a:schemeClr val="bg1"/>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Non-residential parcels north of station</a:t>
            </a:r>
          </a:p>
          <a:p>
            <a:r>
              <a:rPr lang="en-US" sz="1200">
                <a:solidFill>
                  <a:schemeClr val="accent2">
                    <a:lumMod val="10000"/>
                  </a:schemeClr>
                </a:solidFill>
                <a:latin typeface="Corbel" panose="020B0503020204020204" pitchFamily="34" charset="0"/>
              </a:rPr>
              <a:t>Change to Mixed Use 3 (3 stories)</a:t>
            </a:r>
          </a:p>
        </p:txBody>
      </p:sp>
      <p:cxnSp>
        <p:nvCxnSpPr>
          <p:cNvPr id="26" name="Straight Arrow Connector 25">
            <a:extLst>
              <a:ext uri="{FF2B5EF4-FFF2-40B4-BE49-F238E27FC236}">
                <a16:creationId xmlns:a16="http://schemas.microsoft.com/office/drawing/2014/main" id="{0C3E2F0D-99E1-1C08-C491-9C3D80AE6A44}"/>
              </a:ext>
            </a:extLst>
          </p:cNvPr>
          <p:cNvCxnSpPr>
            <a:cxnSpLocks/>
            <a:stCxn id="21" idx="2"/>
          </p:cNvCxnSpPr>
          <p:nvPr/>
        </p:nvCxnSpPr>
        <p:spPr>
          <a:xfrm flipH="1">
            <a:off x="5885141" y="1140017"/>
            <a:ext cx="1189285" cy="62535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4967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CD41-5509-C2EC-F298-5C1CBFB44A0D}"/>
              </a:ext>
            </a:extLst>
          </p:cNvPr>
          <p:cNvSpPr>
            <a:spLocks noGrp="1"/>
          </p:cNvSpPr>
          <p:nvPr>
            <p:ph type="title"/>
          </p:nvPr>
        </p:nvSpPr>
        <p:spPr/>
        <p:txBody>
          <a:bodyPr/>
          <a:lstStyle/>
          <a:p>
            <a:r>
              <a:rPr lang="en-US"/>
              <a:t>Citywide Policy Questions - </a:t>
            </a:r>
            <a:r>
              <a:rPr lang="en-US" u="sng"/>
              <a:t>GPAC and Public</a:t>
            </a:r>
          </a:p>
        </p:txBody>
      </p:sp>
      <p:sp>
        <p:nvSpPr>
          <p:cNvPr id="3" name="Content Placeholder 2">
            <a:extLst>
              <a:ext uri="{FF2B5EF4-FFF2-40B4-BE49-F238E27FC236}">
                <a16:creationId xmlns:a16="http://schemas.microsoft.com/office/drawing/2014/main" id="{EDA9F5E5-F7A5-6917-7633-84465B301588}"/>
              </a:ext>
            </a:extLst>
          </p:cNvPr>
          <p:cNvSpPr>
            <a:spLocks noGrp="1"/>
          </p:cNvSpPr>
          <p:nvPr>
            <p:ph idx="1"/>
          </p:nvPr>
        </p:nvSpPr>
        <p:spPr>
          <a:xfrm>
            <a:off x="165103" y="1121856"/>
            <a:ext cx="11703623" cy="5120682"/>
          </a:xfrm>
        </p:spPr>
        <p:txBody>
          <a:bodyPr>
            <a:normAutofit fontScale="85000" lnSpcReduction="10000"/>
          </a:bodyPr>
          <a:lstStyle/>
          <a:p>
            <a:pPr marL="342900" marR="0" lvl="0" indent="-342900">
              <a:lnSpc>
                <a:spcPct val="107000"/>
              </a:lnSpc>
              <a:spcBef>
                <a:spcPts val="0"/>
              </a:spcBef>
              <a:spcAft>
                <a:spcPts val="600"/>
              </a:spcAft>
              <a:buFont typeface="Symbol" panose="05050102010706020507" pitchFamily="18" charset="2"/>
              <a:buChar char=""/>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14.</a:t>
            </a:r>
            <a:r>
              <a:rPr lang="en-US" sz="170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Require new development to “taper down” building heights (i.e., reduce building heights) when the project is immediately adjacent to single family homes.</a:t>
            </a:r>
            <a:endParaRPr lang="en-US" sz="170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90.30% of respondents agreed with this proposed policy.</a:t>
            </a:r>
            <a:endParaRPr lang="en-US" sz="1700" b="1">
              <a:effectLst/>
              <a:latin typeface="Corbel" panose="020B0503020204020204" pitchFamily="34" charset="0"/>
              <a:ea typeface="Calibri" panose="020F0502020204030204" pitchFamily="34" charset="0"/>
              <a:cs typeface="Open Sans Light" panose="020B03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15</a:t>
            </a:r>
            <a:r>
              <a:rPr lang="en-US" sz="170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Improve design quality of new multifamily and mixed use buildings to create more pedestrian-oriented buildings that are reflective of Ventura’s character and identity. This includes landscaping, appropriate ground-floor setbacks, and architectural style and details that enhance the City’s visual appearance.</a:t>
            </a:r>
            <a:endParaRPr lang="en-US" sz="170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93.51% of respondents agreed with this proposed policy. </a:t>
            </a:r>
            <a:endParaRPr lang="en-US" sz="1700" b="1">
              <a:effectLst/>
              <a:latin typeface="Corbel" panose="020B0503020204020204" pitchFamily="34" charset="0"/>
              <a:ea typeface="Calibri" panose="020F0502020204030204" pitchFamily="34" charset="0"/>
              <a:cs typeface="Open Sans Light" panose="020B03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16.</a:t>
            </a:r>
            <a:r>
              <a:rPr lang="en-US" sz="170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Support the regional agricultural economy by promoting farmworker housing, allowing packing and processing facilities in employment and agricultural areas, and working with the County to implement policies to balance the preservation of agriculture with potential health impacts in adjacent residential areas.</a:t>
            </a:r>
            <a:endParaRPr lang="en-US" sz="170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83.02% of respondents agreed with this proposed policy</a:t>
            </a:r>
            <a:r>
              <a:rPr lang="en-US" sz="170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a:t>
            </a:r>
            <a:endParaRPr lang="en-US" sz="1700">
              <a:effectLst/>
              <a:latin typeface="Corbel" panose="020B0503020204020204" pitchFamily="34" charset="0"/>
              <a:ea typeface="Calibri" panose="020F0502020204030204" pitchFamily="34" charset="0"/>
              <a:cs typeface="Open Sans" panose="020B06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17.</a:t>
            </a:r>
            <a:r>
              <a:rPr lang="en-US" sz="170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Take steps to expand the number and diversity of employment uses throughout Ventura to enhance the job-housing balance.</a:t>
            </a:r>
            <a:endParaRPr lang="en-US" sz="170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66.75% of respondents agreed with this proposed policy.</a:t>
            </a:r>
            <a:endParaRPr lang="en-US" sz="1700" b="1">
              <a:effectLst/>
              <a:latin typeface="Corbel" panose="020B0503020204020204" pitchFamily="34" charset="0"/>
              <a:ea typeface="Calibri" panose="020F0502020204030204" pitchFamily="34" charset="0"/>
              <a:cs typeface="Open Sans Light" panose="020B03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18.</a:t>
            </a:r>
            <a:r>
              <a:rPr lang="en-US" sz="170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Preserve historic buildings and promote “adaptive reuse” of buildings(i.e., renovating the buildings to allow different uses).</a:t>
            </a:r>
            <a:endParaRPr lang="en-US" sz="170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90.40% of respondents agreed with this proposed policy</a:t>
            </a:r>
            <a:r>
              <a:rPr lang="en-US" sz="170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a:t>
            </a:r>
            <a:endParaRPr lang="en-US" sz="1700">
              <a:effectLst/>
              <a:latin typeface="Corbel" panose="020B0503020204020204" pitchFamily="34" charset="0"/>
              <a:ea typeface="Calibri" panose="020F0502020204030204" pitchFamily="34" charset="0"/>
              <a:cs typeface="Open Sans Light" panose="020B03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19.</a:t>
            </a:r>
            <a:r>
              <a:rPr lang="en-US" sz="170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Conduct a study on the Westside to identify if the area has a disproportionate pollution burden and, if so, the sources of the pollution.</a:t>
            </a:r>
            <a:endParaRPr lang="en-US" sz="170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76.21% of respondents agreed with this proposed policy.</a:t>
            </a:r>
            <a:endParaRPr lang="en-US" sz="1700" b="1">
              <a:effectLst/>
              <a:latin typeface="Corbel" panose="020B0503020204020204" pitchFamily="34" charset="0"/>
              <a:ea typeface="Calibri" panose="020F0502020204030204" pitchFamily="34" charset="0"/>
              <a:cs typeface="Open Sans Light" panose="020B0306030504020204" pitchFamily="34" charset="0"/>
            </a:endParaRPr>
          </a:p>
        </p:txBody>
      </p:sp>
    </p:spTree>
    <p:extLst>
      <p:ext uri="{BB962C8B-B14F-4D97-AF65-F5344CB8AC3E}">
        <p14:creationId xmlns:p14="http://schemas.microsoft.com/office/powerpoint/2010/main" val="2982283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02F1-615B-B7F4-5E0E-7FCF7DC924CF}"/>
              </a:ext>
            </a:extLst>
          </p:cNvPr>
          <p:cNvSpPr>
            <a:spLocks noGrp="1"/>
          </p:cNvSpPr>
          <p:nvPr>
            <p:ph type="title"/>
          </p:nvPr>
        </p:nvSpPr>
        <p:spPr/>
        <p:txBody>
          <a:bodyPr/>
          <a:lstStyle/>
          <a:p>
            <a:r>
              <a:rPr lang="en-US"/>
              <a:t>Other Areas</a:t>
            </a:r>
          </a:p>
        </p:txBody>
      </p:sp>
      <p:sp>
        <p:nvSpPr>
          <p:cNvPr id="3" name="Content Placeholder 2">
            <a:extLst>
              <a:ext uri="{FF2B5EF4-FFF2-40B4-BE49-F238E27FC236}">
                <a16:creationId xmlns:a16="http://schemas.microsoft.com/office/drawing/2014/main" id="{F1C3C197-FDFC-C327-77E4-29BA295CB89B}"/>
              </a:ext>
            </a:extLst>
          </p:cNvPr>
          <p:cNvSpPr>
            <a:spLocks noGrp="1"/>
          </p:cNvSpPr>
          <p:nvPr>
            <p:ph idx="1"/>
          </p:nvPr>
        </p:nvSpPr>
        <p:spPr/>
        <p:txBody>
          <a:bodyPr/>
          <a:lstStyle/>
          <a:p>
            <a:r>
              <a:rPr lang="en-US"/>
              <a:t>Citywide</a:t>
            </a:r>
          </a:p>
          <a:p>
            <a:pPr lvl="1"/>
            <a:r>
              <a:rPr lang="en-US"/>
              <a:t>Maintain “Base” designations</a:t>
            </a:r>
          </a:p>
          <a:p>
            <a:pPr lvl="1"/>
            <a:r>
              <a:rPr lang="en-US"/>
              <a:t>Minor changes will occur for consistency and to address potential mistakes and align existing land uses</a:t>
            </a:r>
          </a:p>
          <a:p>
            <a:r>
              <a:rPr lang="en-US"/>
              <a:t>Harbor</a:t>
            </a:r>
          </a:p>
          <a:p>
            <a:pPr lvl="1"/>
            <a:r>
              <a:rPr lang="en-US"/>
              <a:t>Port Commission recommended changes to parcels and draft land use designation</a:t>
            </a:r>
          </a:p>
          <a:p>
            <a:r>
              <a:rPr lang="en-US"/>
              <a:t>County Areas</a:t>
            </a:r>
          </a:p>
          <a:p>
            <a:pPr lvl="1"/>
            <a:r>
              <a:rPr lang="en-US"/>
              <a:t>North Avenue – maintain parallel designations to County</a:t>
            </a:r>
          </a:p>
          <a:p>
            <a:pPr lvl="1"/>
            <a:r>
              <a:rPr lang="en-US"/>
              <a:t>Saticoy – maintain parallel designations to County</a:t>
            </a:r>
          </a:p>
          <a:p>
            <a:endParaRPr lang="en-US"/>
          </a:p>
        </p:txBody>
      </p:sp>
    </p:spTree>
    <p:extLst>
      <p:ext uri="{BB962C8B-B14F-4D97-AF65-F5344CB8AC3E}">
        <p14:creationId xmlns:p14="http://schemas.microsoft.com/office/powerpoint/2010/main" val="193846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95C7DF-DFB3-498B-AC52-9FA70AD7D849}"/>
              </a:ext>
            </a:extLst>
          </p:cNvPr>
          <p:cNvSpPr/>
          <p:nvPr/>
        </p:nvSpPr>
        <p:spPr>
          <a:xfrm rot="18865171">
            <a:off x="4705691" y="1001662"/>
            <a:ext cx="2313987" cy="4529295"/>
          </a:xfrm>
          <a:prstGeom prst="roundRect">
            <a:avLst/>
          </a:prstGeom>
          <a:solidFill>
            <a:srgbClr val="FCDFDE">
              <a:alpha val="60000"/>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9019F1-A15E-44A1-B555-8A5BD6B1E2A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3851" y="954014"/>
            <a:ext cx="10714942" cy="5334358"/>
          </a:xfrm>
          <a:prstGeom prst="rect">
            <a:avLst/>
          </a:prstGeom>
        </p:spPr>
      </p:pic>
      <p:sp>
        <p:nvSpPr>
          <p:cNvPr id="2" name="Title 1">
            <a:extLst>
              <a:ext uri="{FF2B5EF4-FFF2-40B4-BE49-F238E27FC236}">
                <a16:creationId xmlns:a16="http://schemas.microsoft.com/office/drawing/2014/main" id="{C62E85F1-7453-4E14-A1A1-2467A34B7386}"/>
              </a:ext>
            </a:extLst>
          </p:cNvPr>
          <p:cNvSpPr>
            <a:spLocks noGrp="1"/>
          </p:cNvSpPr>
          <p:nvPr>
            <p:ph type="title"/>
          </p:nvPr>
        </p:nvSpPr>
        <p:spPr/>
        <p:txBody>
          <a:bodyPr/>
          <a:lstStyle/>
          <a:p>
            <a:r>
              <a:rPr lang="en-US"/>
              <a:t>General Plan Update Process</a:t>
            </a:r>
          </a:p>
        </p:txBody>
      </p:sp>
      <p:sp>
        <p:nvSpPr>
          <p:cNvPr id="4" name="TextBox 3">
            <a:extLst>
              <a:ext uri="{FF2B5EF4-FFF2-40B4-BE49-F238E27FC236}">
                <a16:creationId xmlns:a16="http://schemas.microsoft.com/office/drawing/2014/main" id="{F07D9949-4D15-BAA2-7BC1-0CBCB5EAEAEB}"/>
              </a:ext>
            </a:extLst>
          </p:cNvPr>
          <p:cNvSpPr txBox="1"/>
          <p:nvPr/>
        </p:nvSpPr>
        <p:spPr>
          <a:xfrm>
            <a:off x="2119256" y="4947876"/>
            <a:ext cx="2775473" cy="523220"/>
          </a:xfrm>
          <a:prstGeom prst="rect">
            <a:avLst/>
          </a:prstGeom>
          <a:noFill/>
        </p:spPr>
        <p:txBody>
          <a:bodyPr wrap="square" rtlCol="0">
            <a:spAutoFit/>
          </a:bodyPr>
          <a:lstStyle/>
          <a:p>
            <a:pPr algn="ctr"/>
            <a:r>
              <a:rPr lang="en-US" sz="1400" b="1" i="1"/>
              <a:t>Endorsed by City Council on March 28, 2022</a:t>
            </a:r>
          </a:p>
        </p:txBody>
      </p:sp>
      <p:sp>
        <p:nvSpPr>
          <p:cNvPr id="6" name="TextBox 5">
            <a:extLst>
              <a:ext uri="{FF2B5EF4-FFF2-40B4-BE49-F238E27FC236}">
                <a16:creationId xmlns:a16="http://schemas.microsoft.com/office/drawing/2014/main" id="{8144745F-9F9B-196E-B089-5DC61CF70902}"/>
              </a:ext>
            </a:extLst>
          </p:cNvPr>
          <p:cNvSpPr txBox="1"/>
          <p:nvPr/>
        </p:nvSpPr>
        <p:spPr>
          <a:xfrm>
            <a:off x="318304" y="6273478"/>
            <a:ext cx="301686" cy="338554"/>
          </a:xfrm>
          <a:prstGeom prst="rect">
            <a:avLst/>
          </a:prstGeom>
          <a:noFill/>
        </p:spPr>
        <p:txBody>
          <a:bodyPr wrap="none" rtlCol="0">
            <a:spAutoFit/>
          </a:bodyPr>
          <a:lstStyle/>
          <a:p>
            <a:r>
              <a:rPr lang="en-US" sz="1600" b="1"/>
              <a:t>5</a:t>
            </a:r>
          </a:p>
        </p:txBody>
      </p:sp>
    </p:spTree>
    <p:extLst>
      <p:ext uri="{BB962C8B-B14F-4D97-AF65-F5344CB8AC3E}">
        <p14:creationId xmlns:p14="http://schemas.microsoft.com/office/powerpoint/2010/main" val="137008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A471-E96E-D173-8A85-08733CA18256}"/>
              </a:ext>
            </a:extLst>
          </p:cNvPr>
          <p:cNvSpPr>
            <a:spLocks noGrp="1"/>
          </p:cNvSpPr>
          <p:nvPr>
            <p:ph type="ctrTitle"/>
          </p:nvPr>
        </p:nvSpPr>
        <p:spPr/>
        <p:txBody>
          <a:bodyPr/>
          <a:lstStyle/>
          <a:p>
            <a:r>
              <a:rPr lang="en-US"/>
              <a:t>Conclusions/Results</a:t>
            </a:r>
          </a:p>
        </p:txBody>
      </p:sp>
      <p:sp>
        <p:nvSpPr>
          <p:cNvPr id="3" name="Subtitle 2">
            <a:extLst>
              <a:ext uri="{FF2B5EF4-FFF2-40B4-BE49-F238E27FC236}">
                <a16:creationId xmlns:a16="http://schemas.microsoft.com/office/drawing/2014/main" id="{77353FFC-AA25-3F75-C1A0-B900396238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8659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B6F1-C1AE-1BBF-C4E6-93B568F53B52}"/>
              </a:ext>
            </a:extLst>
          </p:cNvPr>
          <p:cNvSpPr>
            <a:spLocks noGrp="1"/>
          </p:cNvSpPr>
          <p:nvPr>
            <p:ph type="title"/>
          </p:nvPr>
        </p:nvSpPr>
        <p:spPr>
          <a:xfrm>
            <a:off x="165104" y="474156"/>
            <a:ext cx="3240248" cy="479858"/>
          </a:xfrm>
        </p:spPr>
        <p:txBody>
          <a:bodyPr anchor="t"/>
          <a:lstStyle/>
          <a:p>
            <a:r>
              <a:rPr lang="en-US"/>
              <a:t>6-story Buildings – Base</a:t>
            </a:r>
          </a:p>
        </p:txBody>
      </p:sp>
      <p:pic>
        <p:nvPicPr>
          <p:cNvPr id="10" name="Content Placeholder 9" descr="A map of a city&#10;&#10;Description automatically generated">
            <a:extLst>
              <a:ext uri="{FF2B5EF4-FFF2-40B4-BE49-F238E27FC236}">
                <a16:creationId xmlns:a16="http://schemas.microsoft.com/office/drawing/2014/main" id="{0594DB16-CE08-9AB6-6C47-FF774D6C95A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16938" y="0"/>
            <a:ext cx="8875062" cy="6858000"/>
          </a:xfrm>
        </p:spPr>
      </p:pic>
    </p:spTree>
    <p:extLst>
      <p:ext uri="{BB962C8B-B14F-4D97-AF65-F5344CB8AC3E}">
        <p14:creationId xmlns:p14="http://schemas.microsoft.com/office/powerpoint/2010/main" val="23235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1CBD730D-B4F3-E027-F694-275C992047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3" name="Content Placeholder 2">
            <a:extLst>
              <a:ext uri="{FF2B5EF4-FFF2-40B4-BE49-F238E27FC236}">
                <a16:creationId xmlns:a16="http://schemas.microsoft.com/office/drawing/2014/main" id="{74887E42-AF61-B0AD-8DCF-ECB6F1B0DD75}"/>
              </a:ext>
            </a:extLst>
          </p:cNvPr>
          <p:cNvSpPr>
            <a:spLocks noGrp="1"/>
          </p:cNvSpPr>
          <p:nvPr>
            <p:ph idx="1"/>
          </p:nvPr>
        </p:nvSpPr>
        <p:spPr>
          <a:xfrm>
            <a:off x="165104" y="2092568"/>
            <a:ext cx="3151838" cy="3380625"/>
          </a:xfrm>
        </p:spPr>
        <p:txBody>
          <a:bodyPr/>
          <a:lstStyle/>
          <a:p>
            <a:endParaRPr lang="en-US"/>
          </a:p>
        </p:txBody>
      </p:sp>
      <p:sp>
        <p:nvSpPr>
          <p:cNvPr id="2" name="Title 1">
            <a:extLst>
              <a:ext uri="{FF2B5EF4-FFF2-40B4-BE49-F238E27FC236}">
                <a16:creationId xmlns:a16="http://schemas.microsoft.com/office/drawing/2014/main" id="{AE48B6F1-C1AE-1BBF-C4E6-93B568F53B52}"/>
              </a:ext>
            </a:extLst>
          </p:cNvPr>
          <p:cNvSpPr>
            <a:spLocks noGrp="1"/>
          </p:cNvSpPr>
          <p:nvPr>
            <p:ph type="title"/>
          </p:nvPr>
        </p:nvSpPr>
        <p:spPr>
          <a:xfrm>
            <a:off x="165104" y="474156"/>
            <a:ext cx="3422158" cy="479858"/>
          </a:xfrm>
        </p:spPr>
        <p:txBody>
          <a:bodyPr anchor="t"/>
          <a:lstStyle/>
          <a:p>
            <a:r>
              <a:rPr lang="en-US"/>
              <a:t>6-story Buildings – GPAC Proposed</a:t>
            </a:r>
          </a:p>
        </p:txBody>
      </p:sp>
    </p:spTree>
    <p:extLst>
      <p:ext uri="{BB962C8B-B14F-4D97-AF65-F5344CB8AC3E}">
        <p14:creationId xmlns:p14="http://schemas.microsoft.com/office/powerpoint/2010/main" val="3808415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96BCB-372C-CF19-C71E-6E84EE96456F}"/>
              </a:ext>
            </a:extLst>
          </p:cNvPr>
          <p:cNvSpPr>
            <a:spLocks noGrp="1"/>
          </p:cNvSpPr>
          <p:nvPr>
            <p:ph idx="1"/>
          </p:nvPr>
        </p:nvSpPr>
        <p:spPr>
          <a:xfrm>
            <a:off x="165103" y="2162908"/>
            <a:ext cx="3255105" cy="3310286"/>
          </a:xfrm>
        </p:spPr>
        <p:txBody>
          <a:bodyPr/>
          <a:lstStyle/>
          <a:p>
            <a:endParaRPr lang="en-US"/>
          </a:p>
        </p:txBody>
      </p:sp>
      <p:pic>
        <p:nvPicPr>
          <p:cNvPr id="4" name="Picture 3">
            <a:extLst>
              <a:ext uri="{FF2B5EF4-FFF2-40B4-BE49-F238E27FC236}">
                <a16:creationId xmlns:a16="http://schemas.microsoft.com/office/drawing/2014/main" id="{001D3795-0750-B34E-ADB0-2A9975033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2" name="Title 1">
            <a:extLst>
              <a:ext uri="{FF2B5EF4-FFF2-40B4-BE49-F238E27FC236}">
                <a16:creationId xmlns:a16="http://schemas.microsoft.com/office/drawing/2014/main" id="{5D2FA78D-71A0-E024-1B77-E8260E0A2B85}"/>
              </a:ext>
            </a:extLst>
          </p:cNvPr>
          <p:cNvSpPr>
            <a:spLocks noGrp="1"/>
          </p:cNvSpPr>
          <p:nvPr>
            <p:ph type="title"/>
          </p:nvPr>
        </p:nvSpPr>
        <p:spPr>
          <a:xfrm>
            <a:off x="165104" y="474156"/>
            <a:ext cx="3151837" cy="479858"/>
          </a:xfrm>
        </p:spPr>
        <p:txBody>
          <a:bodyPr anchor="t"/>
          <a:lstStyle/>
          <a:p>
            <a:r>
              <a:rPr lang="en-US"/>
              <a:t>Change in 6 Story Building Heights</a:t>
            </a:r>
          </a:p>
        </p:txBody>
      </p:sp>
    </p:spTree>
    <p:extLst>
      <p:ext uri="{BB962C8B-B14F-4D97-AF65-F5344CB8AC3E}">
        <p14:creationId xmlns:p14="http://schemas.microsoft.com/office/powerpoint/2010/main" val="354350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a city&#10;&#10;Description automatically generated">
            <a:extLst>
              <a:ext uri="{FF2B5EF4-FFF2-40B4-BE49-F238E27FC236}">
                <a16:creationId xmlns:a16="http://schemas.microsoft.com/office/drawing/2014/main" id="{7ABE14FF-9941-8DB1-ECED-519049CAE87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01054" y="1122363"/>
            <a:ext cx="5631142" cy="4351337"/>
          </a:xfrm>
        </p:spPr>
      </p:pic>
      <p:pic>
        <p:nvPicPr>
          <p:cNvPr id="9" name="Picture 8" descr="A map of a city&#10;&#10;Description automatically generated">
            <a:extLst>
              <a:ext uri="{FF2B5EF4-FFF2-40B4-BE49-F238E27FC236}">
                <a16:creationId xmlns:a16="http://schemas.microsoft.com/office/drawing/2014/main" id="{E1FD80E1-0987-C9B4-D0DD-A50165381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2" name="Title 1">
            <a:extLst>
              <a:ext uri="{FF2B5EF4-FFF2-40B4-BE49-F238E27FC236}">
                <a16:creationId xmlns:a16="http://schemas.microsoft.com/office/drawing/2014/main" id="{649CA1B4-4865-A7BE-3CBA-0C10CCE760D7}"/>
              </a:ext>
            </a:extLst>
          </p:cNvPr>
          <p:cNvSpPr>
            <a:spLocks noGrp="1"/>
          </p:cNvSpPr>
          <p:nvPr>
            <p:ph type="title"/>
          </p:nvPr>
        </p:nvSpPr>
        <p:spPr>
          <a:xfrm>
            <a:off x="165104" y="474156"/>
            <a:ext cx="3123219" cy="479858"/>
          </a:xfrm>
        </p:spPr>
        <p:txBody>
          <a:bodyPr anchor="t"/>
          <a:lstStyle/>
          <a:p>
            <a:r>
              <a:rPr lang="en-US"/>
              <a:t>Change in Building Heights Proposed by GPAC</a:t>
            </a:r>
          </a:p>
        </p:txBody>
      </p:sp>
    </p:spTree>
    <p:extLst>
      <p:ext uri="{BB962C8B-B14F-4D97-AF65-F5344CB8AC3E}">
        <p14:creationId xmlns:p14="http://schemas.microsoft.com/office/powerpoint/2010/main" val="26165966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C4456DD3-FCD1-A7ED-4239-6F18B7F90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2" name="Title 1">
            <a:extLst>
              <a:ext uri="{FF2B5EF4-FFF2-40B4-BE49-F238E27FC236}">
                <a16:creationId xmlns:a16="http://schemas.microsoft.com/office/drawing/2014/main" id="{FD2EBEDD-0DD4-CEC2-3511-AA092D186FD0}"/>
              </a:ext>
            </a:extLst>
          </p:cNvPr>
          <p:cNvSpPr>
            <a:spLocks noGrp="1"/>
          </p:cNvSpPr>
          <p:nvPr>
            <p:ph type="title"/>
          </p:nvPr>
        </p:nvSpPr>
        <p:spPr>
          <a:xfrm>
            <a:off x="165104" y="474156"/>
            <a:ext cx="3272688" cy="479858"/>
          </a:xfrm>
        </p:spPr>
        <p:txBody>
          <a:bodyPr anchor="t"/>
          <a:lstStyle/>
          <a:p>
            <a:r>
              <a:rPr lang="en-US"/>
              <a:t>Land Use Designation Changes Proposed by GPAC</a:t>
            </a:r>
          </a:p>
        </p:txBody>
      </p:sp>
      <p:sp>
        <p:nvSpPr>
          <p:cNvPr id="5" name="Rectangle: Rounded Corners 4">
            <a:extLst>
              <a:ext uri="{FF2B5EF4-FFF2-40B4-BE49-F238E27FC236}">
                <a16:creationId xmlns:a16="http://schemas.microsoft.com/office/drawing/2014/main" id="{A3FDEDF8-9FD4-ED35-AE04-627CB0DE31DE}"/>
              </a:ext>
            </a:extLst>
          </p:cNvPr>
          <p:cNvSpPr/>
          <p:nvPr/>
        </p:nvSpPr>
        <p:spPr>
          <a:xfrm rot="6587593">
            <a:off x="6571198" y="2858717"/>
            <a:ext cx="268361" cy="347644"/>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B1DA3A6-D8A2-EA37-1CA7-AD0BDC57D0BB}"/>
              </a:ext>
            </a:extLst>
          </p:cNvPr>
          <p:cNvSpPr/>
          <p:nvPr/>
        </p:nvSpPr>
        <p:spPr>
          <a:xfrm rot="4960662">
            <a:off x="7282190" y="2839527"/>
            <a:ext cx="238570" cy="595530"/>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2DCFBDE-0488-65F8-AC3A-E91CCCE6787C}"/>
              </a:ext>
            </a:extLst>
          </p:cNvPr>
          <p:cNvSpPr/>
          <p:nvPr/>
        </p:nvSpPr>
        <p:spPr>
          <a:xfrm rot="10084777">
            <a:off x="7740814" y="2896477"/>
            <a:ext cx="108537" cy="206663"/>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B2F5E07-02E0-2E79-985B-72A6FB7AA797}"/>
              </a:ext>
            </a:extLst>
          </p:cNvPr>
          <p:cNvSpPr/>
          <p:nvPr/>
        </p:nvSpPr>
        <p:spPr>
          <a:xfrm rot="7164582">
            <a:off x="9112096" y="4167842"/>
            <a:ext cx="232957" cy="313441"/>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B3FCE366-DD0A-1F93-A7FC-A92868B8E70D}"/>
              </a:ext>
            </a:extLst>
          </p:cNvPr>
          <p:cNvSpPr txBox="1">
            <a:spLocks/>
          </p:cNvSpPr>
          <p:nvPr/>
        </p:nvSpPr>
        <p:spPr>
          <a:xfrm>
            <a:off x="165103" y="3217653"/>
            <a:ext cx="2950181" cy="2053087"/>
          </a:xfrm>
          <a:prstGeom prst="rect">
            <a:avLst/>
          </a:prstGeom>
        </p:spPr>
        <p:txBody>
          <a:bodyPr>
            <a:normAutofit/>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a:t>(Note: The areas outlined in yellow represent changes proposed by the Planning Commission)</a:t>
            </a:r>
          </a:p>
        </p:txBody>
      </p:sp>
    </p:spTree>
    <p:extLst>
      <p:ext uri="{BB962C8B-B14F-4D97-AF65-F5344CB8AC3E}">
        <p14:creationId xmlns:p14="http://schemas.microsoft.com/office/powerpoint/2010/main" val="2423072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4B0296-5D50-455D-D2F7-9007671CF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2" name="Title 1">
            <a:extLst>
              <a:ext uri="{FF2B5EF4-FFF2-40B4-BE49-F238E27FC236}">
                <a16:creationId xmlns:a16="http://schemas.microsoft.com/office/drawing/2014/main" id="{F20BE15D-3703-D2C1-01C3-ACE85EAE339B}"/>
              </a:ext>
            </a:extLst>
          </p:cNvPr>
          <p:cNvSpPr>
            <a:spLocks noGrp="1"/>
          </p:cNvSpPr>
          <p:nvPr>
            <p:ph type="title"/>
          </p:nvPr>
        </p:nvSpPr>
        <p:spPr>
          <a:xfrm>
            <a:off x="165104" y="474156"/>
            <a:ext cx="3307858" cy="479858"/>
          </a:xfrm>
        </p:spPr>
        <p:txBody>
          <a:bodyPr anchor="t"/>
          <a:lstStyle/>
          <a:p>
            <a:r>
              <a:rPr lang="en-US"/>
              <a:t>Density Changes from Base Proposed by GPAC</a:t>
            </a:r>
          </a:p>
        </p:txBody>
      </p:sp>
    </p:spTree>
    <p:extLst>
      <p:ext uri="{BB962C8B-B14F-4D97-AF65-F5344CB8AC3E}">
        <p14:creationId xmlns:p14="http://schemas.microsoft.com/office/powerpoint/2010/main" val="3032132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52B2-A323-2E03-5B17-EC12E96F2EF1}"/>
              </a:ext>
            </a:extLst>
          </p:cNvPr>
          <p:cNvSpPr>
            <a:spLocks noGrp="1"/>
          </p:cNvSpPr>
          <p:nvPr>
            <p:ph type="title"/>
          </p:nvPr>
        </p:nvSpPr>
        <p:spPr/>
        <p:txBody>
          <a:bodyPr/>
          <a:lstStyle/>
          <a:p>
            <a:r>
              <a:rPr lang="en-US">
                <a:latin typeface="Corbel"/>
              </a:rPr>
              <a:t>Facts about GPAC Preferred Land Use Map</a:t>
            </a:r>
            <a:endParaRPr lang="en-US"/>
          </a:p>
        </p:txBody>
      </p:sp>
      <p:sp>
        <p:nvSpPr>
          <p:cNvPr id="3" name="Content Placeholder 2">
            <a:extLst>
              <a:ext uri="{FF2B5EF4-FFF2-40B4-BE49-F238E27FC236}">
                <a16:creationId xmlns:a16="http://schemas.microsoft.com/office/drawing/2014/main" id="{66B31669-8339-67C9-71C0-8FED3E9C2880}"/>
              </a:ext>
            </a:extLst>
          </p:cNvPr>
          <p:cNvSpPr>
            <a:spLocks noGrp="1"/>
          </p:cNvSpPr>
          <p:nvPr>
            <p:ph idx="1"/>
          </p:nvPr>
        </p:nvSpPr>
        <p:spPr/>
        <p:txBody>
          <a:bodyPr vert="horz" lIns="91440" tIns="45720" rIns="91440" bIns="45720" rtlCol="0" anchor="t">
            <a:normAutofit lnSpcReduction="10000"/>
          </a:bodyPr>
          <a:lstStyle/>
          <a:p>
            <a:pPr marL="227965" indent="-227965"/>
            <a:r>
              <a:rPr lang="en-US"/>
              <a:t>Total Area</a:t>
            </a:r>
          </a:p>
          <a:p>
            <a:pPr marL="685165" lvl="1" indent="-227965"/>
            <a:r>
              <a:rPr lang="en-US" b="1">
                <a:latin typeface="Corbel"/>
              </a:rPr>
              <a:t>27%</a:t>
            </a:r>
            <a:r>
              <a:rPr lang="en-US">
                <a:latin typeface="Corbel"/>
              </a:rPr>
              <a:t> of the City and SOI are in the Areas of Discussion</a:t>
            </a:r>
          </a:p>
          <a:p>
            <a:pPr marL="227965" indent="-227965"/>
            <a:r>
              <a:rPr lang="en-US"/>
              <a:t>6 Story Buildings (Areas of Discussion only)</a:t>
            </a:r>
          </a:p>
          <a:p>
            <a:pPr marL="685165" lvl="1" indent="-227965"/>
            <a:r>
              <a:rPr lang="en-US" b="1">
                <a:latin typeface="Corbel"/>
              </a:rPr>
              <a:t>8%</a:t>
            </a:r>
            <a:r>
              <a:rPr lang="en-US">
                <a:latin typeface="Corbel"/>
              </a:rPr>
              <a:t> of City/SOI area in Base</a:t>
            </a:r>
            <a:endParaRPr lang="en-US"/>
          </a:p>
          <a:p>
            <a:pPr marL="685165" lvl="1" indent="-227965"/>
            <a:r>
              <a:rPr lang="en-US" b="1">
                <a:latin typeface="Corbel"/>
              </a:rPr>
              <a:t>7% </a:t>
            </a:r>
            <a:r>
              <a:rPr lang="en-US">
                <a:latin typeface="Corbel"/>
              </a:rPr>
              <a:t>of City/SOI area in GPAC Preferred</a:t>
            </a:r>
          </a:p>
          <a:p>
            <a:pPr marL="685165" lvl="1" indent="-227965"/>
            <a:r>
              <a:rPr lang="en-US">
                <a:latin typeface="Corbel"/>
              </a:rPr>
              <a:t>Decrease of </a:t>
            </a:r>
            <a:r>
              <a:rPr lang="en-US" b="1">
                <a:latin typeface="Corbel"/>
              </a:rPr>
              <a:t>85 acres</a:t>
            </a:r>
            <a:r>
              <a:rPr lang="en-US">
                <a:latin typeface="Corbel"/>
              </a:rPr>
              <a:t> (1% of City/SOI area)</a:t>
            </a:r>
            <a:endParaRPr lang="en-US"/>
          </a:p>
          <a:p>
            <a:pPr marL="227965" indent="-227965"/>
            <a:r>
              <a:rPr lang="en-US">
                <a:latin typeface="Corbel"/>
              </a:rPr>
              <a:t>Residential Capacity Change in Areas of Discussion (GPAC Preferred)</a:t>
            </a:r>
          </a:p>
          <a:p>
            <a:pPr marL="685165" lvl="1" indent="-227965"/>
            <a:r>
              <a:rPr lang="en-US">
                <a:latin typeface="Corbel"/>
              </a:rPr>
              <a:t>229 acres proposed for increase (1.7% of total City/SOI area)</a:t>
            </a:r>
          </a:p>
          <a:p>
            <a:pPr marL="685165" lvl="1" indent="-227965"/>
            <a:r>
              <a:rPr lang="en-US">
                <a:latin typeface="Corbel"/>
              </a:rPr>
              <a:t>121 acres proposed for decrease (0.9% of City/SOI area)</a:t>
            </a:r>
          </a:p>
          <a:p>
            <a:pPr marL="685165" lvl="1" indent="-227965"/>
            <a:r>
              <a:rPr lang="en-US"/>
              <a:t>Increase of 1,800 units of total MAXIMUM capacity citywide (1% increase)</a:t>
            </a:r>
          </a:p>
          <a:p>
            <a:pPr marL="227965" indent="-227965"/>
            <a:endParaRPr lang="en-US"/>
          </a:p>
        </p:txBody>
      </p:sp>
    </p:spTree>
    <p:extLst>
      <p:ext uri="{BB962C8B-B14F-4D97-AF65-F5344CB8AC3E}">
        <p14:creationId xmlns:p14="http://schemas.microsoft.com/office/powerpoint/2010/main" val="1132961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CCEC-7FAE-BC04-6FE3-7CA0F42CCF63}"/>
              </a:ext>
            </a:extLst>
          </p:cNvPr>
          <p:cNvSpPr>
            <a:spLocks noGrp="1"/>
          </p:cNvSpPr>
          <p:nvPr>
            <p:ph type="ctrTitle"/>
          </p:nvPr>
        </p:nvSpPr>
        <p:spPr/>
        <p:txBody>
          <a:bodyPr/>
          <a:lstStyle/>
          <a:p>
            <a:r>
              <a:rPr lang="en-US">
                <a:latin typeface="Corbel"/>
              </a:rPr>
              <a:t>Growth Terms</a:t>
            </a:r>
            <a:endParaRPr lang="en-US"/>
          </a:p>
        </p:txBody>
      </p:sp>
      <p:sp>
        <p:nvSpPr>
          <p:cNvPr id="3" name="Subtitle 2">
            <a:extLst>
              <a:ext uri="{FF2B5EF4-FFF2-40B4-BE49-F238E27FC236}">
                <a16:creationId xmlns:a16="http://schemas.microsoft.com/office/drawing/2014/main" id="{29A13489-2813-145C-3D71-DB2D651204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2182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83BF-D749-8CA9-181C-72F3D32A9900}"/>
              </a:ext>
            </a:extLst>
          </p:cNvPr>
          <p:cNvSpPr>
            <a:spLocks noGrp="1"/>
          </p:cNvSpPr>
          <p:nvPr>
            <p:ph type="title"/>
          </p:nvPr>
        </p:nvSpPr>
        <p:spPr/>
        <p:txBody>
          <a:bodyPr/>
          <a:lstStyle/>
          <a:p>
            <a:r>
              <a:rPr lang="en-US">
                <a:latin typeface="Corbel"/>
              </a:rPr>
              <a:t>Key Terms</a:t>
            </a:r>
            <a:endParaRPr lang="en-US"/>
          </a:p>
        </p:txBody>
      </p:sp>
      <p:sp>
        <p:nvSpPr>
          <p:cNvPr id="3" name="Content Placeholder 2">
            <a:extLst>
              <a:ext uri="{FF2B5EF4-FFF2-40B4-BE49-F238E27FC236}">
                <a16:creationId xmlns:a16="http://schemas.microsoft.com/office/drawing/2014/main" id="{7EBFEF7D-FC4C-2410-6529-E293C19D5A7B}"/>
              </a:ext>
            </a:extLst>
          </p:cNvPr>
          <p:cNvSpPr>
            <a:spLocks noGrp="1"/>
          </p:cNvSpPr>
          <p:nvPr>
            <p:ph idx="1"/>
          </p:nvPr>
        </p:nvSpPr>
        <p:spPr/>
        <p:txBody>
          <a:bodyPr vert="horz" lIns="91440" tIns="45720" rIns="91440" bIns="45720" rtlCol="0" anchor="t">
            <a:normAutofit/>
          </a:bodyPr>
          <a:lstStyle/>
          <a:p>
            <a:pPr marL="227965" indent="-227965"/>
            <a:r>
              <a:rPr lang="en-US">
                <a:latin typeface="Corbel"/>
              </a:rPr>
              <a:t>4 separate concepts related to growth are included in the update process.</a:t>
            </a:r>
          </a:p>
          <a:p>
            <a:pPr marL="685165" lvl="1" indent="-227965"/>
            <a:r>
              <a:rPr lang="en-US" sz="2200">
                <a:latin typeface="Corbel"/>
              </a:rPr>
              <a:t>RHNA Site Selection</a:t>
            </a:r>
          </a:p>
          <a:p>
            <a:pPr marL="685165" lvl="1" indent="-227965"/>
            <a:r>
              <a:rPr lang="en-US" sz="2200">
                <a:latin typeface="Corbel"/>
              </a:rPr>
              <a:t>No Net Loss</a:t>
            </a:r>
            <a:endParaRPr lang="en-US"/>
          </a:p>
          <a:p>
            <a:pPr marL="685165" lvl="1" indent="-227965"/>
            <a:r>
              <a:rPr lang="en-US" sz="2000">
                <a:latin typeface="Corbel"/>
              </a:rPr>
              <a:t>Growth Projections for the EIR</a:t>
            </a:r>
          </a:p>
          <a:p>
            <a:pPr marL="685165" lvl="1" indent="-227965"/>
            <a:r>
              <a:rPr lang="en-US" sz="2000">
                <a:latin typeface="Corbel"/>
              </a:rPr>
              <a:t>City Council Growth Target</a:t>
            </a:r>
            <a:endParaRPr lang="en-US"/>
          </a:p>
          <a:p>
            <a:pPr marL="227965" indent="-227965"/>
            <a:r>
              <a:rPr lang="en-US">
                <a:latin typeface="Corbel"/>
              </a:rPr>
              <a:t>Each has a different purpose and methodology </a:t>
            </a:r>
          </a:p>
          <a:p>
            <a:pPr marL="685165" lvl="1" indent="-227965"/>
            <a:endParaRPr lang="en-US">
              <a:latin typeface="Corbel"/>
            </a:endParaRPr>
          </a:p>
        </p:txBody>
      </p:sp>
    </p:spTree>
    <p:extLst>
      <p:ext uri="{BB962C8B-B14F-4D97-AF65-F5344CB8AC3E}">
        <p14:creationId xmlns:p14="http://schemas.microsoft.com/office/powerpoint/2010/main" val="111996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564C-D82D-92B5-7CD6-3DA5296EEB0A}"/>
              </a:ext>
            </a:extLst>
          </p:cNvPr>
          <p:cNvSpPr>
            <a:spLocks noGrp="1"/>
          </p:cNvSpPr>
          <p:nvPr>
            <p:ph type="title"/>
          </p:nvPr>
        </p:nvSpPr>
        <p:spPr>
          <a:xfrm>
            <a:off x="172637" y="414878"/>
            <a:ext cx="11703622" cy="479858"/>
          </a:xfrm>
        </p:spPr>
        <p:txBody>
          <a:bodyPr/>
          <a:lstStyle/>
          <a:p>
            <a:r>
              <a:rPr lang="en-US"/>
              <a:t>Community Outreach to Date</a:t>
            </a:r>
          </a:p>
        </p:txBody>
      </p:sp>
      <p:sp>
        <p:nvSpPr>
          <p:cNvPr id="5" name="Rectangle 4">
            <a:extLst>
              <a:ext uri="{FF2B5EF4-FFF2-40B4-BE49-F238E27FC236}">
                <a16:creationId xmlns:a16="http://schemas.microsoft.com/office/drawing/2014/main" id="{89FA9DF7-FDEE-3710-CAB1-71E2B458E230}"/>
              </a:ext>
            </a:extLst>
          </p:cNvPr>
          <p:cNvSpPr/>
          <p:nvPr/>
        </p:nvSpPr>
        <p:spPr>
          <a:xfrm>
            <a:off x="6988702" y="4047925"/>
            <a:ext cx="4947197" cy="707886"/>
          </a:xfrm>
          <a:prstGeom prst="rect">
            <a:avLst/>
          </a:prstGeom>
        </p:spPr>
        <p:txBody>
          <a:bodyPr wrap="square">
            <a:spAutoFit/>
          </a:bodyPr>
          <a:lstStyle/>
          <a:p>
            <a:pPr defTabSz="914446" fontAlgn="base"/>
            <a:r>
              <a:rPr lang="en-US" sz="2000">
                <a:solidFill>
                  <a:srgbClr val="808080">
                    <a:lumMod val="50000"/>
                  </a:srgbClr>
                </a:solidFill>
                <a:latin typeface="Corbel" panose="020B0503020204020204" pitchFamily="34" charset="0"/>
                <a:cs typeface="Arial" panose="020B0604020202020204" pitchFamily="34" charset="0"/>
              </a:rPr>
              <a:t>Over </a:t>
            </a:r>
            <a:r>
              <a:rPr lang="en-US" sz="2000" b="1">
                <a:solidFill>
                  <a:srgbClr val="06B3BD"/>
                </a:solidFill>
                <a:latin typeface="Corbel" panose="020B0503020204020204" pitchFamily="34" charset="0"/>
                <a:cs typeface="Arial" panose="020B0604020202020204" pitchFamily="34" charset="0"/>
              </a:rPr>
              <a:t>200,000</a:t>
            </a:r>
            <a:r>
              <a:rPr lang="en-US" sz="2000">
                <a:solidFill>
                  <a:srgbClr val="808080">
                    <a:lumMod val="50000"/>
                  </a:srgbClr>
                </a:solidFill>
                <a:latin typeface="Corbel" panose="020B0503020204020204" pitchFamily="34" charset="0"/>
                <a:cs typeface="Arial" panose="020B0604020202020204" pitchFamily="34" charset="0"/>
              </a:rPr>
              <a:t> people reached on social media (City &amp; GPU)</a:t>
            </a:r>
          </a:p>
        </p:txBody>
      </p:sp>
      <p:sp>
        <p:nvSpPr>
          <p:cNvPr id="6" name="Rectangle 5">
            <a:extLst>
              <a:ext uri="{FF2B5EF4-FFF2-40B4-BE49-F238E27FC236}">
                <a16:creationId xmlns:a16="http://schemas.microsoft.com/office/drawing/2014/main" id="{32BEF5A6-EDB7-8CCA-3A7A-D3911E562ADE}"/>
              </a:ext>
            </a:extLst>
          </p:cNvPr>
          <p:cNvSpPr/>
          <p:nvPr/>
        </p:nvSpPr>
        <p:spPr>
          <a:xfrm>
            <a:off x="1309810" y="4967038"/>
            <a:ext cx="4880400" cy="707886"/>
          </a:xfrm>
          <a:prstGeom prst="rect">
            <a:avLst/>
          </a:prstGeom>
        </p:spPr>
        <p:txBody>
          <a:bodyPr wrap="square">
            <a:spAutoFit/>
          </a:bodyPr>
          <a:lstStyle/>
          <a:p>
            <a:pPr defTabSz="914446" fontAlgn="base"/>
            <a:r>
              <a:rPr lang="en-US" sz="2000">
                <a:solidFill>
                  <a:srgbClr val="808080">
                    <a:lumMod val="50000"/>
                  </a:srgbClr>
                </a:solidFill>
                <a:latin typeface="Corbel" panose="020B0503020204020204" pitchFamily="34" charset="0"/>
                <a:cs typeface="Arial" panose="020B0604020202020204" pitchFamily="34" charset="0"/>
              </a:rPr>
              <a:t> E-blasts &amp; newsletters shared with more than </a:t>
            </a:r>
            <a:r>
              <a:rPr lang="en-US" sz="2000" b="1">
                <a:solidFill>
                  <a:srgbClr val="06B3BD"/>
                </a:solidFill>
                <a:latin typeface="Corbel" panose="020B0503020204020204" pitchFamily="34" charset="0"/>
                <a:cs typeface="Arial" panose="020B0604020202020204" pitchFamily="34" charset="0"/>
              </a:rPr>
              <a:t>89,000</a:t>
            </a:r>
            <a:r>
              <a:rPr lang="en-US" sz="2000">
                <a:solidFill>
                  <a:srgbClr val="808080">
                    <a:lumMod val="50000"/>
                  </a:srgbClr>
                </a:solidFill>
                <a:latin typeface="Corbel" panose="020B0503020204020204" pitchFamily="34" charset="0"/>
                <a:cs typeface="Arial" panose="020B0604020202020204" pitchFamily="34" charset="0"/>
              </a:rPr>
              <a:t> subscribers</a:t>
            </a:r>
          </a:p>
        </p:txBody>
      </p:sp>
      <p:sp>
        <p:nvSpPr>
          <p:cNvPr id="7" name="Rectangle 6">
            <a:extLst>
              <a:ext uri="{FF2B5EF4-FFF2-40B4-BE49-F238E27FC236}">
                <a16:creationId xmlns:a16="http://schemas.microsoft.com/office/drawing/2014/main" id="{DF036F4A-D23B-586B-910B-2EB4FB00E232}"/>
              </a:ext>
            </a:extLst>
          </p:cNvPr>
          <p:cNvSpPr/>
          <p:nvPr/>
        </p:nvSpPr>
        <p:spPr>
          <a:xfrm>
            <a:off x="1390307" y="3917060"/>
            <a:ext cx="4316753" cy="707886"/>
          </a:xfrm>
          <a:prstGeom prst="rect">
            <a:avLst/>
          </a:prstGeom>
        </p:spPr>
        <p:txBody>
          <a:bodyPr wrap="square">
            <a:spAutoFit/>
          </a:bodyPr>
          <a:lstStyle/>
          <a:p>
            <a:pPr defTabSz="914446" fontAlgn="base"/>
            <a:r>
              <a:rPr lang="en-US" sz="2000">
                <a:solidFill>
                  <a:srgbClr val="000000"/>
                </a:solidFill>
                <a:latin typeface="Corbel" panose="020B0503020204020204" pitchFamily="34" charset="0"/>
                <a:cs typeface="Arial" panose="020B0604020202020204" pitchFamily="34" charset="0"/>
              </a:rPr>
              <a:t>Direct mailers sent to </a:t>
            </a:r>
            <a:r>
              <a:rPr lang="en-US" sz="2000" b="1">
                <a:solidFill>
                  <a:srgbClr val="06B3BD"/>
                </a:solidFill>
                <a:latin typeface="Corbel" panose="020B0503020204020204" pitchFamily="34" charset="0"/>
                <a:cs typeface="Arial" panose="020B0604020202020204" pitchFamily="34" charset="0"/>
              </a:rPr>
              <a:t>42,000</a:t>
            </a:r>
            <a:r>
              <a:rPr lang="en-US" sz="2000">
                <a:solidFill>
                  <a:srgbClr val="808080">
                    <a:lumMod val="50000"/>
                  </a:srgbClr>
                </a:solidFill>
                <a:latin typeface="Corbel" panose="020B0503020204020204" pitchFamily="34" charset="0"/>
                <a:cs typeface="Arial" panose="020B0604020202020204" pitchFamily="34" charset="0"/>
              </a:rPr>
              <a:t> residents and </a:t>
            </a:r>
            <a:r>
              <a:rPr lang="en-US" sz="2000" b="1">
                <a:solidFill>
                  <a:srgbClr val="06B3BD"/>
                </a:solidFill>
                <a:latin typeface="Corbel" panose="020B0503020204020204" pitchFamily="34" charset="0"/>
                <a:cs typeface="Arial" panose="020B0604020202020204" pitchFamily="34" charset="0"/>
              </a:rPr>
              <a:t>32,000 </a:t>
            </a:r>
            <a:r>
              <a:rPr lang="en-US" sz="2000">
                <a:solidFill>
                  <a:srgbClr val="808080">
                    <a:lumMod val="50000"/>
                  </a:srgbClr>
                </a:solidFill>
                <a:latin typeface="Corbel" panose="020B0503020204020204" pitchFamily="34" charset="0"/>
                <a:cs typeface="Arial" panose="020B0604020202020204" pitchFamily="34" charset="0"/>
              </a:rPr>
              <a:t>water bill customers</a:t>
            </a:r>
          </a:p>
        </p:txBody>
      </p:sp>
      <p:pic>
        <p:nvPicPr>
          <p:cNvPr id="8" name="Graphic 7" descr="Open envelope">
            <a:extLst>
              <a:ext uri="{FF2B5EF4-FFF2-40B4-BE49-F238E27FC236}">
                <a16:creationId xmlns:a16="http://schemas.microsoft.com/office/drawing/2014/main" id="{2003B67D-06D1-DADD-6A36-4F59D09D194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883" y="3908149"/>
            <a:ext cx="725707" cy="725707"/>
          </a:xfrm>
          <a:prstGeom prst="rect">
            <a:avLst/>
          </a:prstGeom>
        </p:spPr>
      </p:pic>
      <p:sp>
        <p:nvSpPr>
          <p:cNvPr id="9" name="Rectangle 8">
            <a:extLst>
              <a:ext uri="{FF2B5EF4-FFF2-40B4-BE49-F238E27FC236}">
                <a16:creationId xmlns:a16="http://schemas.microsoft.com/office/drawing/2014/main" id="{FE69E823-B3BF-D584-7DF4-BABFA034CEF1}"/>
              </a:ext>
            </a:extLst>
          </p:cNvPr>
          <p:cNvSpPr/>
          <p:nvPr/>
        </p:nvSpPr>
        <p:spPr>
          <a:xfrm>
            <a:off x="6988702" y="3079222"/>
            <a:ext cx="3512788" cy="400110"/>
          </a:xfrm>
          <a:prstGeom prst="rect">
            <a:avLst/>
          </a:prstGeom>
        </p:spPr>
        <p:txBody>
          <a:bodyPr wrap="square">
            <a:spAutoFit/>
          </a:bodyPr>
          <a:lstStyle/>
          <a:p>
            <a:pPr defTabSz="914446" fontAlgn="base"/>
            <a:r>
              <a:rPr lang="en-US" sz="2000">
                <a:solidFill>
                  <a:srgbClr val="808080">
                    <a:lumMod val="50000"/>
                  </a:srgbClr>
                </a:solidFill>
                <a:latin typeface="Corbel" panose="020B0503020204020204" pitchFamily="34" charset="0"/>
                <a:cs typeface="Arial" panose="020B0604020202020204" pitchFamily="34" charset="0"/>
              </a:rPr>
              <a:t> </a:t>
            </a:r>
            <a:r>
              <a:rPr lang="en-US" sz="2000" b="1">
                <a:solidFill>
                  <a:srgbClr val="06B3BD"/>
                </a:solidFill>
                <a:latin typeface="Corbel" panose="020B0503020204020204" pitchFamily="34" charset="0"/>
                <a:cs typeface="Arial" panose="020B0604020202020204" pitchFamily="34" charset="0"/>
              </a:rPr>
              <a:t>60</a:t>
            </a:r>
            <a:r>
              <a:rPr lang="en-US" sz="2000">
                <a:solidFill>
                  <a:srgbClr val="808080">
                    <a:lumMod val="50000"/>
                  </a:srgbClr>
                </a:solidFill>
                <a:latin typeface="Corbel" panose="020B0503020204020204" pitchFamily="34" charset="0"/>
                <a:cs typeface="Arial" panose="020B0604020202020204" pitchFamily="34" charset="0"/>
              </a:rPr>
              <a:t> GPU videos</a:t>
            </a:r>
          </a:p>
        </p:txBody>
      </p:sp>
      <p:pic>
        <p:nvPicPr>
          <p:cNvPr id="10" name="Graphic 9" descr="Megaphone1">
            <a:extLst>
              <a:ext uri="{FF2B5EF4-FFF2-40B4-BE49-F238E27FC236}">
                <a16:creationId xmlns:a16="http://schemas.microsoft.com/office/drawing/2014/main" id="{6D83C454-9C49-A1D4-4287-2E408A18A02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3488" y="2756116"/>
            <a:ext cx="1046322" cy="1046322"/>
          </a:xfrm>
          <a:prstGeom prst="rect">
            <a:avLst/>
          </a:prstGeom>
        </p:spPr>
      </p:pic>
      <p:sp>
        <p:nvSpPr>
          <p:cNvPr id="11" name="Rectangle 10">
            <a:extLst>
              <a:ext uri="{FF2B5EF4-FFF2-40B4-BE49-F238E27FC236}">
                <a16:creationId xmlns:a16="http://schemas.microsoft.com/office/drawing/2014/main" id="{F0B1A5B0-BF73-87AC-730A-1B0C9651D013}"/>
              </a:ext>
            </a:extLst>
          </p:cNvPr>
          <p:cNvSpPr/>
          <p:nvPr/>
        </p:nvSpPr>
        <p:spPr>
          <a:xfrm>
            <a:off x="1377502" y="3003311"/>
            <a:ext cx="4608026" cy="707886"/>
          </a:xfrm>
          <a:prstGeom prst="rect">
            <a:avLst/>
          </a:prstGeom>
        </p:spPr>
        <p:txBody>
          <a:bodyPr wrap="square">
            <a:spAutoFit/>
          </a:bodyPr>
          <a:lstStyle/>
          <a:p>
            <a:pPr defTabSz="914446" fontAlgn="base"/>
            <a:r>
              <a:rPr lang="en-US" sz="2000">
                <a:solidFill>
                  <a:srgbClr val="808080">
                    <a:lumMod val="50000"/>
                  </a:srgbClr>
                </a:solidFill>
                <a:latin typeface="Corbel" panose="020B0503020204020204" pitchFamily="34" charset="0"/>
                <a:cs typeface="Arial" panose="020B0604020202020204" pitchFamily="34" charset="0"/>
              </a:rPr>
              <a:t>L</a:t>
            </a:r>
            <a:r>
              <a:rPr lang="en-US" sz="2000">
                <a:solidFill>
                  <a:prstClr val="black"/>
                </a:solidFill>
                <a:latin typeface="Corbel" panose="020B0503020204020204" pitchFamily="34" charset="0"/>
                <a:cs typeface="Arial" panose="020B0604020202020204" pitchFamily="34" charset="0"/>
              </a:rPr>
              <a:t>ocal news articles</a:t>
            </a:r>
            <a:r>
              <a:rPr lang="en-US" sz="2000">
                <a:solidFill>
                  <a:srgbClr val="808080">
                    <a:lumMod val="50000"/>
                  </a:srgbClr>
                </a:solidFill>
                <a:latin typeface="Corbel" panose="020B0503020204020204" pitchFamily="34" charset="0"/>
                <a:cs typeface="Arial" panose="020B0604020202020204" pitchFamily="34" charset="0"/>
              </a:rPr>
              <a:t> &amp; advertisements with </a:t>
            </a:r>
            <a:r>
              <a:rPr lang="en-US" sz="2000" b="1">
                <a:solidFill>
                  <a:srgbClr val="06B3BD"/>
                </a:solidFill>
                <a:latin typeface="Corbel" panose="020B0503020204020204" pitchFamily="34" charset="0"/>
                <a:cs typeface="Arial" panose="020B0604020202020204" pitchFamily="34" charset="0"/>
              </a:rPr>
              <a:t>100,000</a:t>
            </a:r>
            <a:r>
              <a:rPr lang="en-US" sz="2000">
                <a:solidFill>
                  <a:srgbClr val="808080">
                    <a:lumMod val="50000"/>
                  </a:srgbClr>
                </a:solidFill>
                <a:latin typeface="Corbel" panose="020B0503020204020204" pitchFamily="34" charset="0"/>
                <a:cs typeface="Arial" panose="020B0604020202020204" pitchFamily="34" charset="0"/>
              </a:rPr>
              <a:t> print copies distributed</a:t>
            </a:r>
          </a:p>
        </p:txBody>
      </p:sp>
      <p:sp>
        <p:nvSpPr>
          <p:cNvPr id="12" name="Rectangle 11">
            <a:extLst>
              <a:ext uri="{FF2B5EF4-FFF2-40B4-BE49-F238E27FC236}">
                <a16:creationId xmlns:a16="http://schemas.microsoft.com/office/drawing/2014/main" id="{05924086-ED9F-2ED3-7FF5-34B9C6AABD89}"/>
              </a:ext>
            </a:extLst>
          </p:cNvPr>
          <p:cNvSpPr/>
          <p:nvPr/>
        </p:nvSpPr>
        <p:spPr>
          <a:xfrm>
            <a:off x="1377502" y="2232100"/>
            <a:ext cx="4210639" cy="400110"/>
          </a:xfrm>
          <a:prstGeom prst="rect">
            <a:avLst/>
          </a:prstGeom>
        </p:spPr>
        <p:txBody>
          <a:bodyPr wrap="square">
            <a:spAutoFit/>
          </a:bodyPr>
          <a:lstStyle/>
          <a:p>
            <a:pPr defTabSz="914446" fontAlgn="base"/>
            <a:r>
              <a:rPr lang="en-US" sz="2000" b="1">
                <a:solidFill>
                  <a:srgbClr val="7AD2FF"/>
                </a:solidFill>
                <a:latin typeface="Corbel" panose="020B0503020204020204" pitchFamily="34" charset="0"/>
                <a:cs typeface="Arial" panose="020B0604020202020204" pitchFamily="34" charset="0"/>
              </a:rPr>
              <a:t> </a:t>
            </a:r>
            <a:r>
              <a:rPr lang="en-US" sz="2000" b="1">
                <a:solidFill>
                  <a:srgbClr val="06B3BD"/>
                </a:solidFill>
                <a:latin typeface="Corbel" panose="020B0503020204020204" pitchFamily="34" charset="0"/>
                <a:cs typeface="Arial" panose="020B0604020202020204" pitchFamily="34" charset="0"/>
              </a:rPr>
              <a:t>18 </a:t>
            </a:r>
            <a:r>
              <a:rPr lang="en-US" sz="2000" b="1">
                <a:solidFill>
                  <a:srgbClr val="7AD2FF"/>
                </a:solidFill>
                <a:latin typeface="Corbel" panose="020B0503020204020204" pitchFamily="34" charset="0"/>
                <a:cs typeface="Arial" panose="020B0604020202020204" pitchFamily="34" charset="0"/>
              </a:rPr>
              <a:t> </a:t>
            </a:r>
            <a:r>
              <a:rPr lang="en-US" sz="2000">
                <a:solidFill>
                  <a:prstClr val="black"/>
                </a:solidFill>
                <a:latin typeface="Corbel" panose="020B0503020204020204" pitchFamily="34" charset="0"/>
                <a:cs typeface="Arial" panose="020B0604020202020204" pitchFamily="34" charset="0"/>
              </a:rPr>
              <a:t>Community pop-up events </a:t>
            </a:r>
          </a:p>
        </p:txBody>
      </p:sp>
      <p:sp>
        <p:nvSpPr>
          <p:cNvPr id="13" name="Rectangle 12">
            <a:extLst>
              <a:ext uri="{FF2B5EF4-FFF2-40B4-BE49-F238E27FC236}">
                <a16:creationId xmlns:a16="http://schemas.microsoft.com/office/drawing/2014/main" id="{5C05DC71-14A1-92EF-6FE0-2E936B0D084A}"/>
              </a:ext>
            </a:extLst>
          </p:cNvPr>
          <p:cNvSpPr/>
          <p:nvPr/>
        </p:nvSpPr>
        <p:spPr>
          <a:xfrm>
            <a:off x="1393383" y="1275025"/>
            <a:ext cx="4499725" cy="707886"/>
          </a:xfrm>
          <a:prstGeom prst="rect">
            <a:avLst/>
          </a:prstGeom>
        </p:spPr>
        <p:txBody>
          <a:bodyPr wrap="square">
            <a:spAutoFit/>
          </a:bodyPr>
          <a:lstStyle/>
          <a:p>
            <a:pPr defTabSz="914446" fontAlgn="base"/>
            <a:r>
              <a:rPr lang="en-US" sz="200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General Plan website with videos, resources &amp; events calendar</a:t>
            </a:r>
            <a:endParaRPr lang="en-US" sz="2000">
              <a:solidFill>
                <a:srgbClr val="808080">
                  <a:lumMod val="50000"/>
                </a:srgbClr>
              </a:solidFill>
              <a:latin typeface="Corbel" panose="020B0503020204020204" pitchFamily="34" charset="0"/>
              <a:cs typeface="Arial" panose="020B0604020202020204" pitchFamily="34" charset="0"/>
            </a:endParaRPr>
          </a:p>
        </p:txBody>
      </p:sp>
      <p:pic>
        <p:nvPicPr>
          <p:cNvPr id="14" name="Graphic 13" descr="Teacher with solid fill">
            <a:extLst>
              <a:ext uri="{FF2B5EF4-FFF2-40B4-BE49-F238E27FC236}">
                <a16:creationId xmlns:a16="http://schemas.microsoft.com/office/drawing/2014/main" id="{54FF7CBD-EE49-2613-32A4-562B1744E16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7528" y="2024074"/>
            <a:ext cx="786927" cy="786927"/>
          </a:xfrm>
          <a:prstGeom prst="rect">
            <a:avLst/>
          </a:prstGeom>
        </p:spPr>
      </p:pic>
      <p:pic>
        <p:nvPicPr>
          <p:cNvPr id="15" name="Graphic 14" descr="Online Network with solid fill">
            <a:extLst>
              <a:ext uri="{FF2B5EF4-FFF2-40B4-BE49-F238E27FC236}">
                <a16:creationId xmlns:a16="http://schemas.microsoft.com/office/drawing/2014/main" id="{C064523A-D7EA-0F75-DF62-57F867C924F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37176" y="3997324"/>
            <a:ext cx="809089" cy="809089"/>
          </a:xfrm>
          <a:prstGeom prst="rect">
            <a:avLst/>
          </a:prstGeom>
        </p:spPr>
      </p:pic>
      <p:pic>
        <p:nvPicPr>
          <p:cNvPr id="18" name="Graphic 17" descr="Clapper board with solid fill">
            <a:extLst>
              <a:ext uri="{FF2B5EF4-FFF2-40B4-BE49-F238E27FC236}">
                <a16:creationId xmlns:a16="http://schemas.microsoft.com/office/drawing/2014/main" id="{72145E22-4787-E594-7D56-06D7B860710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78830" y="2932910"/>
            <a:ext cx="749854" cy="749854"/>
          </a:xfrm>
          <a:prstGeom prst="rect">
            <a:avLst/>
          </a:prstGeom>
        </p:spPr>
      </p:pic>
      <p:pic>
        <p:nvPicPr>
          <p:cNvPr id="19" name="Graphic 18" descr="Laptop with solid fill">
            <a:extLst>
              <a:ext uri="{FF2B5EF4-FFF2-40B4-BE49-F238E27FC236}">
                <a16:creationId xmlns:a16="http://schemas.microsoft.com/office/drawing/2014/main" id="{4B9E3B3B-6E4F-B207-8BB7-C428F2B6EC0D}"/>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46751" y="1187310"/>
            <a:ext cx="786927" cy="786927"/>
          </a:xfrm>
          <a:prstGeom prst="rect">
            <a:avLst/>
          </a:prstGeom>
        </p:spPr>
      </p:pic>
      <p:sp>
        <p:nvSpPr>
          <p:cNvPr id="20" name="Rectangle 19">
            <a:extLst>
              <a:ext uri="{FF2B5EF4-FFF2-40B4-BE49-F238E27FC236}">
                <a16:creationId xmlns:a16="http://schemas.microsoft.com/office/drawing/2014/main" id="{BDEBAA34-825F-A284-2BE5-7FC63F8E5385}"/>
              </a:ext>
            </a:extLst>
          </p:cNvPr>
          <p:cNvSpPr/>
          <p:nvPr/>
        </p:nvSpPr>
        <p:spPr>
          <a:xfrm>
            <a:off x="7061177" y="5219096"/>
            <a:ext cx="3293006" cy="400110"/>
          </a:xfrm>
          <a:prstGeom prst="rect">
            <a:avLst/>
          </a:prstGeom>
        </p:spPr>
        <p:txBody>
          <a:bodyPr wrap="square">
            <a:spAutoFit/>
          </a:bodyPr>
          <a:lstStyle/>
          <a:p>
            <a:pPr defTabSz="914446" fontAlgn="base"/>
            <a:r>
              <a:rPr lang="en-US" sz="2000" b="1">
                <a:solidFill>
                  <a:srgbClr val="7AD2FF"/>
                </a:solidFill>
                <a:latin typeface="Corbel" panose="020B0503020204020204" pitchFamily="34" charset="0"/>
                <a:cs typeface="Arial" panose="020B0604020202020204" pitchFamily="34" charset="0"/>
              </a:rPr>
              <a:t>  </a:t>
            </a:r>
            <a:r>
              <a:rPr lang="en-US" sz="2000" b="1">
                <a:solidFill>
                  <a:srgbClr val="06B3BD"/>
                </a:solidFill>
                <a:latin typeface="Corbel" panose="020B0503020204020204" pitchFamily="34" charset="0"/>
                <a:cs typeface="Arial" panose="020B0604020202020204" pitchFamily="34" charset="0"/>
              </a:rPr>
              <a:t>1,000+ </a:t>
            </a:r>
            <a:r>
              <a:rPr lang="en-US" sz="2000">
                <a:solidFill>
                  <a:srgbClr val="808080">
                    <a:lumMod val="50000"/>
                  </a:srgbClr>
                </a:solidFill>
                <a:latin typeface="Corbel" panose="020B0503020204020204" pitchFamily="34" charset="0"/>
                <a:cs typeface="Arial" panose="020B0604020202020204" pitchFamily="34" charset="0"/>
              </a:rPr>
              <a:t>Public Comments </a:t>
            </a:r>
          </a:p>
        </p:txBody>
      </p:sp>
      <p:sp>
        <p:nvSpPr>
          <p:cNvPr id="21" name="Rectangle 20">
            <a:extLst>
              <a:ext uri="{FF2B5EF4-FFF2-40B4-BE49-F238E27FC236}">
                <a16:creationId xmlns:a16="http://schemas.microsoft.com/office/drawing/2014/main" id="{86223027-CEFD-8483-BC26-3778AB92395B}"/>
              </a:ext>
            </a:extLst>
          </p:cNvPr>
          <p:cNvSpPr/>
          <p:nvPr/>
        </p:nvSpPr>
        <p:spPr>
          <a:xfrm>
            <a:off x="7061176" y="2188714"/>
            <a:ext cx="4427189" cy="400110"/>
          </a:xfrm>
          <a:prstGeom prst="rect">
            <a:avLst/>
          </a:prstGeom>
        </p:spPr>
        <p:txBody>
          <a:bodyPr wrap="square">
            <a:spAutoFit/>
          </a:bodyPr>
          <a:lstStyle/>
          <a:p>
            <a:pPr defTabSz="914446" fontAlgn="base"/>
            <a:r>
              <a:rPr lang="en-US" sz="2000" b="1">
                <a:solidFill>
                  <a:srgbClr val="06B3BD"/>
                </a:solidFill>
                <a:latin typeface="Corbel" panose="020B0503020204020204" pitchFamily="34" charset="0"/>
                <a:cs typeface="Arial" panose="020B0604020202020204" pitchFamily="34" charset="0"/>
              </a:rPr>
              <a:t>5</a:t>
            </a:r>
            <a:r>
              <a:rPr lang="en-US" sz="2000">
                <a:solidFill>
                  <a:srgbClr val="808080">
                    <a:lumMod val="50000"/>
                  </a:srgbClr>
                </a:solidFill>
                <a:latin typeface="Corbel" panose="020B0503020204020204" pitchFamily="34" charset="0"/>
                <a:cs typeface="Arial" panose="020B0604020202020204" pitchFamily="34" charset="0"/>
              </a:rPr>
              <a:t>  Surveys with </a:t>
            </a:r>
            <a:r>
              <a:rPr lang="en-US" sz="2000" b="1">
                <a:solidFill>
                  <a:srgbClr val="06B3BD"/>
                </a:solidFill>
                <a:latin typeface="Corbel" panose="020B0503020204020204" pitchFamily="34" charset="0"/>
                <a:cs typeface="Arial" panose="020B0604020202020204" pitchFamily="34" charset="0"/>
              </a:rPr>
              <a:t>7,866</a:t>
            </a:r>
            <a:r>
              <a:rPr lang="en-US" sz="2000">
                <a:solidFill>
                  <a:srgbClr val="808080">
                    <a:lumMod val="50000"/>
                  </a:srgbClr>
                </a:solidFill>
                <a:latin typeface="Corbel" panose="020B0503020204020204" pitchFamily="34" charset="0"/>
                <a:cs typeface="Arial" panose="020B0604020202020204" pitchFamily="34" charset="0"/>
              </a:rPr>
              <a:t> responses</a:t>
            </a:r>
          </a:p>
        </p:txBody>
      </p:sp>
      <p:pic>
        <p:nvPicPr>
          <p:cNvPr id="22" name="Graphic 21" descr="Clipboard with solid fill">
            <a:extLst>
              <a:ext uri="{FF2B5EF4-FFF2-40B4-BE49-F238E27FC236}">
                <a16:creationId xmlns:a16="http://schemas.microsoft.com/office/drawing/2014/main" id="{05877AF6-F47B-D43C-C9DF-B2EC99024E6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024448" y="1978277"/>
            <a:ext cx="832724" cy="832724"/>
          </a:xfrm>
          <a:prstGeom prst="rect">
            <a:avLst/>
          </a:prstGeom>
        </p:spPr>
      </p:pic>
      <p:pic>
        <p:nvPicPr>
          <p:cNvPr id="23" name="Graphic 22" descr="Email">
            <a:extLst>
              <a:ext uri="{FF2B5EF4-FFF2-40B4-BE49-F238E27FC236}">
                <a16:creationId xmlns:a16="http://schemas.microsoft.com/office/drawing/2014/main" id="{7EE548B3-96E0-CE30-6F40-F24B0B001682}"/>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23796" y="4920502"/>
            <a:ext cx="725706" cy="725706"/>
          </a:xfrm>
          <a:prstGeom prst="rect">
            <a:avLst/>
          </a:prstGeom>
        </p:spPr>
      </p:pic>
      <p:pic>
        <p:nvPicPr>
          <p:cNvPr id="24" name="Graphic 23" descr="Chat with solid fill">
            <a:extLst>
              <a:ext uri="{FF2B5EF4-FFF2-40B4-BE49-F238E27FC236}">
                <a16:creationId xmlns:a16="http://schemas.microsoft.com/office/drawing/2014/main" id="{3C350613-8019-99B1-B203-5E352FCC5951}"/>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105248" y="5014606"/>
            <a:ext cx="809089" cy="809089"/>
          </a:xfrm>
          <a:prstGeom prst="rect">
            <a:avLst/>
          </a:prstGeom>
        </p:spPr>
      </p:pic>
      <p:sp>
        <p:nvSpPr>
          <p:cNvPr id="29" name="Rectangle 28">
            <a:extLst>
              <a:ext uri="{FF2B5EF4-FFF2-40B4-BE49-F238E27FC236}">
                <a16:creationId xmlns:a16="http://schemas.microsoft.com/office/drawing/2014/main" id="{C2D30EA2-C7FF-F3A8-8F3E-261B9DE2ACF6}"/>
              </a:ext>
            </a:extLst>
          </p:cNvPr>
          <p:cNvSpPr/>
          <p:nvPr/>
        </p:nvSpPr>
        <p:spPr>
          <a:xfrm>
            <a:off x="6916228" y="1323906"/>
            <a:ext cx="5092146" cy="707886"/>
          </a:xfrm>
          <a:prstGeom prst="rect">
            <a:avLst/>
          </a:prstGeom>
        </p:spPr>
        <p:txBody>
          <a:bodyPr wrap="square" lIns="91440" tIns="45720" rIns="91440" bIns="45720" anchor="t">
            <a:spAutoFit/>
          </a:bodyPr>
          <a:lstStyle/>
          <a:p>
            <a:pPr defTabSz="914446" fontAlgn="base"/>
            <a:r>
              <a:rPr lang="en-US" sz="2000" b="1">
                <a:solidFill>
                  <a:srgbClr val="7AD2FF"/>
                </a:solidFill>
                <a:latin typeface="Corbel"/>
                <a:cs typeface="Arial"/>
              </a:rPr>
              <a:t> </a:t>
            </a:r>
            <a:r>
              <a:rPr lang="en-US" sz="2000" b="1">
                <a:solidFill>
                  <a:srgbClr val="06B3BD"/>
                </a:solidFill>
                <a:latin typeface="Corbel"/>
                <a:cs typeface="Arial"/>
              </a:rPr>
              <a:t>65+ </a:t>
            </a:r>
            <a:r>
              <a:rPr lang="en-US" sz="2000">
                <a:solidFill>
                  <a:srgbClr val="808080">
                    <a:lumMod val="50000"/>
                  </a:srgbClr>
                </a:solidFill>
                <a:latin typeface="Corbel" panose="020B0503020204020204" pitchFamily="34" charset="0"/>
                <a:cs typeface="Arial" panose="020B0604020202020204" pitchFamily="34" charset="0"/>
              </a:rPr>
              <a:t>GPAC meetings, workshops, stakeholder interviews, and other meetings</a:t>
            </a:r>
          </a:p>
        </p:txBody>
      </p:sp>
      <p:pic>
        <p:nvPicPr>
          <p:cNvPr id="30" name="Graphic 29" descr="Online meeting with solid fill">
            <a:extLst>
              <a:ext uri="{FF2B5EF4-FFF2-40B4-BE49-F238E27FC236}">
                <a16:creationId xmlns:a16="http://schemas.microsoft.com/office/drawing/2014/main" id="{9B0C677B-3BEE-3DDA-4B99-2580F0A6E73D}"/>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985528" y="1089028"/>
            <a:ext cx="927562" cy="927562"/>
          </a:xfrm>
          <a:prstGeom prst="rect">
            <a:avLst/>
          </a:prstGeom>
        </p:spPr>
      </p:pic>
      <p:sp>
        <p:nvSpPr>
          <p:cNvPr id="31" name="TextBox 30">
            <a:extLst>
              <a:ext uri="{FF2B5EF4-FFF2-40B4-BE49-F238E27FC236}">
                <a16:creationId xmlns:a16="http://schemas.microsoft.com/office/drawing/2014/main" id="{BF5BEA48-852E-9C23-81C1-143427D4241E}"/>
              </a:ext>
            </a:extLst>
          </p:cNvPr>
          <p:cNvSpPr txBox="1"/>
          <p:nvPr/>
        </p:nvSpPr>
        <p:spPr>
          <a:xfrm>
            <a:off x="318304" y="6273478"/>
            <a:ext cx="301686" cy="338554"/>
          </a:xfrm>
          <a:prstGeom prst="rect">
            <a:avLst/>
          </a:prstGeom>
          <a:noFill/>
        </p:spPr>
        <p:txBody>
          <a:bodyPr wrap="none" rtlCol="0">
            <a:spAutoFit/>
          </a:bodyPr>
          <a:lstStyle/>
          <a:p>
            <a:r>
              <a:rPr lang="en-US" sz="1600" b="1"/>
              <a:t>6</a:t>
            </a:r>
          </a:p>
        </p:txBody>
      </p:sp>
      <p:sp>
        <p:nvSpPr>
          <p:cNvPr id="3" name="TextBox 2">
            <a:extLst>
              <a:ext uri="{FF2B5EF4-FFF2-40B4-BE49-F238E27FC236}">
                <a16:creationId xmlns:a16="http://schemas.microsoft.com/office/drawing/2014/main" id="{14BA2B12-920B-43E9-4D32-D7A97B3A85D2}"/>
              </a:ext>
            </a:extLst>
          </p:cNvPr>
          <p:cNvSpPr txBox="1"/>
          <p:nvPr/>
        </p:nvSpPr>
        <p:spPr>
          <a:xfrm>
            <a:off x="786649" y="6273351"/>
            <a:ext cx="10389141" cy="323165"/>
          </a:xfrm>
          <a:prstGeom prst="rect">
            <a:avLst/>
          </a:prstGeom>
          <a:noFill/>
        </p:spPr>
        <p:txBody>
          <a:bodyPr wrap="square" rtlCol="0">
            <a:spAutoFit/>
          </a:bodyPr>
          <a:lstStyle/>
          <a:p>
            <a:r>
              <a:rPr lang="en-US" sz="1500" b="1">
                <a:solidFill>
                  <a:srgbClr val="06B3BD"/>
                </a:solidFill>
                <a:latin typeface="Corbel" panose="020B0503020204020204" pitchFamily="34" charset="0"/>
              </a:rPr>
              <a:t>Visit </a:t>
            </a:r>
            <a:r>
              <a:rPr lang="en-US" sz="1500" b="1">
                <a:solidFill>
                  <a:srgbClr val="06B3BD"/>
                </a:solidFill>
                <a:latin typeface="Corbel" panose="020B0503020204020204" pitchFamily="34" charset="0"/>
                <a:hlinkClick r:id="rId22">
                  <a:extLst>
                    <a:ext uri="{A12FA001-AC4F-418D-AE19-62706E023703}">
                      <ahyp:hlinkClr xmlns:ahyp="http://schemas.microsoft.com/office/drawing/2018/hyperlinkcolor" val="tx"/>
                    </a:ext>
                  </a:extLst>
                </a:hlinkClick>
              </a:rPr>
              <a:t>www.PlanVentura.com</a:t>
            </a:r>
            <a:r>
              <a:rPr lang="en-US" sz="1500" b="1">
                <a:solidFill>
                  <a:srgbClr val="06B3BD"/>
                </a:solidFill>
                <a:latin typeface="Corbel" panose="020B0503020204020204" pitchFamily="34" charset="0"/>
              </a:rPr>
              <a:t> to register for emails, view documents, or events calendar</a:t>
            </a:r>
          </a:p>
        </p:txBody>
      </p:sp>
    </p:spTree>
    <p:extLst>
      <p:ext uri="{BB962C8B-B14F-4D97-AF65-F5344CB8AC3E}">
        <p14:creationId xmlns:p14="http://schemas.microsoft.com/office/powerpoint/2010/main" val="405203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1194-0E75-6E74-5906-6633B74EEDC4}"/>
              </a:ext>
            </a:extLst>
          </p:cNvPr>
          <p:cNvSpPr>
            <a:spLocks noGrp="1"/>
          </p:cNvSpPr>
          <p:nvPr>
            <p:ph type="title"/>
          </p:nvPr>
        </p:nvSpPr>
        <p:spPr/>
        <p:txBody>
          <a:bodyPr/>
          <a:lstStyle/>
          <a:p>
            <a:r>
              <a:rPr lang="en-US">
                <a:latin typeface="Corbel"/>
              </a:rPr>
              <a:t>RHNA Site Selection</a:t>
            </a:r>
            <a:endParaRPr lang="en-US"/>
          </a:p>
        </p:txBody>
      </p:sp>
      <p:sp>
        <p:nvSpPr>
          <p:cNvPr id="3" name="Content Placeholder 2">
            <a:extLst>
              <a:ext uri="{FF2B5EF4-FFF2-40B4-BE49-F238E27FC236}">
                <a16:creationId xmlns:a16="http://schemas.microsoft.com/office/drawing/2014/main" id="{5F760625-77B1-8455-8C48-3AC163FEA73E}"/>
              </a:ext>
            </a:extLst>
          </p:cNvPr>
          <p:cNvSpPr>
            <a:spLocks noGrp="1"/>
          </p:cNvSpPr>
          <p:nvPr>
            <p:ph idx="1"/>
          </p:nvPr>
        </p:nvSpPr>
        <p:spPr/>
        <p:txBody>
          <a:bodyPr vert="horz" lIns="91440" tIns="45720" rIns="91440" bIns="45720" rtlCol="0" anchor="t">
            <a:normAutofit lnSpcReduction="10000"/>
          </a:bodyPr>
          <a:lstStyle/>
          <a:p>
            <a:pPr marL="227965" indent="-227965"/>
            <a:r>
              <a:rPr lang="en-US">
                <a:latin typeface="Corbel"/>
              </a:rPr>
              <a:t>Required as part of the Housing Element process</a:t>
            </a:r>
          </a:p>
          <a:p>
            <a:pPr marL="227965" indent="-227965"/>
            <a:r>
              <a:rPr lang="en-US">
                <a:latin typeface="Corbel"/>
              </a:rPr>
              <a:t>Jurisdictions required to identify sufficient capacity to accommodate SCAG's RHNA numbers</a:t>
            </a:r>
            <a:endParaRPr lang="en-US"/>
          </a:p>
          <a:p>
            <a:pPr marL="227965" indent="-227965"/>
            <a:r>
              <a:rPr lang="en-US">
                <a:latin typeface="Corbel"/>
              </a:rPr>
              <a:t>State requires that sites meet stringent criteria:</a:t>
            </a:r>
            <a:endParaRPr lang="en-US"/>
          </a:p>
          <a:p>
            <a:pPr marL="685165" lvl="1" indent="-227965"/>
            <a:r>
              <a:rPr lang="en-US">
                <a:latin typeface="Corbel"/>
              </a:rPr>
              <a:t>Parcel size</a:t>
            </a:r>
          </a:p>
          <a:p>
            <a:pPr marL="685165" lvl="1" indent="-227965"/>
            <a:r>
              <a:rPr lang="en-US">
                <a:latin typeface="Corbel"/>
              </a:rPr>
              <a:t>Expressed interest from developers</a:t>
            </a:r>
          </a:p>
          <a:p>
            <a:pPr marL="685165" lvl="1" indent="-227965"/>
            <a:r>
              <a:rPr lang="en-US">
                <a:latin typeface="Corbel"/>
              </a:rPr>
              <a:t>Uses 80% of max density or track record of building at assumed density</a:t>
            </a:r>
          </a:p>
          <a:p>
            <a:pPr marL="227965" indent="-227965"/>
            <a:r>
              <a:rPr lang="en-US">
                <a:latin typeface="Corbel"/>
              </a:rPr>
              <a:t>HCD reviews the methodology and the individual sites</a:t>
            </a:r>
            <a:endParaRPr lang="en-US"/>
          </a:p>
          <a:p>
            <a:pPr marL="227965" indent="-227965"/>
            <a:r>
              <a:rPr lang="en-US" u="sng">
                <a:latin typeface="Corbel"/>
              </a:rPr>
              <a:t>RHNA site selection is complete</a:t>
            </a:r>
            <a:endParaRPr lang="en-US" u="sng"/>
          </a:p>
        </p:txBody>
      </p:sp>
    </p:spTree>
    <p:extLst>
      <p:ext uri="{BB962C8B-B14F-4D97-AF65-F5344CB8AC3E}">
        <p14:creationId xmlns:p14="http://schemas.microsoft.com/office/powerpoint/2010/main" val="18008972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F11A-8EEE-14C3-D7CA-23C513422787}"/>
              </a:ext>
            </a:extLst>
          </p:cNvPr>
          <p:cNvSpPr>
            <a:spLocks noGrp="1"/>
          </p:cNvSpPr>
          <p:nvPr>
            <p:ph type="title"/>
          </p:nvPr>
        </p:nvSpPr>
        <p:spPr/>
        <p:txBody>
          <a:bodyPr/>
          <a:lstStyle/>
          <a:p>
            <a:r>
              <a:rPr lang="en-US">
                <a:latin typeface="Corbel"/>
              </a:rPr>
              <a:t>No Net Loss (Maximum Capacity)</a:t>
            </a:r>
            <a:endParaRPr lang="en-US"/>
          </a:p>
        </p:txBody>
      </p:sp>
      <p:sp>
        <p:nvSpPr>
          <p:cNvPr id="3" name="Content Placeholder 2">
            <a:extLst>
              <a:ext uri="{FF2B5EF4-FFF2-40B4-BE49-F238E27FC236}">
                <a16:creationId xmlns:a16="http://schemas.microsoft.com/office/drawing/2014/main" id="{DED9EFAF-3866-409D-A886-DD8CABA2B333}"/>
              </a:ext>
            </a:extLst>
          </p:cNvPr>
          <p:cNvSpPr>
            <a:spLocks noGrp="1"/>
          </p:cNvSpPr>
          <p:nvPr>
            <p:ph idx="1"/>
          </p:nvPr>
        </p:nvSpPr>
        <p:spPr>
          <a:xfrm>
            <a:off x="165103" y="1121856"/>
            <a:ext cx="11703623" cy="4883918"/>
          </a:xfrm>
        </p:spPr>
        <p:txBody>
          <a:bodyPr vert="horz" lIns="91440" tIns="45720" rIns="91440" bIns="45720" rtlCol="0" anchor="t">
            <a:normAutofit/>
          </a:bodyPr>
          <a:lstStyle/>
          <a:p>
            <a:pPr marL="227965" indent="-227965"/>
            <a:r>
              <a:rPr lang="en-US">
                <a:latin typeface="Corbel"/>
              </a:rPr>
              <a:t>Jurisdictions required to maintain the overall maximum residential development capacity</a:t>
            </a:r>
            <a:endParaRPr lang="en-US"/>
          </a:p>
          <a:p>
            <a:pPr marL="227965" indent="-227965"/>
            <a:r>
              <a:rPr lang="en-US">
                <a:latin typeface="Corbel"/>
              </a:rPr>
              <a:t>Maximum capacity is calculated by multiplying the total acres for each land use designation by the maximum density</a:t>
            </a:r>
          </a:p>
          <a:p>
            <a:pPr marL="227965" indent="-227965"/>
            <a:r>
              <a:rPr lang="en-US">
                <a:latin typeface="Corbel"/>
              </a:rPr>
              <a:t>Calculating baseline is challenging in Ventura for a number of reasons</a:t>
            </a:r>
          </a:p>
          <a:p>
            <a:pPr marL="227965" indent="-227965"/>
            <a:r>
              <a:rPr lang="en-US" u="sng">
                <a:latin typeface="Corbel"/>
              </a:rPr>
              <a:t>This is the KEY calculation/metric for the General Plan, including the land use changes proposed by the GPAC and Planning Commission</a:t>
            </a:r>
          </a:p>
        </p:txBody>
      </p:sp>
    </p:spTree>
    <p:extLst>
      <p:ext uri="{BB962C8B-B14F-4D97-AF65-F5344CB8AC3E}">
        <p14:creationId xmlns:p14="http://schemas.microsoft.com/office/powerpoint/2010/main" val="11769032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CEAD-E87C-8362-3C41-5A121116CEDF}"/>
              </a:ext>
            </a:extLst>
          </p:cNvPr>
          <p:cNvSpPr>
            <a:spLocks noGrp="1"/>
          </p:cNvSpPr>
          <p:nvPr>
            <p:ph type="title"/>
          </p:nvPr>
        </p:nvSpPr>
        <p:spPr/>
        <p:txBody>
          <a:bodyPr/>
          <a:lstStyle/>
          <a:p>
            <a:r>
              <a:rPr lang="en-US">
                <a:latin typeface="Corbel"/>
              </a:rPr>
              <a:t>Growth Projections</a:t>
            </a:r>
            <a:endParaRPr lang="en-US"/>
          </a:p>
        </p:txBody>
      </p:sp>
      <p:sp>
        <p:nvSpPr>
          <p:cNvPr id="3" name="Content Placeholder 2">
            <a:extLst>
              <a:ext uri="{FF2B5EF4-FFF2-40B4-BE49-F238E27FC236}">
                <a16:creationId xmlns:a16="http://schemas.microsoft.com/office/drawing/2014/main" id="{B78B25D3-5871-D948-39B1-77D2BC430588}"/>
              </a:ext>
            </a:extLst>
          </p:cNvPr>
          <p:cNvSpPr>
            <a:spLocks noGrp="1"/>
          </p:cNvSpPr>
          <p:nvPr>
            <p:ph idx="1"/>
          </p:nvPr>
        </p:nvSpPr>
        <p:spPr/>
        <p:txBody>
          <a:bodyPr vert="horz" lIns="91440" tIns="45720" rIns="91440" bIns="45720" rtlCol="0" anchor="t">
            <a:normAutofit lnSpcReduction="10000"/>
          </a:bodyPr>
          <a:lstStyle/>
          <a:p>
            <a:pPr marL="227965" indent="-227965"/>
            <a:r>
              <a:rPr lang="en-US">
                <a:latin typeface="Corbel"/>
              </a:rPr>
              <a:t>Identify a realistic amount of growth over a certain period of time</a:t>
            </a:r>
          </a:p>
          <a:p>
            <a:pPr marL="227965" indent="-227965"/>
            <a:r>
              <a:rPr lang="en-US">
                <a:latin typeface="Corbel"/>
              </a:rPr>
              <a:t>Used to analyze potential environmental impacts for the EIR and for future infrastructure planning (transportation; water availability; schools; wastewater; etc.)</a:t>
            </a:r>
            <a:endParaRPr lang="en-US"/>
          </a:p>
          <a:p>
            <a:pPr marL="227965" indent="-227965"/>
            <a:r>
              <a:rPr lang="en-US">
                <a:latin typeface="Corbel"/>
              </a:rPr>
              <a:t>Growth projections are not...</a:t>
            </a:r>
          </a:p>
          <a:p>
            <a:pPr marL="685165" lvl="1" indent="-227965"/>
            <a:r>
              <a:rPr lang="en-US">
                <a:latin typeface="Corbel"/>
              </a:rPr>
              <a:t> A statement of policy</a:t>
            </a:r>
            <a:endParaRPr lang="en-US"/>
          </a:p>
          <a:p>
            <a:pPr marL="685165" lvl="1" indent="-227965"/>
            <a:r>
              <a:rPr lang="en-US">
                <a:latin typeface="Corbel"/>
              </a:rPr>
              <a:t>A growth management tool</a:t>
            </a:r>
            <a:endParaRPr lang="en-US"/>
          </a:p>
          <a:p>
            <a:pPr marL="685165" lvl="1" indent="-227965"/>
            <a:r>
              <a:rPr lang="en-US">
                <a:latin typeface="Corbel"/>
              </a:rPr>
              <a:t>Required to be included in the General Plan</a:t>
            </a:r>
          </a:p>
          <a:p>
            <a:pPr marL="685165" lvl="1" indent="-227965"/>
            <a:r>
              <a:rPr lang="en-US">
                <a:latin typeface="Corbel"/>
              </a:rPr>
              <a:t>A calculation of maximum capacity</a:t>
            </a:r>
          </a:p>
          <a:p>
            <a:pPr marL="227965" indent="-227965"/>
            <a:r>
              <a:rPr lang="en-US" u="sng">
                <a:latin typeface="Corbel"/>
              </a:rPr>
              <a:t>Growth projections will be completed after the land use map is finalized</a:t>
            </a:r>
            <a:endParaRPr lang="en-US" u="sng"/>
          </a:p>
        </p:txBody>
      </p:sp>
    </p:spTree>
    <p:extLst>
      <p:ext uri="{BB962C8B-B14F-4D97-AF65-F5344CB8AC3E}">
        <p14:creationId xmlns:p14="http://schemas.microsoft.com/office/powerpoint/2010/main" val="3242677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8D97-A19F-AB8C-3ECF-86CE78A53F21}"/>
              </a:ext>
            </a:extLst>
          </p:cNvPr>
          <p:cNvSpPr>
            <a:spLocks noGrp="1"/>
          </p:cNvSpPr>
          <p:nvPr>
            <p:ph type="title"/>
          </p:nvPr>
        </p:nvSpPr>
        <p:spPr/>
        <p:txBody>
          <a:bodyPr/>
          <a:lstStyle/>
          <a:p>
            <a:r>
              <a:rPr lang="en-US">
                <a:latin typeface="Corbel"/>
              </a:rPr>
              <a:t>City Council Growth Target for Alternatives</a:t>
            </a:r>
            <a:endParaRPr lang="en-US"/>
          </a:p>
        </p:txBody>
      </p:sp>
      <p:sp>
        <p:nvSpPr>
          <p:cNvPr id="3" name="Content Placeholder 2">
            <a:extLst>
              <a:ext uri="{FF2B5EF4-FFF2-40B4-BE49-F238E27FC236}">
                <a16:creationId xmlns:a16="http://schemas.microsoft.com/office/drawing/2014/main" id="{0E2815B5-99CA-8A19-0947-026B5A1000FD}"/>
              </a:ext>
            </a:extLst>
          </p:cNvPr>
          <p:cNvSpPr>
            <a:spLocks noGrp="1"/>
          </p:cNvSpPr>
          <p:nvPr>
            <p:ph idx="1"/>
          </p:nvPr>
        </p:nvSpPr>
        <p:spPr>
          <a:xfrm>
            <a:off x="165103" y="1121856"/>
            <a:ext cx="8208876" cy="5039596"/>
          </a:xfrm>
        </p:spPr>
        <p:txBody>
          <a:bodyPr vert="horz" lIns="91440" tIns="45720" rIns="91440" bIns="45720" rtlCol="0" anchor="t">
            <a:normAutofit/>
          </a:bodyPr>
          <a:lstStyle/>
          <a:p>
            <a:pPr marL="227965" indent="-227965"/>
            <a:r>
              <a:rPr lang="en-US">
                <a:latin typeface="Corbel"/>
              </a:rPr>
              <a:t>City Council endorsed growth target on July 11, 2022 </a:t>
            </a:r>
          </a:p>
          <a:p>
            <a:pPr marL="685165" lvl="1" indent="-227965"/>
            <a:r>
              <a:rPr lang="en-US" sz="2200">
                <a:latin typeface="Corbel"/>
              </a:rPr>
              <a:t>Residential: approximately 2 - 3 RHNA cycles or 10,600 – 15,900 units</a:t>
            </a:r>
          </a:p>
          <a:p>
            <a:pPr marL="685165" lvl="1" indent="-227965"/>
            <a:r>
              <a:rPr lang="en-US" sz="2200">
                <a:latin typeface="Corbel"/>
              </a:rPr>
              <a:t>Non-Residential: Maintain current jobs/housing ratio or </a:t>
            </a:r>
            <a:r>
              <a:rPr lang="en-US" sz="2300">
                <a:latin typeface="Corbel"/>
              </a:rPr>
              <a:t>between </a:t>
            </a:r>
            <a:r>
              <a:rPr lang="en-US" sz="2300" b="1">
                <a:latin typeface="Corbel"/>
              </a:rPr>
              <a:t>14,700 and 22,000 jobs</a:t>
            </a:r>
            <a:endParaRPr lang="en-US" sz="2300">
              <a:latin typeface="Corbel"/>
            </a:endParaRPr>
          </a:p>
          <a:p>
            <a:pPr marL="227965" indent="-227965"/>
            <a:r>
              <a:rPr lang="en-US">
                <a:latin typeface="Corbel"/>
              </a:rPr>
              <a:t>Target was only used to help prepare alternatives</a:t>
            </a:r>
          </a:p>
          <a:p>
            <a:pPr marL="227965" indent="-227965"/>
            <a:r>
              <a:rPr lang="en-US">
                <a:latin typeface="Corbel"/>
              </a:rPr>
              <a:t>Achieving these numbers would require an increase in capacity</a:t>
            </a:r>
          </a:p>
          <a:p>
            <a:pPr marL="227965" indent="-227965"/>
            <a:r>
              <a:rPr lang="en-US">
                <a:latin typeface="Corbel"/>
              </a:rPr>
              <a:t>This is NOT related to citywide "no net loss" analysis or GPAC/PC land use map</a:t>
            </a:r>
          </a:p>
          <a:p>
            <a:pPr marL="0" indent="0">
              <a:buNone/>
            </a:pPr>
            <a:endParaRPr lang="en-US">
              <a:latin typeface="Corbel"/>
            </a:endParaRPr>
          </a:p>
        </p:txBody>
      </p:sp>
      <p:pic>
        <p:nvPicPr>
          <p:cNvPr id="7" name="Picture 6" descr="A street with palm trees and buildings&#10;&#10;Description automatically generated with low confidence">
            <a:extLst>
              <a:ext uri="{FF2B5EF4-FFF2-40B4-BE49-F238E27FC236}">
                <a16:creationId xmlns:a16="http://schemas.microsoft.com/office/drawing/2014/main" id="{C9BFB7BC-B30A-5108-28C2-E8DC3509C1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35979" y="4413858"/>
            <a:ext cx="2890918" cy="1597181"/>
          </a:xfrm>
          <a:prstGeom prst="rect">
            <a:avLst/>
          </a:prstGeom>
        </p:spPr>
      </p:pic>
      <p:pic>
        <p:nvPicPr>
          <p:cNvPr id="9" name="Picture 8" descr="A picture containing sky, outdoor, water, beach&#10;&#10;Description automatically generated">
            <a:extLst>
              <a:ext uri="{FF2B5EF4-FFF2-40B4-BE49-F238E27FC236}">
                <a16:creationId xmlns:a16="http://schemas.microsoft.com/office/drawing/2014/main" id="{CF4A192C-ACB6-278A-5F8A-745D25FFB2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35979" y="1074760"/>
            <a:ext cx="2890918" cy="1644277"/>
          </a:xfrm>
          <a:prstGeom prst="rect">
            <a:avLst/>
          </a:prstGeom>
        </p:spPr>
      </p:pic>
      <p:pic>
        <p:nvPicPr>
          <p:cNvPr id="11" name="Picture 10" descr="A picture containing sky, outdoor, road, street&#10;&#10;Description automatically generated">
            <a:extLst>
              <a:ext uri="{FF2B5EF4-FFF2-40B4-BE49-F238E27FC236}">
                <a16:creationId xmlns:a16="http://schemas.microsoft.com/office/drawing/2014/main" id="{102BBDC3-652A-F56F-E3ED-B8CD821898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35979" y="2786812"/>
            <a:ext cx="2890918" cy="1520493"/>
          </a:xfrm>
          <a:prstGeom prst="rect">
            <a:avLst/>
          </a:prstGeom>
        </p:spPr>
      </p:pic>
    </p:spTree>
    <p:extLst>
      <p:ext uri="{BB962C8B-B14F-4D97-AF65-F5344CB8AC3E}">
        <p14:creationId xmlns:p14="http://schemas.microsoft.com/office/powerpoint/2010/main" val="495274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1DBA-3C98-9DBE-139E-F44F12416C8D}"/>
              </a:ext>
            </a:extLst>
          </p:cNvPr>
          <p:cNvSpPr>
            <a:spLocks noGrp="1"/>
          </p:cNvSpPr>
          <p:nvPr>
            <p:ph type="title"/>
          </p:nvPr>
        </p:nvSpPr>
        <p:spPr/>
        <p:txBody>
          <a:bodyPr/>
          <a:lstStyle/>
          <a:p>
            <a:r>
              <a:rPr lang="en-US">
                <a:latin typeface="Corbel"/>
              </a:rPr>
              <a:t>GPAC and Planning Commission Land Use Analysis</a:t>
            </a:r>
            <a:endParaRPr lang="en-US"/>
          </a:p>
        </p:txBody>
      </p:sp>
      <p:sp>
        <p:nvSpPr>
          <p:cNvPr id="3" name="Content Placeholder 2">
            <a:extLst>
              <a:ext uri="{FF2B5EF4-FFF2-40B4-BE49-F238E27FC236}">
                <a16:creationId xmlns:a16="http://schemas.microsoft.com/office/drawing/2014/main" id="{EE18C614-4F50-C04F-E535-A3C402AFC774}"/>
              </a:ext>
            </a:extLst>
          </p:cNvPr>
          <p:cNvSpPr>
            <a:spLocks noGrp="1"/>
          </p:cNvSpPr>
          <p:nvPr>
            <p:ph idx="1"/>
          </p:nvPr>
        </p:nvSpPr>
        <p:spPr/>
        <p:txBody>
          <a:bodyPr vert="horz" lIns="91440" tIns="45720" rIns="91440" bIns="45720" rtlCol="0" anchor="t">
            <a:normAutofit/>
          </a:bodyPr>
          <a:lstStyle/>
          <a:p>
            <a:pPr marL="227965" indent="-227965"/>
            <a:r>
              <a:rPr lang="en-US">
                <a:latin typeface="Corbel"/>
              </a:rPr>
              <a:t>Used maximum capacity (or "no net loss") methodology</a:t>
            </a:r>
          </a:p>
          <a:p>
            <a:pPr marL="227965" indent="-227965"/>
            <a:r>
              <a:rPr lang="en-US">
                <a:latin typeface="Corbel"/>
              </a:rPr>
              <a:t>Compared "Base" land use designations to land use designations proposed by GPAC then Planning Commission for the </a:t>
            </a:r>
            <a:r>
              <a:rPr lang="en-US" u="sng">
                <a:latin typeface="Corbel"/>
              </a:rPr>
              <a:t>Areas of Discussion only</a:t>
            </a:r>
            <a:endParaRPr lang="en-US" u="sng"/>
          </a:p>
          <a:p>
            <a:pPr marL="227965" indent="-227965"/>
            <a:r>
              <a:rPr lang="en-US">
                <a:latin typeface="Corbel"/>
              </a:rPr>
              <a:t>GPAC and PC land use map:</a:t>
            </a:r>
          </a:p>
          <a:p>
            <a:pPr marL="685165" lvl="1" indent="-227965"/>
            <a:r>
              <a:rPr lang="en-US">
                <a:latin typeface="Corbel"/>
              </a:rPr>
              <a:t>Minimal overall change in land use capacity</a:t>
            </a:r>
            <a:endParaRPr lang="en-US"/>
          </a:p>
          <a:p>
            <a:pPr marL="685165" lvl="1" indent="-227965"/>
            <a:r>
              <a:rPr lang="en-US">
                <a:latin typeface="Corbel"/>
              </a:rPr>
              <a:t>Increases in some areas were offset by decreases in other areas</a:t>
            </a:r>
            <a:endParaRPr lang="en-US"/>
          </a:p>
          <a:p>
            <a:pPr marL="685165" lvl="1" indent="-227965"/>
            <a:r>
              <a:rPr lang="en-US">
                <a:latin typeface="Corbel"/>
              </a:rPr>
              <a:t>Proposed land use changes would not meet the City Council growth target</a:t>
            </a:r>
            <a:endParaRPr lang="en-US"/>
          </a:p>
          <a:p>
            <a:pPr marL="685165" lvl="1" indent="-227965"/>
            <a:r>
              <a:rPr lang="en-US">
                <a:latin typeface="Corbel"/>
              </a:rPr>
              <a:t>City may need to change zoning in next RHNA cycle</a:t>
            </a:r>
            <a:endParaRPr lang="en-US"/>
          </a:p>
          <a:p>
            <a:pPr marL="227965" indent="-227965"/>
            <a:endParaRPr lang="en-US"/>
          </a:p>
          <a:p>
            <a:pPr marL="227965" indent="-227965"/>
            <a:endParaRPr lang="en-US"/>
          </a:p>
        </p:txBody>
      </p:sp>
    </p:spTree>
    <p:extLst>
      <p:ext uri="{BB962C8B-B14F-4D97-AF65-F5344CB8AC3E}">
        <p14:creationId xmlns:p14="http://schemas.microsoft.com/office/powerpoint/2010/main" val="971339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CCEC-7FAE-BC04-6FE3-7CA0F42CCF63}"/>
              </a:ext>
            </a:extLst>
          </p:cNvPr>
          <p:cNvSpPr>
            <a:spLocks noGrp="1"/>
          </p:cNvSpPr>
          <p:nvPr>
            <p:ph type="ctrTitle"/>
          </p:nvPr>
        </p:nvSpPr>
        <p:spPr/>
        <p:txBody>
          <a:bodyPr/>
          <a:lstStyle/>
          <a:p>
            <a:r>
              <a:rPr lang="en-US">
                <a:latin typeface="Corbel"/>
              </a:rPr>
              <a:t>City Council Direction</a:t>
            </a:r>
            <a:endParaRPr lang="en-US"/>
          </a:p>
        </p:txBody>
      </p:sp>
      <p:sp>
        <p:nvSpPr>
          <p:cNvPr id="3" name="Subtitle 2">
            <a:extLst>
              <a:ext uri="{FF2B5EF4-FFF2-40B4-BE49-F238E27FC236}">
                <a16:creationId xmlns:a16="http://schemas.microsoft.com/office/drawing/2014/main" id="{29A13489-2813-145C-3D71-DB2D651204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24505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570D6-9BE7-42F9-A662-8C1B0B2B7E31}"/>
              </a:ext>
            </a:extLst>
          </p:cNvPr>
          <p:cNvSpPr>
            <a:spLocks noGrp="1" noRot="1" noMove="1" noResize="1" noEditPoints="1" noAdjustHandles="1" noChangeArrowheads="1" noChangeShapeType="1"/>
          </p:cNvSpPr>
          <p:nvPr/>
        </p:nvSpPr>
        <p:spPr>
          <a:xfrm>
            <a:off x="0" y="5889236"/>
            <a:ext cx="12192000" cy="96876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2" name="Picture 71" descr="A picture containing text, screenshot, colorfulness, font&#10;&#10;Description automatically generated">
            <a:extLst>
              <a:ext uri="{FF2B5EF4-FFF2-40B4-BE49-F238E27FC236}">
                <a16:creationId xmlns:a16="http://schemas.microsoft.com/office/drawing/2014/main" id="{A67F9132-1405-4A58-A391-82D0B0C016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436" y="1224857"/>
            <a:ext cx="4313059" cy="4930436"/>
          </a:xfrm>
          <a:prstGeom prst="rect">
            <a:avLst/>
          </a:prstGeom>
          <a:ln>
            <a:solidFill>
              <a:srgbClr val="000000"/>
            </a:solidFill>
          </a:ln>
        </p:spPr>
      </p:pic>
      <p:sp>
        <p:nvSpPr>
          <p:cNvPr id="30" name="Rectangle 29">
            <a:extLst>
              <a:ext uri="{FF2B5EF4-FFF2-40B4-BE49-F238E27FC236}">
                <a16:creationId xmlns:a16="http://schemas.microsoft.com/office/drawing/2014/main" id="{BA157052-34F7-2D5F-1F42-C352881AB3BD}"/>
              </a:ext>
            </a:extLst>
          </p:cNvPr>
          <p:cNvSpPr>
            <a:spLocks/>
          </p:cNvSpPr>
          <p:nvPr/>
        </p:nvSpPr>
        <p:spPr>
          <a:xfrm>
            <a:off x="0" y="6240442"/>
            <a:ext cx="12192000" cy="61755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8" name="Picture 17" descr="A map of a city&#10;&#10;Description automatically generated with medium confidence">
            <a:extLst>
              <a:ext uri="{FF2B5EF4-FFF2-40B4-BE49-F238E27FC236}">
                <a16:creationId xmlns:a16="http://schemas.microsoft.com/office/drawing/2014/main" id="{B0E32958-B8CC-C76D-73AC-B2B255C4DA5B}"/>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4336799" y="71914"/>
            <a:ext cx="4441825" cy="671417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noFill/>
        </p:spPr>
        <p:txBody>
          <a:bodyPr/>
          <a:lstStyle/>
          <a:p>
            <a:r>
              <a:rPr lang="en-US">
                <a:latin typeface="Corbel"/>
              </a:rPr>
              <a:t>Westside – </a:t>
            </a:r>
            <a:br>
              <a:rPr lang="en-US">
                <a:latin typeface="Corbel"/>
              </a:rPr>
            </a:br>
            <a:r>
              <a:rPr lang="en-US">
                <a:latin typeface="Corbel"/>
              </a:rPr>
              <a:t>City Council</a:t>
            </a:r>
            <a:endParaRPr lang="en-US"/>
          </a:p>
        </p:txBody>
      </p:sp>
      <p:sp>
        <p:nvSpPr>
          <p:cNvPr id="28" name="Freeform: Shape 27">
            <a:extLst>
              <a:ext uri="{FF2B5EF4-FFF2-40B4-BE49-F238E27FC236}">
                <a16:creationId xmlns:a16="http://schemas.microsoft.com/office/drawing/2014/main" id="{B79858D7-E4B7-988A-5210-7F10EE7F036D}"/>
              </a:ext>
            </a:extLst>
          </p:cNvPr>
          <p:cNvSpPr/>
          <p:nvPr/>
        </p:nvSpPr>
        <p:spPr>
          <a:xfrm>
            <a:off x="6133231" y="1763848"/>
            <a:ext cx="921595" cy="944460"/>
          </a:xfrm>
          <a:custGeom>
            <a:avLst/>
            <a:gdLst>
              <a:gd name="connsiteX0" fmla="*/ 204787 w 804862"/>
              <a:gd name="connsiteY0" fmla="*/ 0 h 914400"/>
              <a:gd name="connsiteX1" fmla="*/ 171450 w 804862"/>
              <a:gd name="connsiteY1" fmla="*/ 190500 h 914400"/>
              <a:gd name="connsiteX2" fmla="*/ 166687 w 804862"/>
              <a:gd name="connsiteY2" fmla="*/ 257175 h 914400"/>
              <a:gd name="connsiteX3" fmla="*/ 166687 w 804862"/>
              <a:gd name="connsiteY3" fmla="*/ 395287 h 914400"/>
              <a:gd name="connsiteX4" fmla="*/ 0 w 804862"/>
              <a:gd name="connsiteY4" fmla="*/ 795337 h 914400"/>
              <a:gd name="connsiteX5" fmla="*/ 152400 w 804862"/>
              <a:gd name="connsiteY5" fmla="*/ 833437 h 914400"/>
              <a:gd name="connsiteX6" fmla="*/ 252412 w 804862"/>
              <a:gd name="connsiteY6" fmla="*/ 847725 h 914400"/>
              <a:gd name="connsiteX7" fmla="*/ 304800 w 804862"/>
              <a:gd name="connsiteY7" fmla="*/ 862012 h 914400"/>
              <a:gd name="connsiteX8" fmla="*/ 471487 w 804862"/>
              <a:gd name="connsiteY8" fmla="*/ 914400 h 914400"/>
              <a:gd name="connsiteX9" fmla="*/ 495300 w 804862"/>
              <a:gd name="connsiteY9" fmla="*/ 804862 h 914400"/>
              <a:gd name="connsiteX10" fmla="*/ 804862 w 804862"/>
              <a:gd name="connsiteY10" fmla="*/ 166687 h 914400"/>
              <a:gd name="connsiteX11" fmla="*/ 204787 w 804862"/>
              <a:gd name="connsiteY11"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862" h="914400">
                <a:moveTo>
                  <a:pt x="204787" y="0"/>
                </a:moveTo>
                <a:lnTo>
                  <a:pt x="171450" y="190500"/>
                </a:lnTo>
                <a:lnTo>
                  <a:pt x="166687" y="257175"/>
                </a:lnTo>
                <a:lnTo>
                  <a:pt x="166687" y="395287"/>
                </a:lnTo>
                <a:lnTo>
                  <a:pt x="0" y="795337"/>
                </a:lnTo>
                <a:lnTo>
                  <a:pt x="152400" y="833437"/>
                </a:lnTo>
                <a:lnTo>
                  <a:pt x="252412" y="847725"/>
                </a:lnTo>
                <a:lnTo>
                  <a:pt x="304800" y="862012"/>
                </a:lnTo>
                <a:lnTo>
                  <a:pt x="471487" y="914400"/>
                </a:lnTo>
                <a:lnTo>
                  <a:pt x="495300" y="804862"/>
                </a:lnTo>
                <a:lnTo>
                  <a:pt x="804862" y="166687"/>
                </a:lnTo>
                <a:lnTo>
                  <a:pt x="204787" y="0"/>
                </a:lnTo>
                <a:close/>
              </a:path>
            </a:pathLst>
          </a:custGeom>
          <a:noFill/>
          <a:ln w="50800" cap="rnd">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1A23DBF-CC0B-2894-8864-D71B0085407A}"/>
              </a:ext>
            </a:extLst>
          </p:cNvPr>
          <p:cNvSpPr/>
          <p:nvPr/>
        </p:nvSpPr>
        <p:spPr>
          <a:xfrm>
            <a:off x="6050227" y="3377247"/>
            <a:ext cx="1102011" cy="3305481"/>
          </a:xfrm>
          <a:custGeom>
            <a:avLst/>
            <a:gdLst>
              <a:gd name="connsiteX0" fmla="*/ 947737 w 1076325"/>
              <a:gd name="connsiteY0" fmla="*/ 0 h 3062287"/>
              <a:gd name="connsiteX1" fmla="*/ 781050 w 1076325"/>
              <a:gd name="connsiteY1" fmla="*/ 647700 h 3062287"/>
              <a:gd name="connsiteX2" fmla="*/ 638175 w 1076325"/>
              <a:gd name="connsiteY2" fmla="*/ 623887 h 3062287"/>
              <a:gd name="connsiteX3" fmla="*/ 0 w 1076325"/>
              <a:gd name="connsiteY3" fmla="*/ 3009900 h 3062287"/>
              <a:gd name="connsiteX4" fmla="*/ 304800 w 1076325"/>
              <a:gd name="connsiteY4" fmla="*/ 3062287 h 3062287"/>
              <a:gd name="connsiteX5" fmla="*/ 552450 w 1076325"/>
              <a:gd name="connsiteY5" fmla="*/ 2028825 h 3062287"/>
              <a:gd name="connsiteX6" fmla="*/ 652462 w 1076325"/>
              <a:gd name="connsiteY6" fmla="*/ 2052637 h 3062287"/>
              <a:gd name="connsiteX7" fmla="*/ 681037 w 1076325"/>
              <a:gd name="connsiteY7" fmla="*/ 2052637 h 3062287"/>
              <a:gd name="connsiteX8" fmla="*/ 781050 w 1076325"/>
              <a:gd name="connsiteY8" fmla="*/ 1695450 h 3062287"/>
              <a:gd name="connsiteX9" fmla="*/ 647700 w 1076325"/>
              <a:gd name="connsiteY9" fmla="*/ 1657350 h 3062287"/>
              <a:gd name="connsiteX10" fmla="*/ 1076325 w 1076325"/>
              <a:gd name="connsiteY10" fmla="*/ 4762 h 3062287"/>
              <a:gd name="connsiteX11" fmla="*/ 947737 w 1076325"/>
              <a:gd name="connsiteY11" fmla="*/ 0 h 306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325" h="3062287">
                <a:moveTo>
                  <a:pt x="947737" y="0"/>
                </a:moveTo>
                <a:lnTo>
                  <a:pt x="781050" y="647700"/>
                </a:lnTo>
                <a:lnTo>
                  <a:pt x="638175" y="623887"/>
                </a:lnTo>
                <a:lnTo>
                  <a:pt x="0" y="3009900"/>
                </a:lnTo>
                <a:lnTo>
                  <a:pt x="304800" y="3062287"/>
                </a:lnTo>
                <a:lnTo>
                  <a:pt x="552450" y="2028825"/>
                </a:lnTo>
                <a:lnTo>
                  <a:pt x="652462" y="2052637"/>
                </a:lnTo>
                <a:lnTo>
                  <a:pt x="681037" y="2052637"/>
                </a:lnTo>
                <a:lnTo>
                  <a:pt x="781050" y="1695450"/>
                </a:lnTo>
                <a:lnTo>
                  <a:pt x="647700" y="1657350"/>
                </a:lnTo>
                <a:lnTo>
                  <a:pt x="1076325" y="4762"/>
                </a:lnTo>
                <a:lnTo>
                  <a:pt x="947737" y="0"/>
                </a:lnTo>
                <a:close/>
              </a:path>
            </a:pathLst>
          </a:custGeom>
          <a:noFill/>
          <a:ln w="50800" cap="rnd">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156B081-8352-07F2-FC39-2426974FAC57}"/>
              </a:ext>
            </a:extLst>
          </p:cNvPr>
          <p:cNvSpPr/>
          <p:nvPr/>
        </p:nvSpPr>
        <p:spPr>
          <a:xfrm>
            <a:off x="5828654" y="4081644"/>
            <a:ext cx="419100" cy="988664"/>
          </a:xfrm>
          <a:custGeom>
            <a:avLst/>
            <a:gdLst>
              <a:gd name="connsiteX0" fmla="*/ 219075 w 419100"/>
              <a:gd name="connsiteY0" fmla="*/ 0 h 952500"/>
              <a:gd name="connsiteX1" fmla="*/ 0 w 419100"/>
              <a:gd name="connsiteY1" fmla="*/ 895350 h 952500"/>
              <a:gd name="connsiteX2" fmla="*/ 190500 w 419100"/>
              <a:gd name="connsiteY2" fmla="*/ 947737 h 952500"/>
              <a:gd name="connsiteX3" fmla="*/ 209550 w 419100"/>
              <a:gd name="connsiteY3" fmla="*/ 952500 h 952500"/>
              <a:gd name="connsiteX4" fmla="*/ 419100 w 419100"/>
              <a:gd name="connsiteY4" fmla="*/ 42862 h 952500"/>
              <a:gd name="connsiteX5" fmla="*/ 219075 w 419100"/>
              <a:gd name="connsiteY5"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952500">
                <a:moveTo>
                  <a:pt x="219075" y="0"/>
                </a:moveTo>
                <a:lnTo>
                  <a:pt x="0" y="895350"/>
                </a:lnTo>
                <a:lnTo>
                  <a:pt x="190500" y="947737"/>
                </a:lnTo>
                <a:lnTo>
                  <a:pt x="209550" y="952500"/>
                </a:lnTo>
                <a:lnTo>
                  <a:pt x="419100" y="42862"/>
                </a:lnTo>
                <a:lnTo>
                  <a:pt x="219075" y="0"/>
                </a:lnTo>
                <a:close/>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19E8E2-FF5A-7CFF-EDC4-1A8452904EA2}"/>
              </a:ext>
            </a:extLst>
          </p:cNvPr>
          <p:cNvSpPr txBox="1"/>
          <p:nvPr/>
        </p:nvSpPr>
        <p:spPr>
          <a:xfrm>
            <a:off x="8626390" y="3795878"/>
            <a:ext cx="3186730" cy="830997"/>
          </a:xfrm>
          <a:prstGeom prst="rect">
            <a:avLst/>
          </a:prstGeom>
          <a:solidFill>
            <a:schemeClr val="accent1">
              <a:lumMod val="40000"/>
              <a:lumOff val="60000"/>
            </a:schemeClr>
          </a:solidFill>
          <a:ln>
            <a:solidFill>
              <a:schemeClr val="accent2">
                <a:lumMod val="10000"/>
              </a:schemeClr>
            </a:solidFill>
          </a:ln>
        </p:spPr>
        <p:txBody>
          <a:bodyPr wrap="square" lIns="91440" tIns="45720" rIns="91440" bIns="45720" rtlCol="0" anchor="t">
            <a:spAutoFit/>
          </a:bodyPr>
          <a:lstStyle/>
          <a:p>
            <a:r>
              <a:rPr lang="en-US" sz="1200" b="1" u="sng">
                <a:solidFill>
                  <a:schemeClr val="accent2">
                    <a:lumMod val="10000"/>
                  </a:schemeClr>
                </a:solidFill>
                <a:latin typeface="Corbel"/>
              </a:rPr>
              <a:t>3. Maintain Base Uses</a:t>
            </a:r>
          </a:p>
          <a:p>
            <a:r>
              <a:rPr lang="en-US" sz="1200">
                <a:solidFill>
                  <a:schemeClr val="accent2">
                    <a:lumMod val="10000"/>
                  </a:schemeClr>
                </a:solidFill>
                <a:latin typeface="Corbel"/>
              </a:rPr>
              <a:t>Reject change to Commercial (3 stories); maintain General Industrial (6 stories) and Light Industrial/Flex (3 stories) </a:t>
            </a:r>
            <a:endParaRPr lang="en-US" sz="1200">
              <a:solidFill>
                <a:schemeClr val="accent2">
                  <a:lumMod val="10000"/>
                </a:schemeClr>
              </a:solidFill>
              <a:latin typeface="Corbel" panose="020B0503020204020204" pitchFamily="34" charset="0"/>
            </a:endParaRPr>
          </a:p>
        </p:txBody>
      </p:sp>
      <p:sp>
        <p:nvSpPr>
          <p:cNvPr id="7" name="TextBox 6">
            <a:extLst>
              <a:ext uri="{FF2B5EF4-FFF2-40B4-BE49-F238E27FC236}">
                <a16:creationId xmlns:a16="http://schemas.microsoft.com/office/drawing/2014/main" id="{42BE25BE-D7CE-189B-6771-94B6F37BB95A}"/>
              </a:ext>
            </a:extLst>
          </p:cNvPr>
          <p:cNvSpPr txBox="1"/>
          <p:nvPr/>
        </p:nvSpPr>
        <p:spPr>
          <a:xfrm>
            <a:off x="8604163" y="5708148"/>
            <a:ext cx="3171096"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1. Ventura Avenue South of Stanley</a:t>
            </a:r>
          </a:p>
          <a:p>
            <a:r>
              <a:rPr lang="en-US" sz="1200">
                <a:solidFill>
                  <a:schemeClr val="accent2">
                    <a:lumMod val="10000"/>
                  </a:schemeClr>
                </a:solidFill>
                <a:latin typeface="Corbel" panose="020B0503020204020204" pitchFamily="34" charset="0"/>
              </a:rPr>
              <a:t>Change to Mixed Use 3 (3 Stories) from Mixed Use 6 (6 stories); maintain Light Industrial/Flex</a:t>
            </a:r>
          </a:p>
        </p:txBody>
      </p:sp>
      <p:sp>
        <p:nvSpPr>
          <p:cNvPr id="8" name="TextBox 7">
            <a:extLst>
              <a:ext uri="{FF2B5EF4-FFF2-40B4-BE49-F238E27FC236}">
                <a16:creationId xmlns:a16="http://schemas.microsoft.com/office/drawing/2014/main" id="{E043594B-08F1-9CD7-F8D4-593B9C810A57}"/>
              </a:ext>
            </a:extLst>
          </p:cNvPr>
          <p:cNvSpPr txBox="1"/>
          <p:nvPr/>
        </p:nvSpPr>
        <p:spPr>
          <a:xfrm>
            <a:off x="3804871" y="851310"/>
            <a:ext cx="2570188"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4. VUSD Site</a:t>
            </a:r>
          </a:p>
          <a:p>
            <a:r>
              <a:rPr lang="en-US" sz="1200">
                <a:solidFill>
                  <a:schemeClr val="accent2">
                    <a:lumMod val="10000"/>
                  </a:schemeClr>
                </a:solidFill>
                <a:latin typeface="Corbel" panose="020B0503020204020204" pitchFamily="34" charset="0"/>
              </a:rPr>
              <a:t>Change to Mixed Use 4 (4 Stories) from Commercial</a:t>
            </a:r>
          </a:p>
        </p:txBody>
      </p:sp>
      <p:sp>
        <p:nvSpPr>
          <p:cNvPr id="9" name="TextBox 8">
            <a:extLst>
              <a:ext uri="{FF2B5EF4-FFF2-40B4-BE49-F238E27FC236}">
                <a16:creationId xmlns:a16="http://schemas.microsoft.com/office/drawing/2014/main" id="{89CAD80A-E9A7-D490-6EC4-D6D3FCFC9DC3}"/>
              </a:ext>
            </a:extLst>
          </p:cNvPr>
          <p:cNvSpPr txBox="1"/>
          <p:nvPr/>
        </p:nvSpPr>
        <p:spPr>
          <a:xfrm>
            <a:off x="3606178" y="5204405"/>
            <a:ext cx="2570189" cy="1015663"/>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2. Olive Avenue between Vince and Ramona</a:t>
            </a:r>
          </a:p>
          <a:p>
            <a:r>
              <a:rPr lang="en-US" sz="1200">
                <a:solidFill>
                  <a:schemeClr val="accent2">
                    <a:lumMod val="10000"/>
                  </a:schemeClr>
                </a:solidFill>
                <a:latin typeface="Corbel" panose="020B0503020204020204" pitchFamily="34" charset="0"/>
              </a:rPr>
              <a:t>Change to Mixed Use 3 (3 Stories) from Mixed Use 6 (6 stories) and 3-story Multifamily</a:t>
            </a:r>
          </a:p>
        </p:txBody>
      </p:sp>
      <p:cxnSp>
        <p:nvCxnSpPr>
          <p:cNvPr id="10" name="Straight Arrow Connector 9">
            <a:extLst>
              <a:ext uri="{FF2B5EF4-FFF2-40B4-BE49-F238E27FC236}">
                <a16:creationId xmlns:a16="http://schemas.microsoft.com/office/drawing/2014/main" id="{095A1D63-AA90-8BDB-C328-FA359CF1439D}"/>
              </a:ext>
            </a:extLst>
          </p:cNvPr>
          <p:cNvCxnSpPr>
            <a:cxnSpLocks/>
            <a:stCxn id="9" idx="0"/>
          </p:cNvCxnSpPr>
          <p:nvPr/>
        </p:nvCxnSpPr>
        <p:spPr>
          <a:xfrm flipV="1">
            <a:off x="4891273" y="4416631"/>
            <a:ext cx="1173101" cy="78777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2E63066-5EB9-37AA-EDE1-0F7110EDA9C9}"/>
              </a:ext>
            </a:extLst>
          </p:cNvPr>
          <p:cNvCxnSpPr>
            <a:cxnSpLocks/>
            <a:stCxn id="7" idx="1"/>
          </p:cNvCxnSpPr>
          <p:nvPr/>
        </p:nvCxnSpPr>
        <p:spPr>
          <a:xfrm flipH="1" flipV="1">
            <a:off x="6405311" y="6020365"/>
            <a:ext cx="2198852" cy="1094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6A922225-94A5-1061-A46A-8485C90B0E2C}"/>
              </a:ext>
            </a:extLst>
          </p:cNvPr>
          <p:cNvCxnSpPr>
            <a:cxnSpLocks/>
            <a:stCxn id="6" idx="1"/>
          </p:cNvCxnSpPr>
          <p:nvPr/>
        </p:nvCxnSpPr>
        <p:spPr>
          <a:xfrm flipH="1" flipV="1">
            <a:off x="7306147" y="3062122"/>
            <a:ext cx="1320243" cy="11492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5" name="Oval 44">
            <a:extLst>
              <a:ext uri="{FF2B5EF4-FFF2-40B4-BE49-F238E27FC236}">
                <a16:creationId xmlns:a16="http://schemas.microsoft.com/office/drawing/2014/main" id="{EE5FB0B1-140D-0CAC-AB86-4AAFB6B2C514}"/>
              </a:ext>
            </a:extLst>
          </p:cNvPr>
          <p:cNvSpPr/>
          <p:nvPr/>
        </p:nvSpPr>
        <p:spPr>
          <a:xfrm>
            <a:off x="6405311" y="5252855"/>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sp>
        <p:nvSpPr>
          <p:cNvPr id="51" name="Oval 50">
            <a:extLst>
              <a:ext uri="{FF2B5EF4-FFF2-40B4-BE49-F238E27FC236}">
                <a16:creationId xmlns:a16="http://schemas.microsoft.com/office/drawing/2014/main" id="{8B1DFF87-AFC1-5248-DD25-B9CF59570FAF}"/>
              </a:ext>
            </a:extLst>
          </p:cNvPr>
          <p:cNvSpPr/>
          <p:nvPr/>
        </p:nvSpPr>
        <p:spPr>
          <a:xfrm>
            <a:off x="8151157" y="7830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7</a:t>
            </a:r>
          </a:p>
        </p:txBody>
      </p:sp>
      <p:cxnSp>
        <p:nvCxnSpPr>
          <p:cNvPr id="52" name="Straight Arrow Connector 51">
            <a:extLst>
              <a:ext uri="{FF2B5EF4-FFF2-40B4-BE49-F238E27FC236}">
                <a16:creationId xmlns:a16="http://schemas.microsoft.com/office/drawing/2014/main" id="{EFFAB13C-DCD8-FFF9-3A64-661EE5901EFA}"/>
              </a:ext>
            </a:extLst>
          </p:cNvPr>
          <p:cNvCxnSpPr>
            <a:cxnSpLocks/>
            <a:stCxn id="55" idx="1"/>
          </p:cNvCxnSpPr>
          <p:nvPr/>
        </p:nvCxnSpPr>
        <p:spPr>
          <a:xfrm flipH="1" flipV="1">
            <a:off x="7341655" y="1743138"/>
            <a:ext cx="1393354" cy="87991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5" name="TextBox 54">
            <a:extLst>
              <a:ext uri="{FF2B5EF4-FFF2-40B4-BE49-F238E27FC236}">
                <a16:creationId xmlns:a16="http://schemas.microsoft.com/office/drawing/2014/main" id="{DF7FC7DA-8444-9C05-EE3C-26197BAE03B7}"/>
              </a:ext>
            </a:extLst>
          </p:cNvPr>
          <p:cNvSpPr txBox="1"/>
          <p:nvPr/>
        </p:nvSpPr>
        <p:spPr>
          <a:xfrm>
            <a:off x="8735009" y="2207552"/>
            <a:ext cx="3155459" cy="830997"/>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5. Ventura North of De Anza &amp; Area Around Ventura Charter School</a:t>
            </a:r>
          </a:p>
          <a:p>
            <a:r>
              <a:rPr lang="en-US" sz="1200">
                <a:solidFill>
                  <a:schemeClr val="accent2">
                    <a:lumMod val="10000"/>
                  </a:schemeClr>
                </a:solidFill>
                <a:latin typeface="Corbel" panose="020B0503020204020204" pitchFamily="34" charset="0"/>
              </a:rPr>
              <a:t>Change to Mixed Use 3 (3 Stories) from Mixed Use 6 (6 Stories) parcels</a:t>
            </a:r>
          </a:p>
        </p:txBody>
      </p:sp>
      <p:cxnSp>
        <p:nvCxnSpPr>
          <p:cNvPr id="64" name="Straight Arrow Connector 63">
            <a:extLst>
              <a:ext uri="{FF2B5EF4-FFF2-40B4-BE49-F238E27FC236}">
                <a16:creationId xmlns:a16="http://schemas.microsoft.com/office/drawing/2014/main" id="{73856D4D-9E0E-31E7-78DF-7065C72EE80B}"/>
              </a:ext>
            </a:extLst>
          </p:cNvPr>
          <p:cNvCxnSpPr>
            <a:cxnSpLocks/>
            <a:stCxn id="8" idx="2"/>
          </p:cNvCxnSpPr>
          <p:nvPr/>
        </p:nvCxnSpPr>
        <p:spPr>
          <a:xfrm>
            <a:off x="5089965" y="1497641"/>
            <a:ext cx="1415031" cy="79280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3" name="Freeform: Shape 52">
            <a:extLst>
              <a:ext uri="{FF2B5EF4-FFF2-40B4-BE49-F238E27FC236}">
                <a16:creationId xmlns:a16="http://schemas.microsoft.com/office/drawing/2014/main" id="{56D67F89-AD91-E2AC-46CB-C5AB0E0CD4D2}"/>
              </a:ext>
            </a:extLst>
          </p:cNvPr>
          <p:cNvSpPr/>
          <p:nvPr/>
        </p:nvSpPr>
        <p:spPr>
          <a:xfrm rot="165127">
            <a:off x="7121662" y="2544037"/>
            <a:ext cx="368968" cy="832886"/>
          </a:xfrm>
          <a:custGeom>
            <a:avLst/>
            <a:gdLst>
              <a:gd name="connsiteX0" fmla="*/ 160421 w 368968"/>
              <a:gd name="connsiteY0" fmla="*/ 0 h 729916"/>
              <a:gd name="connsiteX1" fmla="*/ 368968 w 368968"/>
              <a:gd name="connsiteY1" fmla="*/ 56148 h 729916"/>
              <a:gd name="connsiteX2" fmla="*/ 176463 w 368968"/>
              <a:gd name="connsiteY2" fmla="*/ 681790 h 729916"/>
              <a:gd name="connsiteX3" fmla="*/ 128336 w 368968"/>
              <a:gd name="connsiteY3" fmla="*/ 665748 h 729916"/>
              <a:gd name="connsiteX4" fmla="*/ 112294 w 368968"/>
              <a:gd name="connsiteY4" fmla="*/ 729916 h 729916"/>
              <a:gd name="connsiteX5" fmla="*/ 0 w 368968"/>
              <a:gd name="connsiteY5" fmla="*/ 713874 h 729916"/>
              <a:gd name="connsiteX6" fmla="*/ 160421 w 368968"/>
              <a:gd name="connsiteY6" fmla="*/ 0 h 72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968" h="729916">
                <a:moveTo>
                  <a:pt x="160421" y="0"/>
                </a:moveTo>
                <a:lnTo>
                  <a:pt x="368968" y="56148"/>
                </a:lnTo>
                <a:lnTo>
                  <a:pt x="176463" y="681790"/>
                </a:lnTo>
                <a:lnTo>
                  <a:pt x="128336" y="665748"/>
                </a:lnTo>
                <a:lnTo>
                  <a:pt x="112294" y="729916"/>
                </a:lnTo>
                <a:lnTo>
                  <a:pt x="0" y="713874"/>
                </a:lnTo>
                <a:lnTo>
                  <a:pt x="160421"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DE62622-A195-5410-6F80-4355397FEEB2}"/>
              </a:ext>
            </a:extLst>
          </p:cNvPr>
          <p:cNvSpPr/>
          <p:nvPr/>
        </p:nvSpPr>
        <p:spPr>
          <a:xfrm>
            <a:off x="6847577" y="2048994"/>
            <a:ext cx="458570" cy="558507"/>
          </a:xfrm>
          <a:custGeom>
            <a:avLst/>
            <a:gdLst>
              <a:gd name="connsiteX0" fmla="*/ 0 w 505326"/>
              <a:gd name="connsiteY0" fmla="*/ 368969 h 481263"/>
              <a:gd name="connsiteX1" fmla="*/ 409073 w 505326"/>
              <a:gd name="connsiteY1" fmla="*/ 481263 h 481263"/>
              <a:gd name="connsiteX2" fmla="*/ 505326 w 505326"/>
              <a:gd name="connsiteY2" fmla="*/ 72190 h 481263"/>
              <a:gd name="connsiteX3" fmla="*/ 200526 w 505326"/>
              <a:gd name="connsiteY3" fmla="*/ 0 h 481263"/>
              <a:gd name="connsiteX4" fmla="*/ 0 w 505326"/>
              <a:gd name="connsiteY4" fmla="*/ 368969 h 48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26" h="481263">
                <a:moveTo>
                  <a:pt x="0" y="368969"/>
                </a:moveTo>
                <a:lnTo>
                  <a:pt x="409073" y="481263"/>
                </a:lnTo>
                <a:lnTo>
                  <a:pt x="505326" y="72190"/>
                </a:lnTo>
                <a:lnTo>
                  <a:pt x="200526" y="0"/>
                </a:lnTo>
                <a:lnTo>
                  <a:pt x="0" y="36896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71EF14D4-C5DA-99E8-856C-FBFF5AB0055A}"/>
              </a:ext>
            </a:extLst>
          </p:cNvPr>
          <p:cNvSpPr/>
          <p:nvPr/>
        </p:nvSpPr>
        <p:spPr>
          <a:xfrm>
            <a:off x="7069855" y="1419973"/>
            <a:ext cx="436952" cy="583938"/>
          </a:xfrm>
          <a:custGeom>
            <a:avLst/>
            <a:gdLst>
              <a:gd name="connsiteX0" fmla="*/ 136358 w 425116"/>
              <a:gd name="connsiteY0" fmla="*/ 0 h 545432"/>
              <a:gd name="connsiteX1" fmla="*/ 96253 w 425116"/>
              <a:gd name="connsiteY1" fmla="*/ 232611 h 545432"/>
              <a:gd name="connsiteX2" fmla="*/ 72190 w 425116"/>
              <a:gd name="connsiteY2" fmla="*/ 320842 h 545432"/>
              <a:gd name="connsiteX3" fmla="*/ 0 w 425116"/>
              <a:gd name="connsiteY3" fmla="*/ 465221 h 545432"/>
              <a:gd name="connsiteX4" fmla="*/ 304800 w 425116"/>
              <a:gd name="connsiteY4" fmla="*/ 545432 h 545432"/>
              <a:gd name="connsiteX5" fmla="*/ 425116 w 425116"/>
              <a:gd name="connsiteY5" fmla="*/ 56148 h 545432"/>
              <a:gd name="connsiteX6" fmla="*/ 136358 w 425116"/>
              <a:gd name="connsiteY6" fmla="*/ 0 h 54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116" h="545432">
                <a:moveTo>
                  <a:pt x="136358" y="0"/>
                </a:moveTo>
                <a:lnTo>
                  <a:pt x="96253" y="232611"/>
                </a:lnTo>
                <a:lnTo>
                  <a:pt x="72190" y="320842"/>
                </a:lnTo>
                <a:lnTo>
                  <a:pt x="0" y="465221"/>
                </a:lnTo>
                <a:lnTo>
                  <a:pt x="304800" y="545432"/>
                </a:lnTo>
                <a:lnTo>
                  <a:pt x="425116" y="56148"/>
                </a:lnTo>
                <a:lnTo>
                  <a:pt x="136358"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F1AF1AA-D691-1EEE-E3A5-AE890CAD47CB}"/>
              </a:ext>
            </a:extLst>
          </p:cNvPr>
          <p:cNvSpPr/>
          <p:nvPr/>
        </p:nvSpPr>
        <p:spPr>
          <a:xfrm>
            <a:off x="5890598" y="441299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sp>
        <p:nvSpPr>
          <p:cNvPr id="61" name="Oval 60">
            <a:extLst>
              <a:ext uri="{FF2B5EF4-FFF2-40B4-BE49-F238E27FC236}">
                <a16:creationId xmlns:a16="http://schemas.microsoft.com/office/drawing/2014/main" id="{235C8E3B-B695-D66B-20EC-ED8FFCEF1F5E}"/>
              </a:ext>
            </a:extLst>
          </p:cNvPr>
          <p:cNvSpPr/>
          <p:nvPr/>
        </p:nvSpPr>
        <p:spPr>
          <a:xfrm>
            <a:off x="6469034" y="190232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4</a:t>
            </a:r>
          </a:p>
        </p:txBody>
      </p:sp>
      <p:cxnSp>
        <p:nvCxnSpPr>
          <p:cNvPr id="67" name="Straight Arrow Connector 66">
            <a:extLst>
              <a:ext uri="{FF2B5EF4-FFF2-40B4-BE49-F238E27FC236}">
                <a16:creationId xmlns:a16="http://schemas.microsoft.com/office/drawing/2014/main" id="{DD979C68-C7CE-4A8B-BF09-FB1669FDF042}"/>
              </a:ext>
            </a:extLst>
          </p:cNvPr>
          <p:cNvCxnSpPr>
            <a:cxnSpLocks/>
            <a:stCxn id="55" idx="1"/>
          </p:cNvCxnSpPr>
          <p:nvPr/>
        </p:nvCxnSpPr>
        <p:spPr>
          <a:xfrm flipH="1" flipV="1">
            <a:off x="7109792" y="2340047"/>
            <a:ext cx="1625217" cy="28300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70" name="Freeform: Shape 69">
            <a:extLst>
              <a:ext uri="{FF2B5EF4-FFF2-40B4-BE49-F238E27FC236}">
                <a16:creationId xmlns:a16="http://schemas.microsoft.com/office/drawing/2014/main" id="{2BA0D4E4-6F48-A394-57EB-95F2DC54E2E1}"/>
              </a:ext>
            </a:extLst>
          </p:cNvPr>
          <p:cNvSpPr/>
          <p:nvPr/>
        </p:nvSpPr>
        <p:spPr>
          <a:xfrm>
            <a:off x="7861264" y="207011"/>
            <a:ext cx="304799" cy="290529"/>
          </a:xfrm>
          <a:custGeom>
            <a:avLst/>
            <a:gdLst>
              <a:gd name="connsiteX0" fmla="*/ 24063 w 272716"/>
              <a:gd name="connsiteY0" fmla="*/ 48126 h 264695"/>
              <a:gd name="connsiteX1" fmla="*/ 0 w 272716"/>
              <a:gd name="connsiteY1" fmla="*/ 192505 h 264695"/>
              <a:gd name="connsiteX2" fmla="*/ 0 w 272716"/>
              <a:gd name="connsiteY2" fmla="*/ 232611 h 264695"/>
              <a:gd name="connsiteX3" fmla="*/ 32085 w 272716"/>
              <a:gd name="connsiteY3" fmla="*/ 248653 h 264695"/>
              <a:gd name="connsiteX4" fmla="*/ 160421 w 272716"/>
              <a:gd name="connsiteY4" fmla="*/ 264695 h 264695"/>
              <a:gd name="connsiteX5" fmla="*/ 224590 w 272716"/>
              <a:gd name="connsiteY5" fmla="*/ 256674 h 264695"/>
              <a:gd name="connsiteX6" fmla="*/ 272716 w 272716"/>
              <a:gd name="connsiteY6" fmla="*/ 248653 h 264695"/>
              <a:gd name="connsiteX7" fmla="*/ 192506 w 272716"/>
              <a:gd name="connsiteY7" fmla="*/ 0 h 264695"/>
              <a:gd name="connsiteX8" fmla="*/ 24063 w 272716"/>
              <a:gd name="connsiteY8" fmla="*/ 48126 h 2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16" h="264695">
                <a:moveTo>
                  <a:pt x="24063" y="48126"/>
                </a:moveTo>
                <a:lnTo>
                  <a:pt x="0" y="192505"/>
                </a:lnTo>
                <a:lnTo>
                  <a:pt x="0" y="232611"/>
                </a:lnTo>
                <a:lnTo>
                  <a:pt x="32085" y="248653"/>
                </a:lnTo>
                <a:lnTo>
                  <a:pt x="160421" y="264695"/>
                </a:lnTo>
                <a:lnTo>
                  <a:pt x="224590" y="256674"/>
                </a:lnTo>
                <a:lnTo>
                  <a:pt x="272716" y="248653"/>
                </a:lnTo>
                <a:lnTo>
                  <a:pt x="192506" y="0"/>
                </a:lnTo>
                <a:lnTo>
                  <a:pt x="24063" y="48126"/>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ABDDF04-C000-14EE-6C62-C0331DE03E80}"/>
              </a:ext>
            </a:extLst>
          </p:cNvPr>
          <p:cNvSpPr/>
          <p:nvPr/>
        </p:nvSpPr>
        <p:spPr>
          <a:xfrm>
            <a:off x="7781055" y="513582"/>
            <a:ext cx="385008" cy="176411"/>
          </a:xfrm>
          <a:custGeom>
            <a:avLst/>
            <a:gdLst>
              <a:gd name="connsiteX0" fmla="*/ 48126 w 352926"/>
              <a:gd name="connsiteY0" fmla="*/ 0 h 208547"/>
              <a:gd name="connsiteX1" fmla="*/ 160421 w 352926"/>
              <a:gd name="connsiteY1" fmla="*/ 40105 h 208547"/>
              <a:gd name="connsiteX2" fmla="*/ 232610 w 352926"/>
              <a:gd name="connsiteY2" fmla="*/ 40105 h 208547"/>
              <a:gd name="connsiteX3" fmla="*/ 304800 w 352926"/>
              <a:gd name="connsiteY3" fmla="*/ 32084 h 208547"/>
              <a:gd name="connsiteX4" fmla="*/ 352926 w 352926"/>
              <a:gd name="connsiteY4" fmla="*/ 32084 h 208547"/>
              <a:gd name="connsiteX5" fmla="*/ 352926 w 352926"/>
              <a:gd name="connsiteY5" fmla="*/ 120316 h 208547"/>
              <a:gd name="connsiteX6" fmla="*/ 352926 w 352926"/>
              <a:gd name="connsiteY6" fmla="*/ 192505 h 208547"/>
              <a:gd name="connsiteX7" fmla="*/ 336884 w 352926"/>
              <a:gd name="connsiteY7" fmla="*/ 208547 h 208547"/>
              <a:gd name="connsiteX8" fmla="*/ 280737 w 352926"/>
              <a:gd name="connsiteY8" fmla="*/ 184484 h 208547"/>
              <a:gd name="connsiteX9" fmla="*/ 216568 w 352926"/>
              <a:gd name="connsiteY9" fmla="*/ 160421 h 208547"/>
              <a:gd name="connsiteX10" fmla="*/ 184484 w 352926"/>
              <a:gd name="connsiteY10" fmla="*/ 144379 h 208547"/>
              <a:gd name="connsiteX11" fmla="*/ 160421 w 352926"/>
              <a:gd name="connsiteY11" fmla="*/ 128337 h 208547"/>
              <a:gd name="connsiteX12" fmla="*/ 128337 w 352926"/>
              <a:gd name="connsiteY12" fmla="*/ 128337 h 208547"/>
              <a:gd name="connsiteX13" fmla="*/ 80210 w 352926"/>
              <a:gd name="connsiteY13" fmla="*/ 160421 h 208547"/>
              <a:gd name="connsiteX14" fmla="*/ 16042 w 352926"/>
              <a:gd name="connsiteY14" fmla="*/ 192505 h 208547"/>
              <a:gd name="connsiteX15" fmla="*/ 0 w 352926"/>
              <a:gd name="connsiteY15" fmla="*/ 200526 h 208547"/>
              <a:gd name="connsiteX16" fmla="*/ 48126 w 352926"/>
              <a:gd name="connsiteY16" fmla="*/ 0 h 20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926" h="208547">
                <a:moveTo>
                  <a:pt x="48126" y="0"/>
                </a:moveTo>
                <a:lnTo>
                  <a:pt x="160421" y="40105"/>
                </a:lnTo>
                <a:lnTo>
                  <a:pt x="232610" y="40105"/>
                </a:lnTo>
                <a:lnTo>
                  <a:pt x="304800" y="32084"/>
                </a:lnTo>
                <a:lnTo>
                  <a:pt x="352926" y="32084"/>
                </a:lnTo>
                <a:lnTo>
                  <a:pt x="352926" y="120316"/>
                </a:lnTo>
                <a:lnTo>
                  <a:pt x="352926" y="192505"/>
                </a:lnTo>
                <a:lnTo>
                  <a:pt x="336884" y="208547"/>
                </a:lnTo>
                <a:lnTo>
                  <a:pt x="280737" y="184484"/>
                </a:lnTo>
                <a:lnTo>
                  <a:pt x="216568" y="160421"/>
                </a:lnTo>
                <a:lnTo>
                  <a:pt x="184484" y="144379"/>
                </a:lnTo>
                <a:lnTo>
                  <a:pt x="160421" y="128337"/>
                </a:lnTo>
                <a:lnTo>
                  <a:pt x="128337" y="128337"/>
                </a:lnTo>
                <a:lnTo>
                  <a:pt x="80210" y="160421"/>
                </a:lnTo>
                <a:lnTo>
                  <a:pt x="16042" y="192505"/>
                </a:lnTo>
                <a:lnTo>
                  <a:pt x="0" y="200526"/>
                </a:lnTo>
                <a:lnTo>
                  <a:pt x="48126"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63CD23-FFE1-B640-7C84-9E16E559715C}"/>
              </a:ext>
            </a:extLst>
          </p:cNvPr>
          <p:cNvSpPr txBox="1"/>
          <p:nvPr/>
        </p:nvSpPr>
        <p:spPr>
          <a:xfrm>
            <a:off x="8707281" y="1280864"/>
            <a:ext cx="3155459"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6. North Ventura Avenue (Mixed Use Parcels)</a:t>
            </a:r>
          </a:p>
          <a:p>
            <a:r>
              <a:rPr lang="en-US" sz="1200">
                <a:solidFill>
                  <a:schemeClr val="accent2">
                    <a:lumMod val="10000"/>
                  </a:schemeClr>
                </a:solidFill>
                <a:latin typeface="Corbel" panose="020B0503020204020204" pitchFamily="34" charset="0"/>
              </a:rPr>
              <a:t>Change to 3 Story Multifamily from Mixed Use 6 (6 stories)</a:t>
            </a:r>
          </a:p>
        </p:txBody>
      </p:sp>
      <p:sp>
        <p:nvSpPr>
          <p:cNvPr id="76" name="TextBox 75">
            <a:extLst>
              <a:ext uri="{FF2B5EF4-FFF2-40B4-BE49-F238E27FC236}">
                <a16:creationId xmlns:a16="http://schemas.microsoft.com/office/drawing/2014/main" id="{988745DC-3A91-AC54-E073-8F6CD077F7A6}"/>
              </a:ext>
            </a:extLst>
          </p:cNvPr>
          <p:cNvSpPr txBox="1"/>
          <p:nvPr/>
        </p:nvSpPr>
        <p:spPr>
          <a:xfrm>
            <a:off x="8707305" y="284048"/>
            <a:ext cx="3155459"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7. North of Dakota</a:t>
            </a:r>
          </a:p>
          <a:p>
            <a:r>
              <a:rPr lang="en-US" sz="1200">
                <a:solidFill>
                  <a:schemeClr val="accent2">
                    <a:lumMod val="10000"/>
                  </a:schemeClr>
                </a:solidFill>
                <a:latin typeface="Corbel" panose="020B0503020204020204" pitchFamily="34" charset="0"/>
              </a:rPr>
              <a:t>Change to Light Industrial/Flex from Mixed Use 6 (6 stories)</a:t>
            </a:r>
          </a:p>
        </p:txBody>
      </p:sp>
      <p:sp>
        <p:nvSpPr>
          <p:cNvPr id="77" name="Oval 76">
            <a:extLst>
              <a:ext uri="{FF2B5EF4-FFF2-40B4-BE49-F238E27FC236}">
                <a16:creationId xmlns:a16="http://schemas.microsoft.com/office/drawing/2014/main" id="{A4CBD7A2-63CF-9FFA-EA78-861813473975}"/>
              </a:ext>
            </a:extLst>
          </p:cNvPr>
          <p:cNvSpPr/>
          <p:nvPr/>
        </p:nvSpPr>
        <p:spPr>
          <a:xfrm>
            <a:off x="7821780" y="72298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6</a:t>
            </a:r>
          </a:p>
        </p:txBody>
      </p:sp>
      <p:cxnSp>
        <p:nvCxnSpPr>
          <p:cNvPr id="78" name="Straight Arrow Connector 77">
            <a:extLst>
              <a:ext uri="{FF2B5EF4-FFF2-40B4-BE49-F238E27FC236}">
                <a16:creationId xmlns:a16="http://schemas.microsoft.com/office/drawing/2014/main" id="{1C76D4D7-327F-45AD-293C-3B070BBB358E}"/>
              </a:ext>
            </a:extLst>
          </p:cNvPr>
          <p:cNvCxnSpPr>
            <a:cxnSpLocks/>
            <a:stCxn id="76" idx="1"/>
          </p:cNvCxnSpPr>
          <p:nvPr/>
        </p:nvCxnSpPr>
        <p:spPr>
          <a:xfrm flipH="1" flipV="1">
            <a:off x="8086600" y="414780"/>
            <a:ext cx="620705" cy="19243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80" name="Straight Arrow Connector 79">
            <a:extLst>
              <a:ext uri="{FF2B5EF4-FFF2-40B4-BE49-F238E27FC236}">
                <a16:creationId xmlns:a16="http://schemas.microsoft.com/office/drawing/2014/main" id="{1A79A46F-E536-62B9-A58A-EB05506C48B6}"/>
              </a:ext>
            </a:extLst>
          </p:cNvPr>
          <p:cNvCxnSpPr>
            <a:cxnSpLocks/>
            <a:stCxn id="75" idx="1"/>
          </p:cNvCxnSpPr>
          <p:nvPr/>
        </p:nvCxnSpPr>
        <p:spPr>
          <a:xfrm flipH="1" flipV="1">
            <a:off x="8086600" y="631898"/>
            <a:ext cx="620681" cy="972132"/>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3" name="Freeform: Shape 2">
            <a:extLst>
              <a:ext uri="{FF2B5EF4-FFF2-40B4-BE49-F238E27FC236}">
                <a16:creationId xmlns:a16="http://schemas.microsoft.com/office/drawing/2014/main" id="{25E2C270-8C59-0AA6-FC61-8E773B2E25FB}"/>
              </a:ext>
            </a:extLst>
          </p:cNvPr>
          <p:cNvSpPr/>
          <p:nvPr/>
        </p:nvSpPr>
        <p:spPr>
          <a:xfrm>
            <a:off x="7351412" y="462891"/>
            <a:ext cx="452674" cy="587307"/>
          </a:xfrm>
          <a:custGeom>
            <a:avLst/>
            <a:gdLst>
              <a:gd name="connsiteX0" fmla="*/ 289711 w 452674"/>
              <a:gd name="connsiteY0" fmla="*/ 561315 h 561315"/>
              <a:gd name="connsiteX1" fmla="*/ 90535 w 452674"/>
              <a:gd name="connsiteY1" fmla="*/ 516048 h 561315"/>
              <a:gd name="connsiteX2" fmla="*/ 135802 w 452674"/>
              <a:gd name="connsiteY2" fmla="*/ 344032 h 561315"/>
              <a:gd name="connsiteX3" fmla="*/ 99588 w 452674"/>
              <a:gd name="connsiteY3" fmla="*/ 371192 h 561315"/>
              <a:gd name="connsiteX4" fmla="*/ 0 w 452674"/>
              <a:gd name="connsiteY4" fmla="*/ 344032 h 561315"/>
              <a:gd name="connsiteX5" fmla="*/ 36214 w 452674"/>
              <a:gd name="connsiteY5" fmla="*/ 244444 h 561315"/>
              <a:gd name="connsiteX6" fmla="*/ 90535 w 452674"/>
              <a:gd name="connsiteY6" fmla="*/ 162963 h 561315"/>
              <a:gd name="connsiteX7" fmla="*/ 181070 w 452674"/>
              <a:gd name="connsiteY7" fmla="*/ 99589 h 561315"/>
              <a:gd name="connsiteX8" fmla="*/ 235390 w 452674"/>
              <a:gd name="connsiteY8" fmla="*/ 72428 h 561315"/>
              <a:gd name="connsiteX9" fmla="*/ 289711 w 452674"/>
              <a:gd name="connsiteY9" fmla="*/ 0 h 561315"/>
              <a:gd name="connsiteX10" fmla="*/ 452674 w 452674"/>
              <a:gd name="connsiteY10" fmla="*/ 27161 h 561315"/>
              <a:gd name="connsiteX11" fmla="*/ 289711 w 452674"/>
              <a:gd name="connsiteY11" fmla="*/ 561315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674" h="561315">
                <a:moveTo>
                  <a:pt x="289711" y="561315"/>
                </a:moveTo>
                <a:lnTo>
                  <a:pt x="90535" y="516048"/>
                </a:lnTo>
                <a:lnTo>
                  <a:pt x="135802" y="344032"/>
                </a:lnTo>
                <a:lnTo>
                  <a:pt x="99588" y="371192"/>
                </a:lnTo>
                <a:lnTo>
                  <a:pt x="0" y="344032"/>
                </a:lnTo>
                <a:lnTo>
                  <a:pt x="36214" y="244444"/>
                </a:lnTo>
                <a:lnTo>
                  <a:pt x="90535" y="162963"/>
                </a:lnTo>
                <a:lnTo>
                  <a:pt x="181070" y="99589"/>
                </a:lnTo>
                <a:lnTo>
                  <a:pt x="235390" y="72428"/>
                </a:lnTo>
                <a:lnTo>
                  <a:pt x="289711" y="0"/>
                </a:lnTo>
                <a:lnTo>
                  <a:pt x="452674" y="27161"/>
                </a:lnTo>
                <a:lnTo>
                  <a:pt x="289711" y="561315"/>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989228-588F-7471-4CB3-8D466EEB7908}"/>
              </a:ext>
            </a:extLst>
          </p:cNvPr>
          <p:cNvSpPr txBox="1"/>
          <p:nvPr/>
        </p:nvSpPr>
        <p:spPr>
          <a:xfrm>
            <a:off x="3820604" y="116696"/>
            <a:ext cx="2570188"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8. VUSD Site</a:t>
            </a:r>
          </a:p>
          <a:p>
            <a:r>
              <a:rPr lang="en-US" sz="1200">
                <a:solidFill>
                  <a:schemeClr val="accent2">
                    <a:lumMod val="10000"/>
                  </a:schemeClr>
                </a:solidFill>
                <a:latin typeface="Corbel" panose="020B0503020204020204" pitchFamily="34" charset="0"/>
              </a:rPr>
              <a:t>Change to Mixed Use 3 (3 Stories) from Neighborhood Low</a:t>
            </a:r>
          </a:p>
        </p:txBody>
      </p:sp>
      <p:cxnSp>
        <p:nvCxnSpPr>
          <p:cNvPr id="20" name="Straight Arrow Connector 19">
            <a:extLst>
              <a:ext uri="{FF2B5EF4-FFF2-40B4-BE49-F238E27FC236}">
                <a16:creationId xmlns:a16="http://schemas.microsoft.com/office/drawing/2014/main" id="{6225B9E2-E6B7-6661-463D-21E1C8DE50E6}"/>
              </a:ext>
            </a:extLst>
          </p:cNvPr>
          <p:cNvCxnSpPr>
            <a:cxnSpLocks/>
            <a:stCxn id="5" idx="3"/>
          </p:cNvCxnSpPr>
          <p:nvPr/>
        </p:nvCxnSpPr>
        <p:spPr>
          <a:xfrm>
            <a:off x="6390792" y="439862"/>
            <a:ext cx="1138824" cy="28051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Oval 21">
            <a:extLst>
              <a:ext uri="{FF2B5EF4-FFF2-40B4-BE49-F238E27FC236}">
                <a16:creationId xmlns:a16="http://schemas.microsoft.com/office/drawing/2014/main" id="{F637D5D1-FEF1-BDDD-A5EE-454BC80AA2D9}"/>
              </a:ext>
            </a:extLst>
          </p:cNvPr>
          <p:cNvSpPr/>
          <p:nvPr/>
        </p:nvSpPr>
        <p:spPr>
          <a:xfrm>
            <a:off x="7277990" y="19763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8</a:t>
            </a:r>
          </a:p>
        </p:txBody>
      </p:sp>
      <p:sp>
        <p:nvSpPr>
          <p:cNvPr id="46" name="Oval 45">
            <a:extLst>
              <a:ext uri="{FF2B5EF4-FFF2-40B4-BE49-F238E27FC236}">
                <a16:creationId xmlns:a16="http://schemas.microsoft.com/office/drawing/2014/main" id="{4181C40C-CAFC-9E9B-7CDA-F8D23CDF7EC3}"/>
              </a:ext>
            </a:extLst>
          </p:cNvPr>
          <p:cNvSpPr/>
          <p:nvPr/>
        </p:nvSpPr>
        <p:spPr>
          <a:xfrm>
            <a:off x="7398510" y="282283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3</a:t>
            </a:r>
          </a:p>
        </p:txBody>
      </p:sp>
      <p:sp>
        <p:nvSpPr>
          <p:cNvPr id="48" name="Oval 47">
            <a:extLst>
              <a:ext uri="{FF2B5EF4-FFF2-40B4-BE49-F238E27FC236}">
                <a16:creationId xmlns:a16="http://schemas.microsoft.com/office/drawing/2014/main" id="{895E4E07-91D8-1779-A3D4-EF238B70D3F7}"/>
              </a:ext>
            </a:extLst>
          </p:cNvPr>
          <p:cNvSpPr/>
          <p:nvPr/>
        </p:nvSpPr>
        <p:spPr>
          <a:xfrm>
            <a:off x="7130716" y="187872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5</a:t>
            </a:r>
          </a:p>
        </p:txBody>
      </p:sp>
      <p:sp>
        <p:nvSpPr>
          <p:cNvPr id="4" name="TextBox 3">
            <a:extLst>
              <a:ext uri="{FF2B5EF4-FFF2-40B4-BE49-F238E27FC236}">
                <a16:creationId xmlns:a16="http://schemas.microsoft.com/office/drawing/2014/main" id="{D331CF6E-20B3-AE78-0353-3685AE3B5847}"/>
              </a:ext>
            </a:extLst>
          </p:cNvPr>
          <p:cNvSpPr txBox="1"/>
          <p:nvPr/>
        </p:nvSpPr>
        <p:spPr>
          <a:xfrm>
            <a:off x="141483" y="6277858"/>
            <a:ext cx="4115502"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Maintain General Industrial</a:t>
            </a:r>
            <a:endParaRPr lang="en-US"/>
          </a:p>
        </p:txBody>
      </p:sp>
    </p:spTree>
    <p:extLst>
      <p:ext uri="{BB962C8B-B14F-4D97-AF65-F5344CB8AC3E}">
        <p14:creationId xmlns:p14="http://schemas.microsoft.com/office/powerpoint/2010/main" val="8264265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50066-873E-1A67-6032-85FE15C6ACB4}"/>
              </a:ext>
            </a:extLst>
          </p:cNvPr>
          <p:cNvSpPr/>
          <p:nvPr/>
        </p:nvSpPr>
        <p:spPr>
          <a:xfrm>
            <a:off x="0" y="6484330"/>
            <a:ext cx="10801350" cy="48718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EFA06C3-C5E2-8434-3E6D-3124EEDEF942}"/>
              </a:ext>
            </a:extLst>
          </p:cNvPr>
          <p:cNvSpPr/>
          <p:nvPr/>
        </p:nvSpPr>
        <p:spPr>
          <a:xfrm>
            <a:off x="0" y="5919072"/>
            <a:ext cx="12191999" cy="93892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map of a city&#10;&#10;Description automatically generated with medium confidence">
            <a:extLst>
              <a:ext uri="{FF2B5EF4-FFF2-40B4-BE49-F238E27FC236}">
                <a16:creationId xmlns:a16="http://schemas.microsoft.com/office/drawing/2014/main" id="{76297ED4-96A7-027F-B90F-E1B900F2300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4925086" y="87809"/>
            <a:ext cx="6762938" cy="671189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3" y="474156"/>
            <a:ext cx="4544919" cy="554544"/>
          </a:xfrm>
          <a:noFill/>
        </p:spPr>
        <p:txBody>
          <a:bodyPr/>
          <a:lstStyle/>
          <a:p>
            <a:r>
              <a:rPr lang="en-US">
                <a:latin typeface="Corbel"/>
              </a:rPr>
              <a:t>Five Points/</a:t>
            </a:r>
            <a:br>
              <a:rPr lang="en-US"/>
            </a:br>
            <a:r>
              <a:rPr lang="en-US">
                <a:latin typeface="Corbel"/>
              </a:rPr>
              <a:t>Pacific View Mall – </a:t>
            </a:r>
            <a:r>
              <a:rPr lang="en-US" u="sng">
                <a:latin typeface="Corbel"/>
              </a:rPr>
              <a:t>City Council</a:t>
            </a:r>
            <a:endParaRPr lang="en-US" u="sng"/>
          </a:p>
        </p:txBody>
      </p:sp>
      <p:cxnSp>
        <p:nvCxnSpPr>
          <p:cNvPr id="14" name="Straight Arrow Connector 13">
            <a:extLst>
              <a:ext uri="{FF2B5EF4-FFF2-40B4-BE49-F238E27FC236}">
                <a16:creationId xmlns:a16="http://schemas.microsoft.com/office/drawing/2014/main" id="{DF3BC521-54D5-BFD2-9C64-091207191833}"/>
              </a:ext>
            </a:extLst>
          </p:cNvPr>
          <p:cNvCxnSpPr>
            <a:cxnSpLocks/>
            <a:stCxn id="23" idx="0"/>
          </p:cNvCxnSpPr>
          <p:nvPr/>
        </p:nvCxnSpPr>
        <p:spPr>
          <a:xfrm flipH="1" flipV="1">
            <a:off x="8134709" y="3589772"/>
            <a:ext cx="559040" cy="211546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 name="Freeform: Shape 4">
            <a:extLst>
              <a:ext uri="{FF2B5EF4-FFF2-40B4-BE49-F238E27FC236}">
                <a16:creationId xmlns:a16="http://schemas.microsoft.com/office/drawing/2014/main" id="{009B704E-ADB2-81A5-3875-A9DCE574E170}"/>
              </a:ext>
            </a:extLst>
          </p:cNvPr>
          <p:cNvSpPr/>
          <p:nvPr/>
        </p:nvSpPr>
        <p:spPr>
          <a:xfrm>
            <a:off x="8445260" y="2941608"/>
            <a:ext cx="1095555" cy="362309"/>
          </a:xfrm>
          <a:custGeom>
            <a:avLst/>
            <a:gdLst>
              <a:gd name="connsiteX0" fmla="*/ 0 w 1095555"/>
              <a:gd name="connsiteY0" fmla="*/ 215660 h 362309"/>
              <a:gd name="connsiteX1" fmla="*/ 43132 w 1095555"/>
              <a:gd name="connsiteY1" fmla="*/ 362309 h 362309"/>
              <a:gd name="connsiteX2" fmla="*/ 1095555 w 1095555"/>
              <a:gd name="connsiteY2" fmla="*/ 232913 h 362309"/>
              <a:gd name="connsiteX3" fmla="*/ 1061049 w 1095555"/>
              <a:gd name="connsiteY3" fmla="*/ 0 h 362309"/>
              <a:gd name="connsiteX4" fmla="*/ 163902 w 1095555"/>
              <a:gd name="connsiteY4" fmla="*/ 163901 h 362309"/>
              <a:gd name="connsiteX5" fmla="*/ 163902 w 1095555"/>
              <a:gd name="connsiteY5" fmla="*/ 146649 h 362309"/>
              <a:gd name="connsiteX6" fmla="*/ 0 w 1095555"/>
              <a:gd name="connsiteY6" fmla="*/ 155275 h 362309"/>
              <a:gd name="connsiteX7" fmla="*/ 0 w 1095555"/>
              <a:gd name="connsiteY7" fmla="*/ 215660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555" h="362309">
                <a:moveTo>
                  <a:pt x="0" y="215660"/>
                </a:moveTo>
                <a:lnTo>
                  <a:pt x="43132" y="362309"/>
                </a:lnTo>
                <a:lnTo>
                  <a:pt x="1095555" y="232913"/>
                </a:lnTo>
                <a:lnTo>
                  <a:pt x="1061049" y="0"/>
                </a:lnTo>
                <a:lnTo>
                  <a:pt x="163902" y="163901"/>
                </a:lnTo>
                <a:lnTo>
                  <a:pt x="163902" y="146649"/>
                </a:lnTo>
                <a:lnTo>
                  <a:pt x="0" y="155275"/>
                </a:lnTo>
                <a:lnTo>
                  <a:pt x="0" y="215660"/>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A9ADFA-790C-32A4-A0BD-7EBDB347A14B}"/>
              </a:ext>
            </a:extLst>
          </p:cNvPr>
          <p:cNvSpPr/>
          <p:nvPr/>
        </p:nvSpPr>
        <p:spPr>
          <a:xfrm>
            <a:off x="11102196" y="2329132"/>
            <a:ext cx="457200" cy="526211"/>
          </a:xfrm>
          <a:custGeom>
            <a:avLst/>
            <a:gdLst>
              <a:gd name="connsiteX0" fmla="*/ 17253 w 457200"/>
              <a:gd name="connsiteY0" fmla="*/ 526211 h 526211"/>
              <a:gd name="connsiteX1" fmla="*/ 0 w 457200"/>
              <a:gd name="connsiteY1" fmla="*/ 379562 h 526211"/>
              <a:gd name="connsiteX2" fmla="*/ 0 w 457200"/>
              <a:gd name="connsiteY2" fmla="*/ 267419 h 526211"/>
              <a:gd name="connsiteX3" fmla="*/ 138023 w 457200"/>
              <a:gd name="connsiteY3" fmla="*/ 241540 h 526211"/>
              <a:gd name="connsiteX4" fmla="*/ 120770 w 457200"/>
              <a:gd name="connsiteY4" fmla="*/ 60385 h 526211"/>
              <a:gd name="connsiteX5" fmla="*/ 370936 w 457200"/>
              <a:gd name="connsiteY5" fmla="*/ 0 h 526211"/>
              <a:gd name="connsiteX6" fmla="*/ 457200 w 457200"/>
              <a:gd name="connsiteY6" fmla="*/ 491706 h 526211"/>
              <a:gd name="connsiteX7" fmla="*/ 17253 w 457200"/>
              <a:gd name="connsiteY7" fmla="*/ 526211 h 52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526211">
                <a:moveTo>
                  <a:pt x="17253" y="526211"/>
                </a:moveTo>
                <a:lnTo>
                  <a:pt x="0" y="379562"/>
                </a:lnTo>
                <a:lnTo>
                  <a:pt x="0" y="267419"/>
                </a:lnTo>
                <a:lnTo>
                  <a:pt x="138023" y="241540"/>
                </a:lnTo>
                <a:lnTo>
                  <a:pt x="120770" y="60385"/>
                </a:lnTo>
                <a:lnTo>
                  <a:pt x="370936" y="0"/>
                </a:lnTo>
                <a:lnTo>
                  <a:pt x="457200" y="491706"/>
                </a:lnTo>
                <a:lnTo>
                  <a:pt x="17253" y="52621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2EDB5D-A1AA-CB91-9499-A8D50A09A5EE}"/>
              </a:ext>
            </a:extLst>
          </p:cNvPr>
          <p:cNvSpPr/>
          <p:nvPr/>
        </p:nvSpPr>
        <p:spPr>
          <a:xfrm>
            <a:off x="9540815" y="2717321"/>
            <a:ext cx="1587260" cy="448573"/>
          </a:xfrm>
          <a:custGeom>
            <a:avLst/>
            <a:gdLst>
              <a:gd name="connsiteX0" fmla="*/ 0 w 1587260"/>
              <a:gd name="connsiteY0" fmla="*/ 241539 h 448573"/>
              <a:gd name="connsiteX1" fmla="*/ 0 w 1587260"/>
              <a:gd name="connsiteY1" fmla="*/ 345056 h 448573"/>
              <a:gd name="connsiteX2" fmla="*/ 60385 w 1587260"/>
              <a:gd name="connsiteY2" fmla="*/ 448573 h 448573"/>
              <a:gd name="connsiteX3" fmla="*/ 1587260 w 1587260"/>
              <a:gd name="connsiteY3" fmla="*/ 172528 h 448573"/>
              <a:gd name="connsiteX4" fmla="*/ 1544128 w 1587260"/>
              <a:gd name="connsiteY4" fmla="*/ 0 h 448573"/>
              <a:gd name="connsiteX5" fmla="*/ 0 w 1587260"/>
              <a:gd name="connsiteY5" fmla="*/ 241539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260" h="448573">
                <a:moveTo>
                  <a:pt x="0" y="241539"/>
                </a:moveTo>
                <a:lnTo>
                  <a:pt x="0" y="345056"/>
                </a:lnTo>
                <a:lnTo>
                  <a:pt x="60385" y="448573"/>
                </a:lnTo>
                <a:lnTo>
                  <a:pt x="1587260" y="172528"/>
                </a:lnTo>
                <a:lnTo>
                  <a:pt x="1544128" y="0"/>
                </a:lnTo>
                <a:lnTo>
                  <a:pt x="0" y="241539"/>
                </a:lnTo>
                <a:close/>
              </a:path>
            </a:pathLst>
          </a:custGeom>
          <a:noFill/>
          <a:ln w="38100">
            <a:solidFill>
              <a:srgbClr val="FFF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E182C0C-CE36-10A5-CAAC-8AC2D9A33E0F}"/>
              </a:ext>
            </a:extLst>
          </p:cNvPr>
          <p:cNvSpPr/>
          <p:nvPr/>
        </p:nvSpPr>
        <p:spPr>
          <a:xfrm>
            <a:off x="11369615" y="2907102"/>
            <a:ext cx="189781" cy="155275"/>
          </a:xfrm>
          <a:custGeom>
            <a:avLst/>
            <a:gdLst>
              <a:gd name="connsiteX0" fmla="*/ 0 w 189781"/>
              <a:gd name="connsiteY0" fmla="*/ 0 h 155275"/>
              <a:gd name="connsiteX1" fmla="*/ 181155 w 189781"/>
              <a:gd name="connsiteY1" fmla="*/ 0 h 155275"/>
              <a:gd name="connsiteX2" fmla="*/ 189781 w 189781"/>
              <a:gd name="connsiteY2" fmla="*/ 112143 h 155275"/>
              <a:gd name="connsiteX3" fmla="*/ 34506 w 189781"/>
              <a:gd name="connsiteY3" fmla="*/ 155275 h 155275"/>
              <a:gd name="connsiteX4" fmla="*/ 0 w 189781"/>
              <a:gd name="connsiteY4" fmla="*/ 0 h 15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1" h="155275">
                <a:moveTo>
                  <a:pt x="0" y="0"/>
                </a:moveTo>
                <a:lnTo>
                  <a:pt x="181155" y="0"/>
                </a:lnTo>
                <a:lnTo>
                  <a:pt x="189781" y="112143"/>
                </a:lnTo>
                <a:lnTo>
                  <a:pt x="34506" y="155275"/>
                </a:lnTo>
                <a:lnTo>
                  <a:pt x="0" y="0"/>
                </a:lnTo>
                <a:close/>
              </a:path>
            </a:pathLst>
          </a:custGeom>
          <a:noFill/>
          <a:ln w="38100">
            <a:solidFill>
              <a:srgbClr val="FFFF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70AF4A0-C5B9-33CE-2F59-0DD4E8E742F3}"/>
              </a:ext>
            </a:extLst>
          </p:cNvPr>
          <p:cNvSpPr/>
          <p:nvPr/>
        </p:nvSpPr>
        <p:spPr>
          <a:xfrm>
            <a:off x="7323826" y="3157268"/>
            <a:ext cx="1207699" cy="603849"/>
          </a:xfrm>
          <a:custGeom>
            <a:avLst/>
            <a:gdLst>
              <a:gd name="connsiteX0" fmla="*/ 1224951 w 1224951"/>
              <a:gd name="connsiteY0" fmla="*/ 500332 h 603849"/>
              <a:gd name="connsiteX1" fmla="*/ 1224951 w 1224951"/>
              <a:gd name="connsiteY1" fmla="*/ 603849 h 603849"/>
              <a:gd name="connsiteX2" fmla="*/ 1130061 w 1224951"/>
              <a:gd name="connsiteY2" fmla="*/ 0 h 603849"/>
              <a:gd name="connsiteX3" fmla="*/ 1035170 w 1224951"/>
              <a:gd name="connsiteY3" fmla="*/ 34506 h 603849"/>
              <a:gd name="connsiteX4" fmla="*/ 1035170 w 1224951"/>
              <a:gd name="connsiteY4" fmla="*/ 198407 h 603849"/>
              <a:gd name="connsiteX5" fmla="*/ 0 w 1224951"/>
              <a:gd name="connsiteY5" fmla="*/ 396815 h 603849"/>
              <a:gd name="connsiteX6" fmla="*/ 34506 w 1224951"/>
              <a:gd name="connsiteY6" fmla="*/ 534838 h 603849"/>
              <a:gd name="connsiteX7" fmla="*/ 310551 w 1224951"/>
              <a:gd name="connsiteY7" fmla="*/ 500332 h 603849"/>
              <a:gd name="connsiteX8" fmla="*/ 362310 w 1224951"/>
              <a:gd name="connsiteY8" fmla="*/ 586596 h 603849"/>
              <a:gd name="connsiteX9" fmla="*/ 1086929 w 1224951"/>
              <a:gd name="connsiteY9" fmla="*/ 508958 h 603849"/>
              <a:gd name="connsiteX10" fmla="*/ 1224951 w 1224951"/>
              <a:gd name="connsiteY10" fmla="*/ 500332 h 6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951" h="603849">
                <a:moveTo>
                  <a:pt x="1224951" y="500332"/>
                </a:moveTo>
                <a:lnTo>
                  <a:pt x="1224951" y="603849"/>
                </a:lnTo>
                <a:lnTo>
                  <a:pt x="1130061" y="0"/>
                </a:lnTo>
                <a:lnTo>
                  <a:pt x="1035170" y="34506"/>
                </a:lnTo>
                <a:lnTo>
                  <a:pt x="1035170" y="198407"/>
                </a:lnTo>
                <a:lnTo>
                  <a:pt x="0" y="396815"/>
                </a:lnTo>
                <a:lnTo>
                  <a:pt x="34506" y="534838"/>
                </a:lnTo>
                <a:lnTo>
                  <a:pt x="310551" y="500332"/>
                </a:lnTo>
                <a:lnTo>
                  <a:pt x="362310" y="586596"/>
                </a:lnTo>
                <a:lnTo>
                  <a:pt x="1086929" y="508958"/>
                </a:lnTo>
                <a:lnTo>
                  <a:pt x="1224951" y="500332"/>
                </a:lnTo>
                <a:close/>
              </a:path>
            </a:pathLst>
          </a:custGeom>
          <a:noFill/>
          <a:ln w="38100">
            <a:solidFill>
              <a:srgbClr val="FFF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9EC4E1A-997A-F3C6-A0B8-C66369C8D79B}"/>
              </a:ext>
            </a:extLst>
          </p:cNvPr>
          <p:cNvSpPr txBox="1"/>
          <p:nvPr/>
        </p:nvSpPr>
        <p:spPr>
          <a:xfrm>
            <a:off x="7273083" y="5705235"/>
            <a:ext cx="2841332" cy="646331"/>
          </a:xfrm>
          <a:prstGeom prst="rect">
            <a:avLst/>
          </a:prstGeom>
          <a:solidFill>
            <a:schemeClr val="bg1"/>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Remaining Areas</a:t>
            </a:r>
          </a:p>
          <a:p>
            <a:r>
              <a:rPr lang="en-US" sz="1200">
                <a:solidFill>
                  <a:schemeClr val="accent2">
                    <a:lumMod val="10000"/>
                  </a:schemeClr>
                </a:solidFill>
                <a:latin typeface="Corbel" panose="020B0503020204020204" pitchFamily="34" charset="0"/>
              </a:rPr>
              <a:t>Keep as Mixed Use 3 (3 stories) not Mixed Use 4 as proposed by GPAC</a:t>
            </a:r>
          </a:p>
        </p:txBody>
      </p:sp>
      <p:cxnSp>
        <p:nvCxnSpPr>
          <p:cNvPr id="26" name="Straight Arrow Connector 25">
            <a:extLst>
              <a:ext uri="{FF2B5EF4-FFF2-40B4-BE49-F238E27FC236}">
                <a16:creationId xmlns:a16="http://schemas.microsoft.com/office/drawing/2014/main" id="{72486182-3AF0-82B7-29AA-015FB77C82AF}"/>
              </a:ext>
            </a:extLst>
          </p:cNvPr>
          <p:cNvCxnSpPr>
            <a:cxnSpLocks/>
          </p:cNvCxnSpPr>
          <p:nvPr/>
        </p:nvCxnSpPr>
        <p:spPr>
          <a:xfrm flipV="1">
            <a:off x="8741246" y="2984739"/>
            <a:ext cx="1471842" cy="27052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0C95669C-4429-2830-8974-B9AB39B7F1FE}"/>
              </a:ext>
            </a:extLst>
          </p:cNvPr>
          <p:cNvSpPr txBox="1"/>
          <p:nvPr/>
        </p:nvSpPr>
        <p:spPr>
          <a:xfrm>
            <a:off x="8039983" y="1462168"/>
            <a:ext cx="3001664" cy="830997"/>
          </a:xfrm>
          <a:prstGeom prst="rect">
            <a:avLst/>
          </a:prstGeom>
          <a:solidFill>
            <a:schemeClr val="bg1"/>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Parcels across from PVM and “large” parcels on eastern side of area</a:t>
            </a:r>
          </a:p>
          <a:p>
            <a:r>
              <a:rPr lang="en-US" sz="1200">
                <a:solidFill>
                  <a:schemeClr val="accent2">
                    <a:lumMod val="10000"/>
                  </a:schemeClr>
                </a:solidFill>
                <a:latin typeface="Corbel" panose="020B0503020204020204" pitchFamily="34" charset="0"/>
              </a:rPr>
              <a:t>Support GPAC proposed change to Mixed Use 4 (4 stories) from Mixed Use 3 (3 stories)</a:t>
            </a:r>
          </a:p>
        </p:txBody>
      </p:sp>
      <p:cxnSp>
        <p:nvCxnSpPr>
          <p:cNvPr id="38" name="Straight Arrow Connector 37">
            <a:extLst>
              <a:ext uri="{FF2B5EF4-FFF2-40B4-BE49-F238E27FC236}">
                <a16:creationId xmlns:a16="http://schemas.microsoft.com/office/drawing/2014/main" id="{D306722C-CFAA-6CA4-4293-771C979ACBDC}"/>
              </a:ext>
            </a:extLst>
          </p:cNvPr>
          <p:cNvCxnSpPr>
            <a:cxnSpLocks/>
          </p:cNvCxnSpPr>
          <p:nvPr/>
        </p:nvCxnSpPr>
        <p:spPr>
          <a:xfrm flipH="1">
            <a:off x="8993037" y="2312694"/>
            <a:ext cx="500281" cy="853200"/>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43" name="Straight Arrow Connector 42">
            <a:extLst>
              <a:ext uri="{FF2B5EF4-FFF2-40B4-BE49-F238E27FC236}">
                <a16:creationId xmlns:a16="http://schemas.microsoft.com/office/drawing/2014/main" id="{4B21818F-6450-320A-C938-EA358792E6A5}"/>
              </a:ext>
            </a:extLst>
          </p:cNvPr>
          <p:cNvCxnSpPr>
            <a:cxnSpLocks/>
          </p:cNvCxnSpPr>
          <p:nvPr/>
        </p:nvCxnSpPr>
        <p:spPr>
          <a:xfrm>
            <a:off x="9503010" y="2311148"/>
            <a:ext cx="1780177" cy="37020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7" name="Content Placeholder 2">
            <a:extLst>
              <a:ext uri="{FF2B5EF4-FFF2-40B4-BE49-F238E27FC236}">
                <a16:creationId xmlns:a16="http://schemas.microsoft.com/office/drawing/2014/main" id="{6F5B0CA1-CAB3-1595-C6F5-CE59BE6ECC14}"/>
              </a:ext>
            </a:extLst>
          </p:cNvPr>
          <p:cNvSpPr>
            <a:spLocks noGrp="1"/>
          </p:cNvSpPr>
          <p:nvPr>
            <p:ph idx="1"/>
          </p:nvPr>
        </p:nvSpPr>
        <p:spPr>
          <a:xfrm>
            <a:off x="165103" y="2268746"/>
            <a:ext cx="3906565" cy="3204447"/>
          </a:xfrm>
        </p:spPr>
        <p:txBody>
          <a:bodyPr vert="horz" lIns="91440" tIns="45720" rIns="91440" bIns="45720" rtlCol="0" anchor="t">
            <a:normAutofit/>
          </a:bodyPr>
          <a:lstStyle/>
          <a:p>
            <a:pPr marL="227965" indent="-227965"/>
            <a:r>
              <a:rPr lang="en-US" sz="2400">
                <a:latin typeface="Corbel"/>
              </a:rPr>
              <a:t>City Council supported Planning Commission recommendation</a:t>
            </a:r>
            <a:endParaRPr lang="en-US"/>
          </a:p>
        </p:txBody>
      </p:sp>
      <p:sp>
        <p:nvSpPr>
          <p:cNvPr id="48" name="Oval 47">
            <a:extLst>
              <a:ext uri="{FF2B5EF4-FFF2-40B4-BE49-F238E27FC236}">
                <a16:creationId xmlns:a16="http://schemas.microsoft.com/office/drawing/2014/main" id="{271196A1-918B-1548-2900-7473DB3E6511}"/>
              </a:ext>
            </a:extLst>
          </p:cNvPr>
          <p:cNvSpPr/>
          <p:nvPr/>
        </p:nvSpPr>
        <p:spPr>
          <a:xfrm>
            <a:off x="9890681" y="4465588"/>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3</a:t>
            </a:r>
          </a:p>
        </p:txBody>
      </p:sp>
      <p:sp>
        <p:nvSpPr>
          <p:cNvPr id="49" name="Freeform: Shape 48">
            <a:extLst>
              <a:ext uri="{FF2B5EF4-FFF2-40B4-BE49-F238E27FC236}">
                <a16:creationId xmlns:a16="http://schemas.microsoft.com/office/drawing/2014/main" id="{8A7ABA9A-0D3B-8879-748F-065DF85EB0E9}"/>
              </a:ext>
            </a:extLst>
          </p:cNvPr>
          <p:cNvSpPr/>
          <p:nvPr/>
        </p:nvSpPr>
        <p:spPr>
          <a:xfrm>
            <a:off x="9898842" y="4827412"/>
            <a:ext cx="720873" cy="423597"/>
          </a:xfrm>
          <a:custGeom>
            <a:avLst/>
            <a:gdLst>
              <a:gd name="connsiteX0" fmla="*/ 0 w 552893"/>
              <a:gd name="connsiteY0" fmla="*/ 74428 h 340242"/>
              <a:gd name="connsiteX1" fmla="*/ 53163 w 552893"/>
              <a:gd name="connsiteY1" fmla="*/ 340242 h 340242"/>
              <a:gd name="connsiteX2" fmla="*/ 552893 w 552893"/>
              <a:gd name="connsiteY2" fmla="*/ 249865 h 340242"/>
              <a:gd name="connsiteX3" fmla="*/ 520995 w 552893"/>
              <a:gd name="connsiteY3" fmla="*/ 0 h 340242"/>
              <a:gd name="connsiteX4" fmla="*/ 0 w 552893"/>
              <a:gd name="connsiteY4" fmla="*/ 74428 h 34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93" h="340242">
                <a:moveTo>
                  <a:pt x="0" y="74428"/>
                </a:moveTo>
                <a:lnTo>
                  <a:pt x="53163" y="340242"/>
                </a:lnTo>
                <a:lnTo>
                  <a:pt x="552893" y="249865"/>
                </a:lnTo>
                <a:lnTo>
                  <a:pt x="520995" y="0"/>
                </a:lnTo>
                <a:lnTo>
                  <a:pt x="0" y="74428"/>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2D4A167B-2562-BA87-E0B4-A16195D4949B}"/>
              </a:ext>
            </a:extLst>
          </p:cNvPr>
          <p:cNvSpPr/>
          <p:nvPr/>
        </p:nvSpPr>
        <p:spPr>
          <a:xfrm>
            <a:off x="9768709" y="3985080"/>
            <a:ext cx="345706" cy="381159"/>
          </a:xfrm>
          <a:custGeom>
            <a:avLst/>
            <a:gdLst>
              <a:gd name="connsiteX0" fmla="*/ 42530 w 265814"/>
              <a:gd name="connsiteY0" fmla="*/ 313660 h 313660"/>
              <a:gd name="connsiteX1" fmla="*/ 265814 w 265814"/>
              <a:gd name="connsiteY1" fmla="*/ 265814 h 313660"/>
              <a:gd name="connsiteX2" fmla="*/ 217967 w 265814"/>
              <a:gd name="connsiteY2" fmla="*/ 0 h 313660"/>
              <a:gd name="connsiteX3" fmla="*/ 0 w 265814"/>
              <a:gd name="connsiteY3" fmla="*/ 42530 h 313660"/>
              <a:gd name="connsiteX4" fmla="*/ 42530 w 265814"/>
              <a:gd name="connsiteY4" fmla="*/ 313660 h 31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4" h="313660">
                <a:moveTo>
                  <a:pt x="42530" y="313660"/>
                </a:moveTo>
                <a:lnTo>
                  <a:pt x="265814" y="265814"/>
                </a:lnTo>
                <a:lnTo>
                  <a:pt x="217967" y="0"/>
                </a:lnTo>
                <a:lnTo>
                  <a:pt x="0" y="42530"/>
                </a:lnTo>
                <a:lnTo>
                  <a:pt x="42530" y="3136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80273E2-F38A-A1DC-B5FC-7F4935465F16}"/>
              </a:ext>
            </a:extLst>
          </p:cNvPr>
          <p:cNvSpPr/>
          <p:nvPr/>
        </p:nvSpPr>
        <p:spPr>
          <a:xfrm>
            <a:off x="5260064" y="1828800"/>
            <a:ext cx="2218099" cy="624689"/>
          </a:xfrm>
          <a:custGeom>
            <a:avLst/>
            <a:gdLst>
              <a:gd name="connsiteX0" fmla="*/ 27161 w 2218099"/>
              <a:gd name="connsiteY0" fmla="*/ 624689 h 624689"/>
              <a:gd name="connsiteX1" fmla="*/ 2218099 w 2218099"/>
              <a:gd name="connsiteY1" fmla="*/ 262550 h 624689"/>
              <a:gd name="connsiteX2" fmla="*/ 2199992 w 2218099"/>
              <a:gd name="connsiteY2" fmla="*/ 126749 h 624689"/>
              <a:gd name="connsiteX3" fmla="*/ 1783533 w 2218099"/>
              <a:gd name="connsiteY3" fmla="*/ 162962 h 624689"/>
              <a:gd name="connsiteX4" fmla="*/ 1738266 w 2218099"/>
              <a:gd name="connsiteY4" fmla="*/ 0 h 624689"/>
              <a:gd name="connsiteX5" fmla="*/ 1448555 w 2218099"/>
              <a:gd name="connsiteY5" fmla="*/ 54321 h 624689"/>
              <a:gd name="connsiteX6" fmla="*/ 1439501 w 2218099"/>
              <a:gd name="connsiteY6" fmla="*/ 90535 h 624689"/>
              <a:gd name="connsiteX7" fmla="*/ 1285592 w 2218099"/>
              <a:gd name="connsiteY7" fmla="*/ 126749 h 624689"/>
              <a:gd name="connsiteX8" fmla="*/ 1312753 w 2218099"/>
              <a:gd name="connsiteY8" fmla="*/ 289711 h 624689"/>
              <a:gd name="connsiteX9" fmla="*/ 0 w 2218099"/>
              <a:gd name="connsiteY9" fmla="*/ 497941 h 624689"/>
              <a:gd name="connsiteX10" fmla="*/ 27161 w 2218099"/>
              <a:gd name="connsiteY10" fmla="*/ 624689 h 6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8099" h="624689">
                <a:moveTo>
                  <a:pt x="27161" y="624689"/>
                </a:moveTo>
                <a:lnTo>
                  <a:pt x="2218099" y="262550"/>
                </a:lnTo>
                <a:lnTo>
                  <a:pt x="2199992" y="126749"/>
                </a:lnTo>
                <a:lnTo>
                  <a:pt x="1783533" y="162962"/>
                </a:lnTo>
                <a:lnTo>
                  <a:pt x="1738266" y="0"/>
                </a:lnTo>
                <a:lnTo>
                  <a:pt x="1448555" y="54321"/>
                </a:lnTo>
                <a:lnTo>
                  <a:pt x="1439501" y="90535"/>
                </a:lnTo>
                <a:lnTo>
                  <a:pt x="1285592" y="126749"/>
                </a:lnTo>
                <a:lnTo>
                  <a:pt x="1312753" y="289711"/>
                </a:lnTo>
                <a:lnTo>
                  <a:pt x="0" y="497941"/>
                </a:lnTo>
                <a:lnTo>
                  <a:pt x="27161" y="624689"/>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69C2F98-5D6E-BE56-5EAE-861485DA7D8A}"/>
              </a:ext>
            </a:extLst>
          </p:cNvPr>
          <p:cNvSpPr/>
          <p:nvPr/>
        </p:nvSpPr>
        <p:spPr>
          <a:xfrm>
            <a:off x="6799152" y="3576119"/>
            <a:ext cx="1828800" cy="1674891"/>
          </a:xfrm>
          <a:custGeom>
            <a:avLst/>
            <a:gdLst>
              <a:gd name="connsiteX0" fmla="*/ 0 w 1828800"/>
              <a:gd name="connsiteY0" fmla="*/ 126748 h 1674891"/>
              <a:gd name="connsiteX1" fmla="*/ 1828800 w 1828800"/>
              <a:gd name="connsiteY1" fmla="*/ 1674891 h 1674891"/>
              <a:gd name="connsiteX2" fmla="*/ 1810694 w 1828800"/>
              <a:gd name="connsiteY2" fmla="*/ 1358020 h 1674891"/>
              <a:gd name="connsiteX3" fmla="*/ 1665838 w 1828800"/>
              <a:gd name="connsiteY3" fmla="*/ 1376127 h 1674891"/>
              <a:gd name="connsiteX4" fmla="*/ 1638678 w 1828800"/>
              <a:gd name="connsiteY4" fmla="*/ 1222218 h 1674891"/>
              <a:gd name="connsiteX5" fmla="*/ 1466662 w 1828800"/>
              <a:gd name="connsiteY5" fmla="*/ 1240325 h 1674891"/>
              <a:gd name="connsiteX6" fmla="*/ 1421395 w 1828800"/>
              <a:gd name="connsiteY6" fmla="*/ 986828 h 1674891"/>
              <a:gd name="connsiteX7" fmla="*/ 1213165 w 1828800"/>
              <a:gd name="connsiteY7" fmla="*/ 1004934 h 1674891"/>
              <a:gd name="connsiteX8" fmla="*/ 1158844 w 1828800"/>
              <a:gd name="connsiteY8" fmla="*/ 597529 h 1674891"/>
              <a:gd name="connsiteX9" fmla="*/ 769545 w 1828800"/>
              <a:gd name="connsiteY9" fmla="*/ 669956 h 1674891"/>
              <a:gd name="connsiteX10" fmla="*/ 742385 w 1828800"/>
              <a:gd name="connsiteY10" fmla="*/ 506994 h 1674891"/>
              <a:gd name="connsiteX11" fmla="*/ 597529 w 1828800"/>
              <a:gd name="connsiteY11" fmla="*/ 497940 h 1674891"/>
              <a:gd name="connsiteX12" fmla="*/ 516048 w 1828800"/>
              <a:gd name="connsiteY12" fmla="*/ 0 h 1674891"/>
              <a:gd name="connsiteX13" fmla="*/ 0 w 1828800"/>
              <a:gd name="connsiteY13" fmla="*/ 126748 h 1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674891">
                <a:moveTo>
                  <a:pt x="0" y="126748"/>
                </a:moveTo>
                <a:lnTo>
                  <a:pt x="1828800" y="1674891"/>
                </a:lnTo>
                <a:lnTo>
                  <a:pt x="1810694" y="1358020"/>
                </a:lnTo>
                <a:lnTo>
                  <a:pt x="1665838" y="1376127"/>
                </a:lnTo>
                <a:lnTo>
                  <a:pt x="1638678" y="1222218"/>
                </a:lnTo>
                <a:lnTo>
                  <a:pt x="1466662" y="1240325"/>
                </a:lnTo>
                <a:lnTo>
                  <a:pt x="1421395" y="986828"/>
                </a:lnTo>
                <a:lnTo>
                  <a:pt x="1213165" y="1004934"/>
                </a:lnTo>
                <a:lnTo>
                  <a:pt x="1158844" y="597529"/>
                </a:lnTo>
                <a:lnTo>
                  <a:pt x="769545" y="669956"/>
                </a:lnTo>
                <a:lnTo>
                  <a:pt x="742385" y="506994"/>
                </a:lnTo>
                <a:lnTo>
                  <a:pt x="597529" y="497940"/>
                </a:lnTo>
                <a:lnTo>
                  <a:pt x="516048" y="0"/>
                </a:lnTo>
                <a:lnTo>
                  <a:pt x="0" y="126748"/>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D410036-5960-1AC8-70CD-3962DCF25A07}"/>
              </a:ext>
            </a:extLst>
          </p:cNvPr>
          <p:cNvSpPr/>
          <p:nvPr/>
        </p:nvSpPr>
        <p:spPr>
          <a:xfrm>
            <a:off x="6742174" y="188204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1</a:t>
            </a:r>
          </a:p>
        </p:txBody>
      </p:sp>
      <p:sp>
        <p:nvSpPr>
          <p:cNvPr id="55" name="Oval 54">
            <a:extLst>
              <a:ext uri="{FF2B5EF4-FFF2-40B4-BE49-F238E27FC236}">
                <a16:creationId xmlns:a16="http://schemas.microsoft.com/office/drawing/2014/main" id="{EE49511C-96EC-1EFA-09D7-2B3DCD30C794}"/>
              </a:ext>
            </a:extLst>
          </p:cNvPr>
          <p:cNvSpPr/>
          <p:nvPr/>
        </p:nvSpPr>
        <p:spPr>
          <a:xfrm>
            <a:off x="7497778" y="400889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orbel" panose="020B0503020204020204" pitchFamily="34" charset="0"/>
              </a:rPr>
              <a:t>2</a:t>
            </a:r>
          </a:p>
        </p:txBody>
      </p:sp>
    </p:spTree>
    <p:extLst>
      <p:ext uri="{BB962C8B-B14F-4D97-AF65-F5344CB8AC3E}">
        <p14:creationId xmlns:p14="http://schemas.microsoft.com/office/powerpoint/2010/main" val="29876638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map of a city&#10;&#10;Description automatically generated with low confidence">
            <a:extLst>
              <a:ext uri="{FF2B5EF4-FFF2-40B4-BE49-F238E27FC236}">
                <a16:creationId xmlns:a16="http://schemas.microsoft.com/office/drawing/2014/main" id="{8548CB68-3D11-C3EA-E792-EC305B7872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5246" y="946284"/>
            <a:ext cx="8647286" cy="5581036"/>
          </a:xfrm>
          <a:prstGeom prst="rect">
            <a:avLst/>
          </a:prstGeom>
        </p:spPr>
      </p:pic>
      <p:sp>
        <p:nvSpPr>
          <p:cNvPr id="14" name="Rectangle 13">
            <a:extLst>
              <a:ext uri="{FF2B5EF4-FFF2-40B4-BE49-F238E27FC236}">
                <a16:creationId xmlns:a16="http://schemas.microsoft.com/office/drawing/2014/main" id="{402C08F8-16AE-935A-22D1-5A68149AD435}"/>
              </a:ext>
            </a:extLst>
          </p:cNvPr>
          <p:cNvSpPr/>
          <p:nvPr/>
        </p:nvSpPr>
        <p:spPr>
          <a:xfrm>
            <a:off x="0" y="6024769"/>
            <a:ext cx="12192000" cy="833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solidFill>
            <a:schemeClr val="accent3"/>
          </a:solidFill>
        </p:spPr>
        <p:txBody>
          <a:bodyPr/>
          <a:lstStyle/>
          <a:p>
            <a:r>
              <a:rPr lang="en-US">
                <a:latin typeface="Corbel"/>
              </a:rPr>
              <a:t>Midtown Corridors – </a:t>
            </a:r>
            <a:r>
              <a:rPr lang="en-US" u="sng">
                <a:latin typeface="Corbel"/>
              </a:rPr>
              <a:t>City Council</a:t>
            </a:r>
            <a:endParaRPr lang="en-US" u="sng"/>
          </a:p>
        </p:txBody>
      </p:sp>
      <p:cxnSp>
        <p:nvCxnSpPr>
          <p:cNvPr id="9" name="Straight Arrow Connector 8">
            <a:extLst>
              <a:ext uri="{FF2B5EF4-FFF2-40B4-BE49-F238E27FC236}">
                <a16:creationId xmlns:a16="http://schemas.microsoft.com/office/drawing/2014/main" id="{6FD6C6E9-718A-D5FC-2EBC-BECEE13AACAA}"/>
              </a:ext>
            </a:extLst>
          </p:cNvPr>
          <p:cNvCxnSpPr>
            <a:cxnSpLocks/>
          </p:cNvCxnSpPr>
          <p:nvPr/>
        </p:nvCxnSpPr>
        <p:spPr>
          <a:xfrm flipH="1">
            <a:off x="10097837" y="2954522"/>
            <a:ext cx="398149" cy="93812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301A9254-5C0F-E217-144A-9076850BE7C1}"/>
              </a:ext>
            </a:extLst>
          </p:cNvPr>
          <p:cNvCxnSpPr>
            <a:cxnSpLocks/>
          </p:cNvCxnSpPr>
          <p:nvPr/>
        </p:nvCxnSpPr>
        <p:spPr>
          <a:xfrm flipH="1">
            <a:off x="10010930" y="2942319"/>
            <a:ext cx="495353" cy="231096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6" name="Freeform: Shape 15">
            <a:extLst>
              <a:ext uri="{FF2B5EF4-FFF2-40B4-BE49-F238E27FC236}">
                <a16:creationId xmlns:a16="http://schemas.microsoft.com/office/drawing/2014/main" id="{DAD60169-7F80-DA93-2ACC-3152F0A46855}"/>
              </a:ext>
            </a:extLst>
          </p:cNvPr>
          <p:cNvSpPr/>
          <p:nvPr/>
        </p:nvSpPr>
        <p:spPr>
          <a:xfrm>
            <a:off x="9201507" y="3260423"/>
            <a:ext cx="990600" cy="2724150"/>
          </a:xfrm>
          <a:custGeom>
            <a:avLst/>
            <a:gdLst>
              <a:gd name="connsiteX0" fmla="*/ 0 w 990600"/>
              <a:gd name="connsiteY0" fmla="*/ 2724150 h 2724150"/>
              <a:gd name="connsiteX1" fmla="*/ 234950 w 990600"/>
              <a:gd name="connsiteY1" fmla="*/ 1790700 h 2724150"/>
              <a:gd name="connsiteX2" fmla="*/ 393700 w 990600"/>
              <a:gd name="connsiteY2" fmla="*/ 1536700 h 2724150"/>
              <a:gd name="connsiteX3" fmla="*/ 476250 w 990600"/>
              <a:gd name="connsiteY3" fmla="*/ 1289050 h 2724150"/>
              <a:gd name="connsiteX4" fmla="*/ 565150 w 990600"/>
              <a:gd name="connsiteY4" fmla="*/ 933450 h 2724150"/>
              <a:gd name="connsiteX5" fmla="*/ 647700 w 990600"/>
              <a:gd name="connsiteY5" fmla="*/ 596900 h 2724150"/>
              <a:gd name="connsiteX6" fmla="*/ 704850 w 990600"/>
              <a:gd name="connsiteY6" fmla="*/ 469900 h 2724150"/>
              <a:gd name="connsiteX7" fmla="*/ 914400 w 990600"/>
              <a:gd name="connsiteY7" fmla="*/ 127000 h 2724150"/>
              <a:gd name="connsiteX8" fmla="*/ 990600 w 990600"/>
              <a:gd name="connsiteY8" fmla="*/ 0 h 2724150"/>
              <a:gd name="connsiteX9" fmla="*/ 990600 w 990600"/>
              <a:gd name="connsiteY9"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2724150">
                <a:moveTo>
                  <a:pt x="0" y="2724150"/>
                </a:moveTo>
                <a:lnTo>
                  <a:pt x="234950" y="1790700"/>
                </a:lnTo>
                <a:lnTo>
                  <a:pt x="393700" y="1536700"/>
                </a:lnTo>
                <a:lnTo>
                  <a:pt x="476250" y="1289050"/>
                </a:lnTo>
                <a:lnTo>
                  <a:pt x="565150" y="933450"/>
                </a:lnTo>
                <a:lnTo>
                  <a:pt x="647700" y="596900"/>
                </a:lnTo>
                <a:lnTo>
                  <a:pt x="704850" y="469900"/>
                </a:lnTo>
                <a:lnTo>
                  <a:pt x="914400" y="127000"/>
                </a:lnTo>
                <a:lnTo>
                  <a:pt x="990600" y="0"/>
                </a:lnTo>
                <a:lnTo>
                  <a:pt x="990600" y="0"/>
                </a:lnTo>
              </a:path>
            </a:pathLst>
          </a:custGeom>
          <a:noFill/>
          <a:ln w="571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A45309-E123-F9D5-B215-0F507C286AA2}"/>
              </a:ext>
            </a:extLst>
          </p:cNvPr>
          <p:cNvSpPr txBox="1"/>
          <p:nvPr/>
        </p:nvSpPr>
        <p:spPr>
          <a:xfrm>
            <a:off x="8323746" y="5830186"/>
            <a:ext cx="788548" cy="276999"/>
          </a:xfrm>
          <a:prstGeom prst="rect">
            <a:avLst/>
          </a:prstGeom>
          <a:solidFill>
            <a:schemeClr val="accent3"/>
          </a:solidFill>
          <a:ln>
            <a:solidFill>
              <a:schemeClr val="accent2">
                <a:lumMod val="10000"/>
              </a:schemeClr>
            </a:solidFill>
          </a:ln>
        </p:spPr>
        <p:txBody>
          <a:bodyPr wrap="square" rtlCol="0">
            <a:spAutoFit/>
          </a:bodyPr>
          <a:lstStyle/>
          <a:p>
            <a:r>
              <a:rPr lang="en-US" sz="1200" b="1" u="sng">
                <a:solidFill>
                  <a:schemeClr val="accent2">
                    <a:lumMod val="10000"/>
                  </a:schemeClr>
                </a:solidFill>
                <a:latin typeface="Corbel" panose="020B0503020204020204" pitchFamily="34" charset="0"/>
              </a:rPr>
              <a:t>Seaward</a:t>
            </a:r>
            <a:endParaRPr lang="en-US" sz="1200">
              <a:solidFill>
                <a:schemeClr val="accent2">
                  <a:lumMod val="10000"/>
                </a:schemeClr>
              </a:solidFill>
              <a:latin typeface="Corbel" panose="020B0503020204020204" pitchFamily="34" charset="0"/>
            </a:endParaRPr>
          </a:p>
        </p:txBody>
      </p:sp>
      <p:sp>
        <p:nvSpPr>
          <p:cNvPr id="7" name="Freeform: Shape 6">
            <a:extLst>
              <a:ext uri="{FF2B5EF4-FFF2-40B4-BE49-F238E27FC236}">
                <a16:creationId xmlns:a16="http://schemas.microsoft.com/office/drawing/2014/main" id="{28B6D7E7-4089-334B-0DA7-9A26586F6545}"/>
              </a:ext>
            </a:extLst>
          </p:cNvPr>
          <p:cNvSpPr/>
          <p:nvPr/>
        </p:nvSpPr>
        <p:spPr>
          <a:xfrm>
            <a:off x="9023080" y="4816425"/>
            <a:ext cx="1998424" cy="896293"/>
          </a:xfrm>
          <a:custGeom>
            <a:avLst/>
            <a:gdLst>
              <a:gd name="connsiteX0" fmla="*/ 208230 w 1665838"/>
              <a:gd name="connsiteY0" fmla="*/ 0 h 814812"/>
              <a:gd name="connsiteX1" fmla="*/ 135802 w 1665838"/>
              <a:gd name="connsiteY1" fmla="*/ 126749 h 814812"/>
              <a:gd name="connsiteX2" fmla="*/ 0 w 1665838"/>
              <a:gd name="connsiteY2" fmla="*/ 624689 h 814812"/>
              <a:gd name="connsiteX3" fmla="*/ 452674 w 1665838"/>
              <a:gd name="connsiteY3" fmla="*/ 742384 h 814812"/>
              <a:gd name="connsiteX4" fmla="*/ 497941 w 1665838"/>
              <a:gd name="connsiteY4" fmla="*/ 552261 h 814812"/>
              <a:gd name="connsiteX5" fmla="*/ 615636 w 1665838"/>
              <a:gd name="connsiteY5" fmla="*/ 570368 h 814812"/>
              <a:gd name="connsiteX6" fmla="*/ 570369 w 1665838"/>
              <a:gd name="connsiteY6" fmla="*/ 778598 h 814812"/>
              <a:gd name="connsiteX7" fmla="*/ 715224 w 1665838"/>
              <a:gd name="connsiteY7" fmla="*/ 814812 h 814812"/>
              <a:gd name="connsiteX8" fmla="*/ 742384 w 1665838"/>
              <a:gd name="connsiteY8" fmla="*/ 688063 h 814812"/>
              <a:gd name="connsiteX9" fmla="*/ 905347 w 1665838"/>
              <a:gd name="connsiteY9" fmla="*/ 715224 h 814812"/>
              <a:gd name="connsiteX10" fmla="*/ 941561 w 1665838"/>
              <a:gd name="connsiteY10" fmla="*/ 606582 h 814812"/>
              <a:gd name="connsiteX11" fmla="*/ 1330860 w 1665838"/>
              <a:gd name="connsiteY11" fmla="*/ 706170 h 814812"/>
              <a:gd name="connsiteX12" fmla="*/ 1358020 w 1665838"/>
              <a:gd name="connsiteY12" fmla="*/ 570368 h 814812"/>
              <a:gd name="connsiteX13" fmla="*/ 1584357 w 1665838"/>
              <a:gd name="connsiteY13" fmla="*/ 651850 h 814812"/>
              <a:gd name="connsiteX14" fmla="*/ 1665838 w 1665838"/>
              <a:gd name="connsiteY14" fmla="*/ 371192 h 814812"/>
              <a:gd name="connsiteX15" fmla="*/ 208230 w 1665838"/>
              <a:gd name="connsiteY15" fmla="*/ 0 h 814812"/>
              <a:gd name="connsiteX0" fmla="*/ 0 w 1892175"/>
              <a:gd name="connsiteY0" fmla="*/ 0 h 896293"/>
              <a:gd name="connsiteX1" fmla="*/ 362139 w 1892175"/>
              <a:gd name="connsiteY1" fmla="*/ 208230 h 896293"/>
              <a:gd name="connsiteX2" fmla="*/ 226337 w 1892175"/>
              <a:gd name="connsiteY2" fmla="*/ 706170 h 896293"/>
              <a:gd name="connsiteX3" fmla="*/ 679011 w 1892175"/>
              <a:gd name="connsiteY3" fmla="*/ 823865 h 896293"/>
              <a:gd name="connsiteX4" fmla="*/ 724278 w 1892175"/>
              <a:gd name="connsiteY4" fmla="*/ 633742 h 896293"/>
              <a:gd name="connsiteX5" fmla="*/ 841973 w 1892175"/>
              <a:gd name="connsiteY5" fmla="*/ 651849 h 896293"/>
              <a:gd name="connsiteX6" fmla="*/ 796706 w 1892175"/>
              <a:gd name="connsiteY6" fmla="*/ 860079 h 896293"/>
              <a:gd name="connsiteX7" fmla="*/ 941561 w 1892175"/>
              <a:gd name="connsiteY7" fmla="*/ 896293 h 896293"/>
              <a:gd name="connsiteX8" fmla="*/ 968721 w 1892175"/>
              <a:gd name="connsiteY8" fmla="*/ 769544 h 896293"/>
              <a:gd name="connsiteX9" fmla="*/ 1131684 w 1892175"/>
              <a:gd name="connsiteY9" fmla="*/ 796705 h 896293"/>
              <a:gd name="connsiteX10" fmla="*/ 1167898 w 1892175"/>
              <a:gd name="connsiteY10" fmla="*/ 688063 h 896293"/>
              <a:gd name="connsiteX11" fmla="*/ 1557197 w 1892175"/>
              <a:gd name="connsiteY11" fmla="*/ 787651 h 896293"/>
              <a:gd name="connsiteX12" fmla="*/ 1584357 w 1892175"/>
              <a:gd name="connsiteY12" fmla="*/ 651849 h 896293"/>
              <a:gd name="connsiteX13" fmla="*/ 1810694 w 1892175"/>
              <a:gd name="connsiteY13" fmla="*/ 733331 h 896293"/>
              <a:gd name="connsiteX14" fmla="*/ 1892175 w 1892175"/>
              <a:gd name="connsiteY14" fmla="*/ 452673 h 896293"/>
              <a:gd name="connsiteX15" fmla="*/ 0 w 1892175"/>
              <a:gd name="connsiteY15" fmla="*/ 0 h 896293"/>
              <a:gd name="connsiteX0" fmla="*/ 25235 w 1917410"/>
              <a:gd name="connsiteY0" fmla="*/ 0 h 896293"/>
              <a:gd name="connsiteX1" fmla="*/ 387374 w 1917410"/>
              <a:gd name="connsiteY1" fmla="*/ 208230 h 896293"/>
              <a:gd name="connsiteX2" fmla="*/ 251572 w 1917410"/>
              <a:gd name="connsiteY2" fmla="*/ 706170 h 896293"/>
              <a:gd name="connsiteX3" fmla="*/ 704246 w 1917410"/>
              <a:gd name="connsiteY3" fmla="*/ 823865 h 896293"/>
              <a:gd name="connsiteX4" fmla="*/ 749513 w 1917410"/>
              <a:gd name="connsiteY4" fmla="*/ 633742 h 896293"/>
              <a:gd name="connsiteX5" fmla="*/ 867208 w 1917410"/>
              <a:gd name="connsiteY5" fmla="*/ 651849 h 896293"/>
              <a:gd name="connsiteX6" fmla="*/ 821941 w 1917410"/>
              <a:gd name="connsiteY6" fmla="*/ 860079 h 896293"/>
              <a:gd name="connsiteX7" fmla="*/ 966796 w 1917410"/>
              <a:gd name="connsiteY7" fmla="*/ 896293 h 896293"/>
              <a:gd name="connsiteX8" fmla="*/ 993956 w 1917410"/>
              <a:gd name="connsiteY8" fmla="*/ 769544 h 896293"/>
              <a:gd name="connsiteX9" fmla="*/ 1156919 w 1917410"/>
              <a:gd name="connsiteY9" fmla="*/ 796705 h 896293"/>
              <a:gd name="connsiteX10" fmla="*/ 1193133 w 1917410"/>
              <a:gd name="connsiteY10" fmla="*/ 688063 h 896293"/>
              <a:gd name="connsiteX11" fmla="*/ 1582432 w 1917410"/>
              <a:gd name="connsiteY11" fmla="*/ 787651 h 896293"/>
              <a:gd name="connsiteX12" fmla="*/ 1609592 w 1917410"/>
              <a:gd name="connsiteY12" fmla="*/ 651849 h 896293"/>
              <a:gd name="connsiteX13" fmla="*/ 1835929 w 1917410"/>
              <a:gd name="connsiteY13" fmla="*/ 733331 h 896293"/>
              <a:gd name="connsiteX14" fmla="*/ 1917410 w 1917410"/>
              <a:gd name="connsiteY14" fmla="*/ 452673 h 896293"/>
              <a:gd name="connsiteX15" fmla="*/ 25235 w 1917410"/>
              <a:gd name="connsiteY15" fmla="*/ 0 h 896293"/>
              <a:gd name="connsiteX0" fmla="*/ 79334 w 1971509"/>
              <a:gd name="connsiteY0" fmla="*/ 0 h 896293"/>
              <a:gd name="connsiteX1" fmla="*/ 106495 w 1971509"/>
              <a:gd name="connsiteY1" fmla="*/ 570369 h 896293"/>
              <a:gd name="connsiteX2" fmla="*/ 305671 w 1971509"/>
              <a:gd name="connsiteY2" fmla="*/ 706170 h 896293"/>
              <a:gd name="connsiteX3" fmla="*/ 758345 w 1971509"/>
              <a:gd name="connsiteY3" fmla="*/ 823865 h 896293"/>
              <a:gd name="connsiteX4" fmla="*/ 803612 w 1971509"/>
              <a:gd name="connsiteY4" fmla="*/ 633742 h 896293"/>
              <a:gd name="connsiteX5" fmla="*/ 921307 w 1971509"/>
              <a:gd name="connsiteY5" fmla="*/ 651849 h 896293"/>
              <a:gd name="connsiteX6" fmla="*/ 876040 w 1971509"/>
              <a:gd name="connsiteY6" fmla="*/ 860079 h 896293"/>
              <a:gd name="connsiteX7" fmla="*/ 1020895 w 1971509"/>
              <a:gd name="connsiteY7" fmla="*/ 896293 h 896293"/>
              <a:gd name="connsiteX8" fmla="*/ 1048055 w 1971509"/>
              <a:gd name="connsiteY8" fmla="*/ 769544 h 896293"/>
              <a:gd name="connsiteX9" fmla="*/ 1211018 w 1971509"/>
              <a:gd name="connsiteY9" fmla="*/ 796705 h 896293"/>
              <a:gd name="connsiteX10" fmla="*/ 1247232 w 1971509"/>
              <a:gd name="connsiteY10" fmla="*/ 688063 h 896293"/>
              <a:gd name="connsiteX11" fmla="*/ 1636531 w 1971509"/>
              <a:gd name="connsiteY11" fmla="*/ 787651 h 896293"/>
              <a:gd name="connsiteX12" fmla="*/ 1663691 w 1971509"/>
              <a:gd name="connsiteY12" fmla="*/ 651849 h 896293"/>
              <a:gd name="connsiteX13" fmla="*/ 1890028 w 1971509"/>
              <a:gd name="connsiteY13" fmla="*/ 733331 h 896293"/>
              <a:gd name="connsiteX14" fmla="*/ 1971509 w 1971509"/>
              <a:gd name="connsiteY14" fmla="*/ 452673 h 896293"/>
              <a:gd name="connsiteX15" fmla="*/ 79334 w 1971509"/>
              <a:gd name="connsiteY15" fmla="*/ 0 h 896293"/>
              <a:gd name="connsiteX0" fmla="*/ 106249 w 1998424"/>
              <a:gd name="connsiteY0" fmla="*/ 0 h 896293"/>
              <a:gd name="connsiteX1" fmla="*/ 79089 w 1998424"/>
              <a:gd name="connsiteY1" fmla="*/ 579423 h 896293"/>
              <a:gd name="connsiteX2" fmla="*/ 332586 w 1998424"/>
              <a:gd name="connsiteY2" fmla="*/ 706170 h 896293"/>
              <a:gd name="connsiteX3" fmla="*/ 785260 w 1998424"/>
              <a:gd name="connsiteY3" fmla="*/ 823865 h 896293"/>
              <a:gd name="connsiteX4" fmla="*/ 830527 w 1998424"/>
              <a:gd name="connsiteY4" fmla="*/ 633742 h 896293"/>
              <a:gd name="connsiteX5" fmla="*/ 948222 w 1998424"/>
              <a:gd name="connsiteY5" fmla="*/ 651849 h 896293"/>
              <a:gd name="connsiteX6" fmla="*/ 902955 w 1998424"/>
              <a:gd name="connsiteY6" fmla="*/ 860079 h 896293"/>
              <a:gd name="connsiteX7" fmla="*/ 1047810 w 1998424"/>
              <a:gd name="connsiteY7" fmla="*/ 896293 h 896293"/>
              <a:gd name="connsiteX8" fmla="*/ 1074970 w 1998424"/>
              <a:gd name="connsiteY8" fmla="*/ 769544 h 896293"/>
              <a:gd name="connsiteX9" fmla="*/ 1237933 w 1998424"/>
              <a:gd name="connsiteY9" fmla="*/ 796705 h 896293"/>
              <a:gd name="connsiteX10" fmla="*/ 1274147 w 1998424"/>
              <a:gd name="connsiteY10" fmla="*/ 688063 h 896293"/>
              <a:gd name="connsiteX11" fmla="*/ 1663446 w 1998424"/>
              <a:gd name="connsiteY11" fmla="*/ 787651 h 896293"/>
              <a:gd name="connsiteX12" fmla="*/ 1690606 w 1998424"/>
              <a:gd name="connsiteY12" fmla="*/ 651849 h 896293"/>
              <a:gd name="connsiteX13" fmla="*/ 1916943 w 1998424"/>
              <a:gd name="connsiteY13" fmla="*/ 733331 h 896293"/>
              <a:gd name="connsiteX14" fmla="*/ 1998424 w 1998424"/>
              <a:gd name="connsiteY14" fmla="*/ 452673 h 896293"/>
              <a:gd name="connsiteX15" fmla="*/ 106249 w 1998424"/>
              <a:gd name="connsiteY15" fmla="*/ 0 h 896293"/>
              <a:gd name="connsiteX0" fmla="*/ 106249 w 1998424"/>
              <a:gd name="connsiteY0" fmla="*/ 0 h 896293"/>
              <a:gd name="connsiteX1" fmla="*/ 79089 w 1998424"/>
              <a:gd name="connsiteY1" fmla="*/ 579423 h 896293"/>
              <a:gd name="connsiteX2" fmla="*/ 332586 w 1998424"/>
              <a:gd name="connsiteY2" fmla="*/ 706170 h 896293"/>
              <a:gd name="connsiteX3" fmla="*/ 785260 w 1998424"/>
              <a:gd name="connsiteY3" fmla="*/ 823865 h 896293"/>
              <a:gd name="connsiteX4" fmla="*/ 830527 w 1998424"/>
              <a:gd name="connsiteY4" fmla="*/ 633742 h 896293"/>
              <a:gd name="connsiteX5" fmla="*/ 948222 w 1998424"/>
              <a:gd name="connsiteY5" fmla="*/ 651849 h 896293"/>
              <a:gd name="connsiteX6" fmla="*/ 902955 w 1998424"/>
              <a:gd name="connsiteY6" fmla="*/ 860079 h 896293"/>
              <a:gd name="connsiteX7" fmla="*/ 1047810 w 1998424"/>
              <a:gd name="connsiteY7" fmla="*/ 896293 h 896293"/>
              <a:gd name="connsiteX8" fmla="*/ 1074970 w 1998424"/>
              <a:gd name="connsiteY8" fmla="*/ 769544 h 896293"/>
              <a:gd name="connsiteX9" fmla="*/ 1237933 w 1998424"/>
              <a:gd name="connsiteY9" fmla="*/ 796705 h 896293"/>
              <a:gd name="connsiteX10" fmla="*/ 1274147 w 1998424"/>
              <a:gd name="connsiteY10" fmla="*/ 688063 h 896293"/>
              <a:gd name="connsiteX11" fmla="*/ 1663446 w 1998424"/>
              <a:gd name="connsiteY11" fmla="*/ 787651 h 896293"/>
              <a:gd name="connsiteX12" fmla="*/ 1690606 w 1998424"/>
              <a:gd name="connsiteY12" fmla="*/ 651849 h 896293"/>
              <a:gd name="connsiteX13" fmla="*/ 1916943 w 1998424"/>
              <a:gd name="connsiteY13" fmla="*/ 733331 h 896293"/>
              <a:gd name="connsiteX14" fmla="*/ 1998424 w 1998424"/>
              <a:gd name="connsiteY14" fmla="*/ 452673 h 896293"/>
              <a:gd name="connsiteX15" fmla="*/ 106249 w 1998424"/>
              <a:gd name="connsiteY15" fmla="*/ 0 h 8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8424" h="896293">
                <a:moveTo>
                  <a:pt x="106249" y="0"/>
                </a:moveTo>
                <a:cubicBezTo>
                  <a:pt x="-17481" y="531137"/>
                  <a:pt x="-41624" y="510013"/>
                  <a:pt x="79089" y="579423"/>
                </a:cubicBezTo>
                <a:cubicBezTo>
                  <a:pt x="299390" y="621672"/>
                  <a:pt x="248087" y="663921"/>
                  <a:pt x="332586" y="706170"/>
                </a:cubicBezTo>
                <a:lnTo>
                  <a:pt x="785260" y="823865"/>
                </a:lnTo>
                <a:lnTo>
                  <a:pt x="830527" y="633742"/>
                </a:lnTo>
                <a:lnTo>
                  <a:pt x="948222" y="651849"/>
                </a:lnTo>
                <a:lnTo>
                  <a:pt x="902955" y="860079"/>
                </a:lnTo>
                <a:lnTo>
                  <a:pt x="1047810" y="896293"/>
                </a:lnTo>
                <a:lnTo>
                  <a:pt x="1074970" y="769544"/>
                </a:lnTo>
                <a:lnTo>
                  <a:pt x="1237933" y="796705"/>
                </a:lnTo>
                <a:lnTo>
                  <a:pt x="1274147" y="688063"/>
                </a:lnTo>
                <a:lnTo>
                  <a:pt x="1663446" y="787651"/>
                </a:lnTo>
                <a:lnTo>
                  <a:pt x="1690606" y="651849"/>
                </a:lnTo>
                <a:lnTo>
                  <a:pt x="1916943" y="733331"/>
                </a:lnTo>
                <a:lnTo>
                  <a:pt x="1998424" y="452673"/>
                </a:lnTo>
                <a:lnTo>
                  <a:pt x="106249"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5C0CCD8-C70C-0117-4E5C-EEFFA6D6B044}"/>
              </a:ext>
            </a:extLst>
          </p:cNvPr>
          <p:cNvSpPr/>
          <p:nvPr/>
        </p:nvSpPr>
        <p:spPr>
          <a:xfrm>
            <a:off x="9473363" y="3512725"/>
            <a:ext cx="1810693" cy="1294646"/>
          </a:xfrm>
          <a:custGeom>
            <a:avLst/>
            <a:gdLst>
              <a:gd name="connsiteX0" fmla="*/ 162962 w 1457608"/>
              <a:gd name="connsiteY0" fmla="*/ 0 h 1167897"/>
              <a:gd name="connsiteX1" fmla="*/ 72428 w 1457608"/>
              <a:gd name="connsiteY1" fmla="*/ 126749 h 1167897"/>
              <a:gd name="connsiteX2" fmla="*/ 0 w 1457608"/>
              <a:gd name="connsiteY2" fmla="*/ 371192 h 1167897"/>
              <a:gd name="connsiteX3" fmla="*/ 651849 w 1457608"/>
              <a:gd name="connsiteY3" fmla="*/ 769545 h 1167897"/>
              <a:gd name="connsiteX4" fmla="*/ 606582 w 1457608"/>
              <a:gd name="connsiteY4" fmla="*/ 995881 h 1167897"/>
              <a:gd name="connsiteX5" fmla="*/ 1321806 w 1457608"/>
              <a:gd name="connsiteY5" fmla="*/ 1167897 h 1167897"/>
              <a:gd name="connsiteX6" fmla="*/ 1457608 w 1457608"/>
              <a:gd name="connsiteY6" fmla="*/ 995881 h 1167897"/>
              <a:gd name="connsiteX7" fmla="*/ 1421394 w 1457608"/>
              <a:gd name="connsiteY7" fmla="*/ 968721 h 1167897"/>
              <a:gd name="connsiteX8" fmla="*/ 1385180 w 1457608"/>
              <a:gd name="connsiteY8" fmla="*/ 688063 h 1167897"/>
              <a:gd name="connsiteX9" fmla="*/ 162962 w 1457608"/>
              <a:gd name="connsiteY9" fmla="*/ 0 h 1167897"/>
              <a:gd name="connsiteX0" fmla="*/ 0 w 1511929"/>
              <a:gd name="connsiteY0" fmla="*/ 0 h 1294646"/>
              <a:gd name="connsiteX1" fmla="*/ 126749 w 1511929"/>
              <a:gd name="connsiteY1" fmla="*/ 253498 h 1294646"/>
              <a:gd name="connsiteX2" fmla="*/ 54321 w 1511929"/>
              <a:gd name="connsiteY2" fmla="*/ 497941 h 1294646"/>
              <a:gd name="connsiteX3" fmla="*/ 706170 w 1511929"/>
              <a:gd name="connsiteY3" fmla="*/ 896294 h 1294646"/>
              <a:gd name="connsiteX4" fmla="*/ 660903 w 1511929"/>
              <a:gd name="connsiteY4" fmla="*/ 1122630 h 1294646"/>
              <a:gd name="connsiteX5" fmla="*/ 1376127 w 1511929"/>
              <a:gd name="connsiteY5" fmla="*/ 1294646 h 1294646"/>
              <a:gd name="connsiteX6" fmla="*/ 1511929 w 1511929"/>
              <a:gd name="connsiteY6" fmla="*/ 1122630 h 1294646"/>
              <a:gd name="connsiteX7" fmla="*/ 1475715 w 1511929"/>
              <a:gd name="connsiteY7" fmla="*/ 1095470 h 1294646"/>
              <a:gd name="connsiteX8" fmla="*/ 1439501 w 1511929"/>
              <a:gd name="connsiteY8" fmla="*/ 814812 h 1294646"/>
              <a:gd name="connsiteX9" fmla="*/ 0 w 1511929"/>
              <a:gd name="connsiteY9" fmla="*/ 0 h 1294646"/>
              <a:gd name="connsiteX0" fmla="*/ 298764 w 1810693"/>
              <a:gd name="connsiteY0" fmla="*/ 0 h 1294646"/>
              <a:gd name="connsiteX1" fmla="*/ 425513 w 1810693"/>
              <a:gd name="connsiteY1" fmla="*/ 253498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 name="connsiteX0" fmla="*/ 298764 w 1810693"/>
              <a:gd name="connsiteY0" fmla="*/ 0 h 1294646"/>
              <a:gd name="connsiteX1" fmla="*/ 425513 w 1810693"/>
              <a:gd name="connsiteY1" fmla="*/ 253498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 name="connsiteX0" fmla="*/ 298764 w 1810693"/>
              <a:gd name="connsiteY0" fmla="*/ 0 h 1294646"/>
              <a:gd name="connsiteX1" fmla="*/ 235390 w 1810693"/>
              <a:gd name="connsiteY1" fmla="*/ 190123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0693" h="1294646">
                <a:moveTo>
                  <a:pt x="298764" y="0"/>
                </a:moveTo>
                <a:lnTo>
                  <a:pt x="235390" y="190123"/>
                </a:lnTo>
                <a:cubicBezTo>
                  <a:pt x="93552" y="220301"/>
                  <a:pt x="78464" y="205213"/>
                  <a:pt x="0" y="344032"/>
                </a:cubicBezTo>
                <a:lnTo>
                  <a:pt x="1004934" y="896294"/>
                </a:lnTo>
                <a:lnTo>
                  <a:pt x="959667" y="1122630"/>
                </a:lnTo>
                <a:lnTo>
                  <a:pt x="1674891" y="1294646"/>
                </a:lnTo>
                <a:lnTo>
                  <a:pt x="1810693" y="1122630"/>
                </a:lnTo>
                <a:lnTo>
                  <a:pt x="1774479" y="1095470"/>
                </a:lnTo>
                <a:lnTo>
                  <a:pt x="1738265" y="814812"/>
                </a:lnTo>
                <a:lnTo>
                  <a:pt x="298764"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54DD07-8E75-ABB3-6E35-B9B5C66A95C0}"/>
              </a:ext>
            </a:extLst>
          </p:cNvPr>
          <p:cNvSpPr/>
          <p:nvPr/>
        </p:nvSpPr>
        <p:spPr>
          <a:xfrm>
            <a:off x="10105317" y="517879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sp>
        <p:nvSpPr>
          <p:cNvPr id="23" name="Oval 22">
            <a:extLst>
              <a:ext uri="{FF2B5EF4-FFF2-40B4-BE49-F238E27FC236}">
                <a16:creationId xmlns:a16="http://schemas.microsoft.com/office/drawing/2014/main" id="{FAFA8BEC-F8B6-4B37-0AE1-78B3D1608C1E}"/>
              </a:ext>
            </a:extLst>
          </p:cNvPr>
          <p:cNvSpPr/>
          <p:nvPr/>
        </p:nvSpPr>
        <p:spPr>
          <a:xfrm>
            <a:off x="10628126" y="4241385"/>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orbel" panose="020B0503020204020204" pitchFamily="34" charset="0"/>
              </a:rPr>
              <a:t>1</a:t>
            </a:r>
          </a:p>
        </p:txBody>
      </p:sp>
      <p:pic>
        <p:nvPicPr>
          <p:cNvPr id="36" name="Picture 35" descr="A picture containing text, screenshot, colorfulness, font&#10;&#10;Description automatically generated">
            <a:extLst>
              <a:ext uri="{FF2B5EF4-FFF2-40B4-BE49-F238E27FC236}">
                <a16:creationId xmlns:a16="http://schemas.microsoft.com/office/drawing/2014/main" id="{CED84F6A-3BBF-20E4-0742-EC41CA002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6097"/>
            <a:ext cx="4100639" cy="4475805"/>
          </a:xfrm>
          <a:prstGeom prst="rect">
            <a:avLst/>
          </a:prstGeom>
          <a:ln>
            <a:solidFill>
              <a:srgbClr val="000000"/>
            </a:solidFill>
          </a:ln>
        </p:spPr>
      </p:pic>
      <p:sp>
        <p:nvSpPr>
          <p:cNvPr id="8" name="TextBox 7">
            <a:extLst>
              <a:ext uri="{FF2B5EF4-FFF2-40B4-BE49-F238E27FC236}">
                <a16:creationId xmlns:a16="http://schemas.microsoft.com/office/drawing/2014/main" id="{0DF16C6A-0D83-0BDC-7476-E18B45E92389}"/>
              </a:ext>
            </a:extLst>
          </p:cNvPr>
          <p:cNvSpPr txBox="1"/>
          <p:nvPr/>
        </p:nvSpPr>
        <p:spPr>
          <a:xfrm>
            <a:off x="9335371" y="1957548"/>
            <a:ext cx="2588958" cy="1015663"/>
          </a:xfrm>
          <a:prstGeom prst="rect">
            <a:avLst/>
          </a:prstGeom>
          <a:solidFill>
            <a:schemeClr val="accent1">
              <a:lumMod val="60000"/>
              <a:lumOff val="40000"/>
            </a:schemeClr>
          </a:solidFill>
          <a:ln>
            <a:solidFill>
              <a:schemeClr val="accent2">
                <a:lumMod val="10000"/>
              </a:schemeClr>
            </a:solidFill>
          </a:ln>
        </p:spPr>
        <p:txBody>
          <a:bodyPr wrap="square" lIns="91440" tIns="45720" rIns="91440" bIns="45720" rtlCol="0" anchor="t">
            <a:spAutoFit/>
          </a:bodyPr>
          <a:lstStyle/>
          <a:p>
            <a:r>
              <a:rPr lang="en-US" sz="1200" b="1" u="sng">
                <a:solidFill>
                  <a:schemeClr val="accent2">
                    <a:lumMod val="10000"/>
                  </a:schemeClr>
                </a:solidFill>
                <a:latin typeface="Corbel" panose="020B0503020204020204" pitchFamily="34" charset="0"/>
              </a:rPr>
              <a:t>1. Main and Thompson E. of Jordan Avenue</a:t>
            </a:r>
          </a:p>
          <a:p>
            <a:r>
              <a:rPr lang="en-US" sz="1200">
                <a:solidFill>
                  <a:schemeClr val="accent2">
                    <a:lumMod val="10000"/>
                  </a:schemeClr>
                </a:solidFill>
                <a:latin typeface="Corbel"/>
              </a:rPr>
              <a:t>Maintain Mixed Use 3 for entire corridor; reject GPAC and PC proposed changes</a:t>
            </a:r>
          </a:p>
        </p:txBody>
      </p:sp>
    </p:spTree>
    <p:extLst>
      <p:ext uri="{BB962C8B-B14F-4D97-AF65-F5344CB8AC3E}">
        <p14:creationId xmlns:p14="http://schemas.microsoft.com/office/powerpoint/2010/main" val="39534601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CCEC-7FAE-BC04-6FE3-7CA0F42CCF63}"/>
              </a:ext>
            </a:extLst>
          </p:cNvPr>
          <p:cNvSpPr>
            <a:spLocks noGrp="1"/>
          </p:cNvSpPr>
          <p:nvPr>
            <p:ph type="ctrTitle"/>
          </p:nvPr>
        </p:nvSpPr>
        <p:spPr/>
        <p:txBody>
          <a:bodyPr/>
          <a:lstStyle/>
          <a:p>
            <a:r>
              <a:rPr lang="en-US"/>
              <a:t>Next Steps</a:t>
            </a:r>
          </a:p>
        </p:txBody>
      </p:sp>
      <p:sp>
        <p:nvSpPr>
          <p:cNvPr id="3" name="Subtitle 2">
            <a:extLst>
              <a:ext uri="{FF2B5EF4-FFF2-40B4-BE49-F238E27FC236}">
                <a16:creationId xmlns:a16="http://schemas.microsoft.com/office/drawing/2014/main" id="{29A13489-2813-145C-3D71-DB2D651204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893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ACC3-69DF-42A6-A988-C642F8A06263}"/>
              </a:ext>
            </a:extLst>
          </p:cNvPr>
          <p:cNvSpPr>
            <a:spLocks noGrp="1"/>
          </p:cNvSpPr>
          <p:nvPr>
            <p:ph type="title"/>
          </p:nvPr>
        </p:nvSpPr>
        <p:spPr/>
        <p:txBody>
          <a:bodyPr/>
          <a:lstStyle/>
          <a:p>
            <a:r>
              <a:rPr lang="en-US"/>
              <a:t>Engagement Efforts To Date</a:t>
            </a:r>
          </a:p>
        </p:txBody>
      </p:sp>
      <p:sp>
        <p:nvSpPr>
          <p:cNvPr id="3" name="Content Placeholder 2">
            <a:extLst>
              <a:ext uri="{FF2B5EF4-FFF2-40B4-BE49-F238E27FC236}">
                <a16:creationId xmlns:a16="http://schemas.microsoft.com/office/drawing/2014/main" id="{5CEDA65C-52C7-4212-A8FA-94DD175E72F9}"/>
              </a:ext>
            </a:extLst>
          </p:cNvPr>
          <p:cNvSpPr>
            <a:spLocks noGrp="1"/>
          </p:cNvSpPr>
          <p:nvPr>
            <p:ph idx="1"/>
          </p:nvPr>
        </p:nvSpPr>
        <p:spPr>
          <a:xfrm>
            <a:off x="244188" y="1001421"/>
            <a:ext cx="6961955" cy="5180304"/>
          </a:xfrm>
        </p:spPr>
        <p:txBody>
          <a:bodyPr numCol="1">
            <a:noAutofit/>
          </a:bodyPr>
          <a:lstStyle/>
          <a:p>
            <a:pPr fontAlgn="base">
              <a:spcBef>
                <a:spcPts val="0"/>
              </a:spcBef>
              <a:spcAft>
                <a:spcPts val="600"/>
              </a:spcAft>
            </a:pPr>
            <a:r>
              <a:rPr lang="en-US" sz="2050" b="1">
                <a:solidFill>
                  <a:schemeClr val="accent6"/>
                </a:solidFill>
              </a:rPr>
              <a:t>24</a:t>
            </a:r>
            <a:r>
              <a:rPr lang="en-US" sz="2050">
                <a:solidFill>
                  <a:srgbClr val="000000"/>
                </a:solidFill>
              </a:rPr>
              <a:t> GPAC meetings</a:t>
            </a:r>
          </a:p>
          <a:p>
            <a:pPr fontAlgn="base">
              <a:spcBef>
                <a:spcPts val="0"/>
              </a:spcBef>
              <a:spcAft>
                <a:spcPts val="600"/>
              </a:spcAft>
            </a:pPr>
            <a:r>
              <a:rPr lang="en-US" sz="2050" b="1">
                <a:solidFill>
                  <a:schemeClr val="accent6"/>
                </a:solidFill>
              </a:rPr>
              <a:t>6</a:t>
            </a:r>
            <a:r>
              <a:rPr lang="en-US" sz="2050">
                <a:solidFill>
                  <a:srgbClr val="000000"/>
                </a:solidFill>
              </a:rPr>
              <a:t> Educational forums</a:t>
            </a:r>
          </a:p>
          <a:p>
            <a:pPr fontAlgn="base">
              <a:spcBef>
                <a:spcPts val="0"/>
              </a:spcBef>
              <a:spcAft>
                <a:spcPts val="600"/>
              </a:spcAft>
            </a:pPr>
            <a:r>
              <a:rPr lang="en-US" sz="2050" b="1">
                <a:solidFill>
                  <a:schemeClr val="accent6"/>
                </a:solidFill>
              </a:rPr>
              <a:t>5 </a:t>
            </a:r>
            <a:r>
              <a:rPr lang="en-US" sz="2050" i="0">
                <a:solidFill>
                  <a:srgbClr val="000000"/>
                </a:solidFill>
                <a:effectLst/>
              </a:rPr>
              <a:t>Community Workshops and Open Houses</a:t>
            </a:r>
          </a:p>
          <a:p>
            <a:pPr fontAlgn="base">
              <a:spcBef>
                <a:spcPts val="0"/>
              </a:spcBef>
              <a:spcAft>
                <a:spcPts val="600"/>
              </a:spcAft>
            </a:pPr>
            <a:r>
              <a:rPr lang="en-US" sz="2050" b="1">
                <a:solidFill>
                  <a:schemeClr val="accent6"/>
                </a:solidFill>
              </a:rPr>
              <a:t>21 </a:t>
            </a:r>
            <a:r>
              <a:rPr lang="en-US" sz="2050">
                <a:solidFill>
                  <a:srgbClr val="000000"/>
                </a:solidFill>
              </a:rPr>
              <a:t>Community Council meetings (3 rounds)</a:t>
            </a:r>
          </a:p>
          <a:p>
            <a:pPr fontAlgn="base">
              <a:spcBef>
                <a:spcPts val="0"/>
              </a:spcBef>
              <a:spcAft>
                <a:spcPts val="600"/>
              </a:spcAft>
            </a:pPr>
            <a:r>
              <a:rPr lang="en-US" sz="2050" b="1">
                <a:solidFill>
                  <a:schemeClr val="accent6"/>
                </a:solidFill>
              </a:rPr>
              <a:t>18 </a:t>
            </a:r>
            <a:r>
              <a:rPr lang="en-US" sz="2050">
                <a:solidFill>
                  <a:srgbClr val="000000"/>
                </a:solidFill>
              </a:rPr>
              <a:t>Pop-up events </a:t>
            </a:r>
          </a:p>
          <a:p>
            <a:pPr fontAlgn="base">
              <a:spcBef>
                <a:spcPts val="0"/>
              </a:spcBef>
              <a:spcAft>
                <a:spcPts val="600"/>
              </a:spcAft>
            </a:pPr>
            <a:r>
              <a:rPr lang="en-US" sz="2050" b="1">
                <a:solidFill>
                  <a:schemeClr val="accent6"/>
                </a:solidFill>
              </a:rPr>
              <a:t>23</a:t>
            </a:r>
            <a:r>
              <a:rPr lang="en-US" sz="2050">
                <a:solidFill>
                  <a:srgbClr val="000000"/>
                </a:solidFill>
              </a:rPr>
              <a:t> Stakeholder interviews</a:t>
            </a:r>
          </a:p>
          <a:p>
            <a:pPr fontAlgn="base">
              <a:spcBef>
                <a:spcPts val="0"/>
              </a:spcBef>
              <a:spcAft>
                <a:spcPts val="600"/>
              </a:spcAft>
              <a:buClr>
                <a:schemeClr val="tx2"/>
              </a:buClr>
            </a:pPr>
            <a:r>
              <a:rPr lang="en-US" sz="2050" b="1" i="0">
                <a:solidFill>
                  <a:schemeClr val="accent6"/>
                </a:solidFill>
                <a:effectLst/>
              </a:rPr>
              <a:t>5</a:t>
            </a:r>
            <a:r>
              <a:rPr lang="en-US" sz="2050" i="0">
                <a:solidFill>
                  <a:srgbClr val="000000"/>
                </a:solidFill>
                <a:effectLst/>
              </a:rPr>
              <a:t> City Council meetings</a:t>
            </a:r>
            <a:r>
              <a:rPr lang="en-US" sz="2050">
                <a:solidFill>
                  <a:srgbClr val="000000"/>
                </a:solidFill>
              </a:rPr>
              <a:t> </a:t>
            </a:r>
          </a:p>
          <a:p>
            <a:pPr fontAlgn="base">
              <a:spcBef>
                <a:spcPts val="0"/>
              </a:spcBef>
              <a:spcAft>
                <a:spcPts val="600"/>
              </a:spcAft>
              <a:buClr>
                <a:schemeClr val="tx2"/>
              </a:buClr>
            </a:pPr>
            <a:r>
              <a:rPr lang="en-US" sz="2050" b="1">
                <a:solidFill>
                  <a:schemeClr val="accent6"/>
                </a:solidFill>
              </a:rPr>
              <a:t>6</a:t>
            </a:r>
            <a:r>
              <a:rPr lang="en-US" sz="2050">
                <a:solidFill>
                  <a:srgbClr val="000000"/>
                </a:solidFill>
              </a:rPr>
              <a:t> Board and Commission meetings</a:t>
            </a:r>
          </a:p>
          <a:p>
            <a:pPr fontAlgn="base">
              <a:spcBef>
                <a:spcPts val="0"/>
              </a:spcBef>
            </a:pPr>
            <a:r>
              <a:rPr lang="en-US" sz="2050" b="1">
                <a:solidFill>
                  <a:schemeClr val="accent6"/>
                </a:solidFill>
              </a:rPr>
              <a:t>5</a:t>
            </a:r>
            <a:r>
              <a:rPr lang="en-US" sz="2050">
                <a:solidFill>
                  <a:srgbClr val="000000"/>
                </a:solidFill>
              </a:rPr>
              <a:t> Community Surveys and Feedback Forms:</a:t>
            </a:r>
          </a:p>
          <a:p>
            <a:pPr lvl="1" fontAlgn="base"/>
            <a:r>
              <a:rPr lang="en-US" sz="1600">
                <a:solidFill>
                  <a:srgbClr val="000000"/>
                </a:solidFill>
              </a:rPr>
              <a:t>Issues &amp; Opportunities (Nov 2020 – Jan 2021):</a:t>
            </a:r>
            <a:r>
              <a:rPr lang="en-US" sz="1600" b="1">
                <a:solidFill>
                  <a:srgbClr val="000000"/>
                </a:solidFill>
              </a:rPr>
              <a:t> </a:t>
            </a:r>
            <a:r>
              <a:rPr lang="en-US" sz="1600" b="1">
                <a:solidFill>
                  <a:schemeClr val="accent6"/>
                </a:solidFill>
              </a:rPr>
              <a:t>2,368</a:t>
            </a:r>
            <a:r>
              <a:rPr lang="en-US" sz="1600">
                <a:solidFill>
                  <a:srgbClr val="000000"/>
                </a:solidFill>
              </a:rPr>
              <a:t> responses</a:t>
            </a:r>
          </a:p>
          <a:p>
            <a:pPr lvl="1" fontAlgn="base"/>
            <a:r>
              <a:rPr lang="en-US" sz="1600">
                <a:solidFill>
                  <a:srgbClr val="000000"/>
                </a:solidFill>
              </a:rPr>
              <a:t>Visioning</a:t>
            </a:r>
            <a:r>
              <a:rPr lang="en-US" sz="1600" b="1">
                <a:solidFill>
                  <a:srgbClr val="000000"/>
                </a:solidFill>
              </a:rPr>
              <a:t> </a:t>
            </a:r>
            <a:r>
              <a:rPr lang="en-US" sz="1600">
                <a:solidFill>
                  <a:srgbClr val="000000"/>
                </a:solidFill>
              </a:rPr>
              <a:t>(Aug - Oct 2021)</a:t>
            </a:r>
            <a:r>
              <a:rPr lang="en-US" sz="1600" b="1">
                <a:solidFill>
                  <a:srgbClr val="000000"/>
                </a:solidFill>
              </a:rPr>
              <a:t>: </a:t>
            </a:r>
            <a:r>
              <a:rPr lang="en-US" sz="1600" b="1">
                <a:solidFill>
                  <a:schemeClr val="accent6"/>
                </a:solidFill>
              </a:rPr>
              <a:t>1,505</a:t>
            </a:r>
            <a:r>
              <a:rPr lang="en-US" sz="1600">
                <a:solidFill>
                  <a:srgbClr val="000000"/>
                </a:solidFill>
              </a:rPr>
              <a:t> responses</a:t>
            </a:r>
          </a:p>
          <a:p>
            <a:pPr lvl="1" fontAlgn="base"/>
            <a:r>
              <a:rPr lang="en-US" sz="1600">
                <a:solidFill>
                  <a:srgbClr val="000000"/>
                </a:solidFill>
              </a:rPr>
              <a:t>Vision Statement Review (Mar 2022): </a:t>
            </a:r>
            <a:r>
              <a:rPr lang="en-US" sz="1600" b="1">
                <a:solidFill>
                  <a:schemeClr val="accent6"/>
                </a:solidFill>
              </a:rPr>
              <a:t>341</a:t>
            </a:r>
            <a:r>
              <a:rPr lang="en-US" sz="1600">
                <a:solidFill>
                  <a:srgbClr val="000000"/>
                </a:solidFill>
              </a:rPr>
              <a:t> responses</a:t>
            </a:r>
          </a:p>
          <a:p>
            <a:pPr lvl="1" fontAlgn="base"/>
            <a:r>
              <a:rPr lang="en-US" sz="1600">
                <a:solidFill>
                  <a:srgbClr val="000000"/>
                </a:solidFill>
              </a:rPr>
              <a:t>Land Use Alternatives (Aug-Oct 2022): </a:t>
            </a:r>
            <a:r>
              <a:rPr lang="en-US" sz="1600" b="1">
                <a:solidFill>
                  <a:schemeClr val="accent6"/>
                </a:solidFill>
              </a:rPr>
              <a:t>2,471 </a:t>
            </a:r>
            <a:r>
              <a:rPr lang="en-US" sz="1600">
                <a:solidFill>
                  <a:srgbClr val="000000"/>
                </a:solidFill>
              </a:rPr>
              <a:t>responses</a:t>
            </a:r>
          </a:p>
          <a:p>
            <a:pPr lvl="1" fontAlgn="base"/>
            <a:r>
              <a:rPr lang="en-US" sz="1600">
                <a:solidFill>
                  <a:srgbClr val="000000"/>
                </a:solidFill>
              </a:rPr>
              <a:t>Preferred Land Use (June – Aug 2023): </a:t>
            </a:r>
            <a:r>
              <a:rPr lang="en-US" sz="1600" b="1">
                <a:solidFill>
                  <a:schemeClr val="accent6"/>
                </a:solidFill>
              </a:rPr>
              <a:t>1,181</a:t>
            </a:r>
            <a:r>
              <a:rPr lang="en-US" sz="1600">
                <a:solidFill>
                  <a:srgbClr val="000000"/>
                </a:solidFill>
              </a:rPr>
              <a:t> responses</a:t>
            </a:r>
          </a:p>
          <a:p>
            <a:pPr marL="0" indent="0" algn="l" rtl="0" fontAlgn="base">
              <a:buNone/>
            </a:pPr>
            <a:endParaRPr lang="en-US" sz="1650" b="0" i="0">
              <a:solidFill>
                <a:srgbClr val="000000"/>
              </a:solidFill>
              <a:effectLst/>
            </a:endParaRPr>
          </a:p>
          <a:p>
            <a:pPr marL="0" indent="0" algn="l" rtl="0" fontAlgn="base">
              <a:buNone/>
            </a:pPr>
            <a:endParaRPr lang="en-US" sz="1650" b="0" i="0">
              <a:solidFill>
                <a:srgbClr val="000000"/>
              </a:solidFill>
              <a:effectLst/>
            </a:endParaRPr>
          </a:p>
        </p:txBody>
      </p:sp>
      <p:pic>
        <p:nvPicPr>
          <p:cNvPr id="7" name="Picture 6" descr="A person holding a sign&#10;&#10;Description automatically generated with medium confidence">
            <a:extLst>
              <a:ext uri="{FF2B5EF4-FFF2-40B4-BE49-F238E27FC236}">
                <a16:creationId xmlns:a16="http://schemas.microsoft.com/office/drawing/2014/main" id="{E3B59EA6-4176-4CDF-B8A9-9B65AC6E7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586003" y="3189457"/>
            <a:ext cx="3258766" cy="2444075"/>
          </a:xfrm>
          <a:prstGeom prst="rect">
            <a:avLst/>
          </a:prstGeom>
        </p:spPr>
      </p:pic>
      <p:pic>
        <p:nvPicPr>
          <p:cNvPr id="9" name="Picture 8" descr="Text, whiteboard&#10;&#10;Description automatically generated">
            <a:extLst>
              <a:ext uri="{FF2B5EF4-FFF2-40B4-BE49-F238E27FC236}">
                <a16:creationId xmlns:a16="http://schemas.microsoft.com/office/drawing/2014/main" id="{75F345D8-44FD-446F-9784-96E24C3519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197361" y="3189455"/>
            <a:ext cx="3258767" cy="2444076"/>
          </a:xfrm>
          <a:prstGeom prst="rect">
            <a:avLst/>
          </a:prstGeom>
        </p:spPr>
      </p:pic>
      <p:pic>
        <p:nvPicPr>
          <p:cNvPr id="11" name="Picture 10" descr="Text&#10;&#10;Description automatically generated">
            <a:extLst>
              <a:ext uri="{FF2B5EF4-FFF2-40B4-BE49-F238E27FC236}">
                <a16:creationId xmlns:a16="http://schemas.microsoft.com/office/drawing/2014/main" id="{20E927C8-382C-4879-8DA5-C221C97933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3332" y="79470"/>
            <a:ext cx="5082748" cy="2629888"/>
          </a:xfrm>
          <a:prstGeom prst="rect">
            <a:avLst/>
          </a:prstGeom>
        </p:spPr>
      </p:pic>
      <p:sp>
        <p:nvSpPr>
          <p:cNvPr id="8" name="TextBox 7">
            <a:extLst>
              <a:ext uri="{FF2B5EF4-FFF2-40B4-BE49-F238E27FC236}">
                <a16:creationId xmlns:a16="http://schemas.microsoft.com/office/drawing/2014/main" id="{158362FF-EDDF-41F6-010F-3CDD1C01B26A}"/>
              </a:ext>
            </a:extLst>
          </p:cNvPr>
          <p:cNvSpPr txBox="1"/>
          <p:nvPr/>
        </p:nvSpPr>
        <p:spPr>
          <a:xfrm>
            <a:off x="318304" y="6273478"/>
            <a:ext cx="301686" cy="338554"/>
          </a:xfrm>
          <a:prstGeom prst="rect">
            <a:avLst/>
          </a:prstGeom>
          <a:noFill/>
        </p:spPr>
        <p:txBody>
          <a:bodyPr wrap="none" rtlCol="0">
            <a:spAutoFit/>
          </a:bodyPr>
          <a:lstStyle/>
          <a:p>
            <a:r>
              <a:rPr lang="en-US" sz="1600" b="1"/>
              <a:t>7</a:t>
            </a:r>
          </a:p>
        </p:txBody>
      </p:sp>
    </p:spTree>
    <p:extLst>
      <p:ext uri="{BB962C8B-B14F-4D97-AF65-F5344CB8AC3E}">
        <p14:creationId xmlns:p14="http://schemas.microsoft.com/office/powerpoint/2010/main" val="4172505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1582-C2DD-D158-AD48-D9592E222CD3}"/>
              </a:ext>
            </a:extLst>
          </p:cNvPr>
          <p:cNvSpPr>
            <a:spLocks noGrp="1"/>
          </p:cNvSpPr>
          <p:nvPr>
            <p:ph type="title"/>
          </p:nvPr>
        </p:nvSpPr>
        <p:spPr/>
        <p:txBody>
          <a:bodyPr/>
          <a:lstStyle/>
          <a:p>
            <a:r>
              <a:rPr lang="en-US"/>
              <a:t>Project Schedule to Draft General Plan</a:t>
            </a:r>
          </a:p>
        </p:txBody>
      </p:sp>
      <p:sp>
        <p:nvSpPr>
          <p:cNvPr id="3" name="Content Placeholder 2">
            <a:extLst>
              <a:ext uri="{FF2B5EF4-FFF2-40B4-BE49-F238E27FC236}">
                <a16:creationId xmlns:a16="http://schemas.microsoft.com/office/drawing/2014/main" id="{8C4D56E3-C527-CEF0-58BE-80F99A793EAA}"/>
              </a:ext>
            </a:extLst>
          </p:cNvPr>
          <p:cNvSpPr>
            <a:spLocks noGrp="1"/>
          </p:cNvSpPr>
          <p:nvPr>
            <p:ph idx="1"/>
          </p:nvPr>
        </p:nvSpPr>
        <p:spPr>
          <a:xfrm>
            <a:off x="165103" y="1121855"/>
            <a:ext cx="11703623" cy="4590455"/>
          </a:xfrm>
        </p:spPr>
        <p:txBody>
          <a:bodyPr vert="horz" lIns="91440" tIns="45720" rIns="91440" bIns="45720" rtlCol="0" anchor="t">
            <a:normAutofit/>
          </a:bodyPr>
          <a:lstStyle/>
          <a:p>
            <a:pPr marL="227965" indent="-227965"/>
            <a:r>
              <a:rPr lang="en-US">
                <a:latin typeface="Corbel"/>
              </a:rPr>
              <a:t>Growth projections (</a:t>
            </a:r>
            <a:r>
              <a:rPr lang="en-US">
                <a:solidFill>
                  <a:srgbClr val="FF0000"/>
                </a:solidFill>
                <a:latin typeface="Corbel"/>
              </a:rPr>
              <a:t>Late</a:t>
            </a:r>
            <a:r>
              <a:rPr lang="en-US">
                <a:latin typeface="Corbel"/>
              </a:rPr>
              <a:t> Fall 2023)</a:t>
            </a:r>
          </a:p>
          <a:p>
            <a:pPr marL="227965" indent="-227965"/>
            <a:r>
              <a:rPr lang="en-US">
                <a:latin typeface="Corbel"/>
              </a:rPr>
              <a:t>Policy direction (</a:t>
            </a:r>
            <a:r>
              <a:rPr lang="en-US">
                <a:solidFill>
                  <a:srgbClr val="FF0000"/>
                </a:solidFill>
                <a:latin typeface="Corbel"/>
              </a:rPr>
              <a:t>Fall 2023 and Winter 2024</a:t>
            </a:r>
            <a:r>
              <a:rPr lang="en-US">
                <a:latin typeface="Corbel"/>
              </a:rPr>
              <a:t>)</a:t>
            </a:r>
          </a:p>
          <a:p>
            <a:pPr marL="227965" indent="-227965"/>
            <a:r>
              <a:rPr lang="en-US"/>
              <a:t>Initiate Local Coastal Program (Fall 2023)</a:t>
            </a:r>
          </a:p>
          <a:p>
            <a:pPr marL="227965" indent="-227965"/>
            <a:r>
              <a:rPr lang="en-US"/>
              <a:t>Initiate EIR (Fall 2023)</a:t>
            </a:r>
          </a:p>
          <a:p>
            <a:pPr marL="227965" indent="-227965"/>
            <a:r>
              <a:rPr lang="en-US">
                <a:latin typeface="Corbel"/>
              </a:rPr>
              <a:t>Public Draft General Plan (</a:t>
            </a:r>
            <a:r>
              <a:rPr lang="en-US">
                <a:solidFill>
                  <a:srgbClr val="FF0000"/>
                </a:solidFill>
                <a:latin typeface="Corbel"/>
              </a:rPr>
              <a:t>Spring</a:t>
            </a:r>
            <a:r>
              <a:rPr lang="en-US">
                <a:latin typeface="Corbel"/>
              </a:rPr>
              <a:t> 2024)</a:t>
            </a:r>
          </a:p>
          <a:p>
            <a:pPr marL="227965" indent="-227965"/>
            <a:r>
              <a:rPr lang="en-US">
                <a:latin typeface="Corbel"/>
              </a:rPr>
              <a:t>Public Draft EIR (</a:t>
            </a:r>
            <a:r>
              <a:rPr lang="en-US">
                <a:solidFill>
                  <a:srgbClr val="FF0000"/>
                </a:solidFill>
                <a:latin typeface="Corbel"/>
              </a:rPr>
              <a:t>Spring </a:t>
            </a:r>
            <a:r>
              <a:rPr lang="en-US">
                <a:latin typeface="Corbel"/>
              </a:rPr>
              <a:t>2024)</a:t>
            </a:r>
          </a:p>
          <a:p>
            <a:pPr marL="227965" indent="-227965"/>
            <a:r>
              <a:rPr lang="en-US">
                <a:latin typeface="Corbel"/>
              </a:rPr>
              <a:t>Adoption Hearings (</a:t>
            </a:r>
            <a:r>
              <a:rPr lang="en-US">
                <a:solidFill>
                  <a:srgbClr val="FF0000"/>
                </a:solidFill>
                <a:latin typeface="Corbel"/>
              </a:rPr>
              <a:t>Fall </a:t>
            </a:r>
            <a:r>
              <a:rPr lang="en-US">
                <a:latin typeface="Corbel"/>
              </a:rPr>
              <a:t>2024) </a:t>
            </a:r>
            <a:endParaRPr lang="en-US">
              <a:solidFill>
                <a:srgbClr val="383838"/>
              </a:solidFill>
              <a:latin typeface="Corbel"/>
            </a:endParaRPr>
          </a:p>
          <a:p>
            <a:pPr marL="0" indent="0">
              <a:buNone/>
            </a:pPr>
            <a:r>
              <a:rPr lang="en-US" i="1">
                <a:solidFill>
                  <a:srgbClr val="FF0000"/>
                </a:solidFill>
                <a:latin typeface="Corbel"/>
              </a:rPr>
              <a:t>Note: Dates in RED reflect a change due to extra CC meetings for land use</a:t>
            </a:r>
            <a:endParaRPr lang="en-US" i="1"/>
          </a:p>
          <a:p>
            <a:pPr marL="227965" indent="-227965"/>
            <a:endParaRPr lang="en-US"/>
          </a:p>
        </p:txBody>
      </p:sp>
    </p:spTree>
    <p:extLst>
      <p:ext uri="{BB962C8B-B14F-4D97-AF65-F5344CB8AC3E}">
        <p14:creationId xmlns:p14="http://schemas.microsoft.com/office/powerpoint/2010/main" val="2096581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1582-C2DD-D158-AD48-D9592E222CD3}"/>
              </a:ext>
            </a:extLst>
          </p:cNvPr>
          <p:cNvSpPr>
            <a:spLocks noGrp="1"/>
          </p:cNvSpPr>
          <p:nvPr>
            <p:ph type="title"/>
          </p:nvPr>
        </p:nvSpPr>
        <p:spPr/>
        <p:txBody>
          <a:bodyPr/>
          <a:lstStyle/>
          <a:p>
            <a:r>
              <a:rPr lang="en-US"/>
              <a:t>Public Engagement to Draft General Plan</a:t>
            </a:r>
          </a:p>
        </p:txBody>
      </p:sp>
      <p:sp>
        <p:nvSpPr>
          <p:cNvPr id="3" name="Content Placeholder 2">
            <a:extLst>
              <a:ext uri="{FF2B5EF4-FFF2-40B4-BE49-F238E27FC236}">
                <a16:creationId xmlns:a16="http://schemas.microsoft.com/office/drawing/2014/main" id="{8C4D56E3-C527-CEF0-58BE-80F99A793EAA}"/>
              </a:ext>
            </a:extLst>
          </p:cNvPr>
          <p:cNvSpPr>
            <a:spLocks noGrp="1"/>
          </p:cNvSpPr>
          <p:nvPr>
            <p:ph idx="1"/>
          </p:nvPr>
        </p:nvSpPr>
        <p:spPr>
          <a:xfrm>
            <a:off x="165103" y="1121855"/>
            <a:ext cx="11703623" cy="4590455"/>
          </a:xfrm>
        </p:spPr>
        <p:txBody>
          <a:bodyPr vert="horz" lIns="91440" tIns="45720" rIns="91440" bIns="45720" rtlCol="0" anchor="t">
            <a:normAutofit fontScale="92500" lnSpcReduction="10000"/>
          </a:bodyPr>
          <a:lstStyle/>
          <a:p>
            <a:pPr marL="227965" indent="-227965"/>
            <a:r>
              <a:rPr lang="en-US">
                <a:latin typeface="Corbel"/>
              </a:rPr>
              <a:t>7 GPAC Meetings (</a:t>
            </a:r>
            <a:r>
              <a:rPr lang="en-US">
                <a:solidFill>
                  <a:srgbClr val="FF0000"/>
                </a:solidFill>
                <a:latin typeface="Corbel"/>
              </a:rPr>
              <a:t>Open Space, Safety, Transportation, Policy, Draft EIR and General Plan</a:t>
            </a:r>
            <a:r>
              <a:rPr lang="en-US">
                <a:latin typeface="Corbel"/>
              </a:rPr>
              <a:t>)</a:t>
            </a:r>
          </a:p>
          <a:p>
            <a:pPr marL="227965" indent="-227965"/>
            <a:r>
              <a:rPr lang="en-US">
                <a:latin typeface="Corbel"/>
              </a:rPr>
              <a:t>4 Public Hearings (</a:t>
            </a:r>
            <a:r>
              <a:rPr lang="en-US">
                <a:solidFill>
                  <a:srgbClr val="FF0000"/>
                </a:solidFill>
                <a:latin typeface="Corbel"/>
              </a:rPr>
              <a:t>Parks and Recs, Arts and Culture, Historic Preservation, Planning Commission</a:t>
            </a:r>
            <a:r>
              <a:rPr lang="en-US">
                <a:latin typeface="Corbel"/>
              </a:rPr>
              <a:t>)</a:t>
            </a:r>
          </a:p>
          <a:p>
            <a:pPr marL="227965" indent="-227965"/>
            <a:r>
              <a:rPr lang="en-US">
                <a:latin typeface="Corbel"/>
              </a:rPr>
              <a:t>1 Open House/Workshop</a:t>
            </a:r>
          </a:p>
          <a:p>
            <a:pPr marL="227965" indent="-227965"/>
            <a:r>
              <a:rPr lang="en-US">
                <a:latin typeface="Corbel"/>
              </a:rPr>
              <a:t>Online Surveys </a:t>
            </a:r>
          </a:p>
          <a:p>
            <a:pPr marL="227965" indent="-227965"/>
            <a:r>
              <a:rPr lang="en-US">
                <a:latin typeface="Corbel"/>
              </a:rPr>
              <a:t>4 Adoption Hearings (2 Planning Commission, 2 City Council) </a:t>
            </a:r>
          </a:p>
          <a:p>
            <a:pPr marL="227965" indent="-227965"/>
            <a:endParaRPr lang="en-US">
              <a:solidFill>
                <a:srgbClr val="383838"/>
              </a:solidFill>
              <a:latin typeface="Corbel"/>
            </a:endParaRPr>
          </a:p>
          <a:p>
            <a:pPr marL="0" indent="0">
              <a:buNone/>
            </a:pPr>
            <a:r>
              <a:rPr lang="en-US">
                <a:solidFill>
                  <a:srgbClr val="FF0000"/>
                </a:solidFill>
                <a:latin typeface="Corbel"/>
              </a:rPr>
              <a:t>Note: This is all the public engagement that has been scoped and budgeted for the remainder of the General Plan Update</a:t>
            </a:r>
          </a:p>
          <a:p>
            <a:pPr marL="227965" indent="-227965"/>
            <a:endParaRPr lang="en-US"/>
          </a:p>
        </p:txBody>
      </p:sp>
    </p:spTree>
    <p:extLst>
      <p:ext uri="{BB962C8B-B14F-4D97-AF65-F5344CB8AC3E}">
        <p14:creationId xmlns:p14="http://schemas.microsoft.com/office/powerpoint/2010/main" val="9267792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F5C8-771A-4541-A8CD-51EECAF98174}"/>
              </a:ext>
            </a:extLst>
          </p:cNvPr>
          <p:cNvSpPr>
            <a:spLocks noGrp="1"/>
          </p:cNvSpPr>
          <p:nvPr>
            <p:ph type="ctrTitle"/>
          </p:nvPr>
        </p:nvSpPr>
        <p:spPr>
          <a:xfrm>
            <a:off x="2539626" y="3115154"/>
            <a:ext cx="6639890" cy="627692"/>
          </a:xfrm>
        </p:spPr>
        <p:txBody>
          <a:bodyPr/>
          <a:lstStyle/>
          <a:p>
            <a:r>
              <a:rPr lang="en-US" sz="4000">
                <a:solidFill>
                  <a:schemeClr val="accent4"/>
                </a:solidFill>
              </a:rPr>
              <a:t>Thank You!</a:t>
            </a:r>
          </a:p>
        </p:txBody>
      </p:sp>
    </p:spTree>
    <p:extLst>
      <p:ext uri="{BB962C8B-B14F-4D97-AF65-F5344CB8AC3E}">
        <p14:creationId xmlns:p14="http://schemas.microsoft.com/office/powerpoint/2010/main" val="88723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774C-4B11-6A3A-B32C-68173D0559FF}"/>
              </a:ext>
            </a:extLst>
          </p:cNvPr>
          <p:cNvSpPr>
            <a:spLocks noGrp="1"/>
          </p:cNvSpPr>
          <p:nvPr>
            <p:ph type="ctrTitle"/>
          </p:nvPr>
        </p:nvSpPr>
        <p:spPr>
          <a:xfrm>
            <a:off x="2569597" y="2796300"/>
            <a:ext cx="8740087" cy="627692"/>
          </a:xfrm>
        </p:spPr>
        <p:txBody>
          <a:bodyPr/>
          <a:lstStyle/>
          <a:p>
            <a:r>
              <a:rPr lang="en-US"/>
              <a:t>Vision Statement</a:t>
            </a:r>
          </a:p>
        </p:txBody>
      </p:sp>
      <p:sp>
        <p:nvSpPr>
          <p:cNvPr id="3" name="Subtitle 2">
            <a:extLst>
              <a:ext uri="{FF2B5EF4-FFF2-40B4-BE49-F238E27FC236}">
                <a16:creationId xmlns:a16="http://schemas.microsoft.com/office/drawing/2014/main" id="{E676206C-6C14-6FC1-2329-A4543E1059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3463232"/>
      </p:ext>
    </p:extLst>
  </p:cSld>
  <p:clrMapOvr>
    <a:masterClrMapping/>
  </p:clrMapOvr>
</p:sld>
</file>

<file path=ppt/theme/theme1.xml><?xml version="1.0" encoding="utf-8"?>
<a:theme xmlns:a="http://schemas.openxmlformats.org/drawingml/2006/main" name="Office Theme">
  <a:themeElements>
    <a:clrScheme name="Custom 2">
      <a:dk1>
        <a:srgbClr val="00619E"/>
      </a:dk1>
      <a:lt1>
        <a:srgbClr val="FFFFFF"/>
      </a:lt1>
      <a:dk2>
        <a:srgbClr val="05B2BD"/>
      </a:dk2>
      <a:lt2>
        <a:srgbClr val="66C730"/>
      </a:lt2>
      <a:accent1>
        <a:srgbClr val="F26159"/>
      </a:accent1>
      <a:accent2>
        <a:srgbClr val="E0E0E0"/>
      </a:accent2>
      <a:accent3>
        <a:srgbClr val="FFFFFF"/>
      </a:accent3>
      <a:accent4>
        <a:srgbClr val="00619E"/>
      </a:accent4>
      <a:accent5>
        <a:srgbClr val="FFB45A"/>
      </a:accent5>
      <a:accent6>
        <a:srgbClr val="05B2BD"/>
      </a:accent6>
      <a:hlink>
        <a:srgbClr val="F26159"/>
      </a:hlink>
      <a:folHlink>
        <a:srgbClr val="E0E0E0"/>
      </a:folHlink>
    </a:clrScheme>
    <a:fontScheme name="Santa Maria GPU Fonts">
      <a:majorFont>
        <a:latin typeface="Museo Slab 700"/>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GPU_PPT Template DRAFT" id="{EACE03A5-B29C-499F-82E5-AFFF0CCCA60B}" vid="{617C96AB-30A9-4C5F-934F-D1A74524C3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eb450f8-2987-44d4-a68b-5eaa1e3043c6">
      <UserInfo>
        <DisplayName>Lilly Nie</DisplayName>
        <AccountId>26</AccountId>
        <AccountType/>
      </UserInfo>
      <UserInfo>
        <DisplayName>Matt Raimi</DisplayName>
        <AccountId>23</AccountId>
        <AccountType/>
      </UserInfo>
      <UserInfo>
        <DisplayName>Michelle Hernandez</DisplayName>
        <AccountId>28</AccountId>
        <AccountType/>
      </UserInfo>
    </SharedWithUsers>
    <TaxCatchAll xmlns="3eb450f8-2987-44d4-a68b-5eaa1e3043c6" xsi:nil="true"/>
    <lcf76f155ced4ddcb4097134ff3c332f xmlns="d65b3163-a8b3-4126-bf06-73ff2efe63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D7F1033B26464BBECEF0CBF8F011FC" ma:contentTypeVersion="17" ma:contentTypeDescription="Create a new document." ma:contentTypeScope="" ma:versionID="2758eaf766341083945d4ec416baf69a">
  <xsd:schema xmlns:xsd="http://www.w3.org/2001/XMLSchema" xmlns:xs="http://www.w3.org/2001/XMLSchema" xmlns:p="http://schemas.microsoft.com/office/2006/metadata/properties" xmlns:ns2="d65b3163-a8b3-4126-bf06-73ff2efe63c7" xmlns:ns3="3eb450f8-2987-44d4-a68b-5eaa1e3043c6" targetNamespace="http://schemas.microsoft.com/office/2006/metadata/properties" ma:root="true" ma:fieldsID="b7f0cc926509ff6444f91e6bd4251899" ns2:_="" ns3:_="">
    <xsd:import namespace="d65b3163-a8b3-4126-bf06-73ff2efe63c7"/>
    <xsd:import namespace="3eb450f8-2987-44d4-a68b-5eaa1e304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b3163-a8b3-4126-bf06-73ff2efe63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c459e2c-04f5-46dd-af61-77595c731c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b450f8-2987-44d4-a68b-5eaa1e3043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ae0c80a-5a8d-43f7-8715-b9debfc98ad2}" ma:internalName="TaxCatchAll" ma:showField="CatchAllData" ma:web="3eb450f8-2987-44d4-a68b-5eaa1e3043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7F5DC3-AFDB-40FD-B491-9013EC663F28}">
  <ds:schemaRefs>
    <ds:schemaRef ds:uri="3eb450f8-2987-44d4-a68b-5eaa1e3043c6"/>
    <ds:schemaRef ds:uri="d65b3163-a8b3-4126-bf06-73ff2efe63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39AF19-8914-4C50-B99E-AB29307A04D5}">
  <ds:schemaRefs>
    <ds:schemaRef ds:uri="3eb450f8-2987-44d4-a68b-5eaa1e3043c6"/>
    <ds:schemaRef ds:uri="d65b3163-a8b3-4126-bf06-73ff2efe63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CD8E26-6683-4FF6-A117-03E25BDAB4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7584</Words>
  <Application>Microsoft Office PowerPoint</Application>
  <PresentationFormat>Widescreen</PresentationFormat>
  <Paragraphs>814</Paragraphs>
  <Slides>82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Arial</vt:lpstr>
      <vt:lpstr>Calibri</vt:lpstr>
      <vt:lpstr>Cambria</vt:lpstr>
      <vt:lpstr>Corbel</vt:lpstr>
      <vt:lpstr>Courier New</vt:lpstr>
      <vt:lpstr>Museo Slab 700</vt:lpstr>
      <vt:lpstr>Open Sans</vt:lpstr>
      <vt:lpstr>Symbol</vt:lpstr>
      <vt:lpstr>Wingdings</vt:lpstr>
      <vt:lpstr>Office Theme</vt:lpstr>
      <vt:lpstr>PowerPoint Presentation</vt:lpstr>
      <vt:lpstr>Outcomes and Agenda</vt:lpstr>
      <vt:lpstr>Background and Process</vt:lpstr>
      <vt:lpstr>Purpose of a General Plan</vt:lpstr>
      <vt:lpstr>The Family of Plans</vt:lpstr>
      <vt:lpstr>General Plan Update Process</vt:lpstr>
      <vt:lpstr>Community Outreach to Date</vt:lpstr>
      <vt:lpstr>Engagement Efforts To Date</vt:lpstr>
      <vt:lpstr>Vision Statement</vt:lpstr>
      <vt:lpstr>Implement the Vision</vt:lpstr>
      <vt:lpstr>Implement the Vision – Land Use Strategies</vt:lpstr>
      <vt:lpstr>Land Use Designations</vt:lpstr>
      <vt:lpstr>What are “Land Use Designations”?</vt:lpstr>
      <vt:lpstr>Existing General Plan Land Use Designations</vt:lpstr>
      <vt:lpstr>Existing Zoning</vt:lpstr>
      <vt:lpstr>Why do we need to Create New Land Use Designations?</vt:lpstr>
      <vt:lpstr>Overview of Revised Designations</vt:lpstr>
      <vt:lpstr>Proposed Land Use Designation Categories</vt:lpstr>
      <vt:lpstr>Land Use Designation Methodology</vt:lpstr>
      <vt:lpstr>Residential Designations</vt:lpstr>
      <vt:lpstr>Residential Designations</vt:lpstr>
      <vt:lpstr>Mixed Use Designations</vt:lpstr>
      <vt:lpstr>Mixed Use Designations</vt:lpstr>
      <vt:lpstr>Non-Residential Designations</vt:lpstr>
      <vt:lpstr>Non-Residential Designations</vt:lpstr>
      <vt:lpstr>Industrial Designations</vt:lpstr>
      <vt:lpstr>Public and Institutional</vt:lpstr>
      <vt:lpstr>d</vt:lpstr>
      <vt:lpstr>Land Use Alternatives</vt:lpstr>
      <vt:lpstr>Path to a Preferred Land Use Map</vt:lpstr>
      <vt:lpstr>Areas of Discussion</vt:lpstr>
      <vt:lpstr>Housing Laws</vt:lpstr>
      <vt:lpstr>Proposed Capacity for Updated General Plan</vt:lpstr>
      <vt:lpstr>Land Use Alternatives</vt:lpstr>
      <vt:lpstr>Engagement for Alternatives</vt:lpstr>
      <vt:lpstr>10 GPAC Meetings</vt:lpstr>
      <vt:lpstr>Result – GPAC Consensus Land Use Map</vt:lpstr>
      <vt:lpstr>Public Feedback Forms</vt:lpstr>
      <vt:lpstr>Areas of Discussion (GPAC Land Use Changes with results from Feedback Forms)</vt:lpstr>
      <vt:lpstr>Proposed Land Use Designation Changes</vt:lpstr>
      <vt:lpstr>SOAR Areas</vt:lpstr>
      <vt:lpstr>Eastside</vt:lpstr>
      <vt:lpstr>Downtown</vt:lpstr>
      <vt:lpstr>Arundell &amp; North Bank</vt:lpstr>
      <vt:lpstr>Victoria</vt:lpstr>
      <vt:lpstr>Pierpont</vt:lpstr>
      <vt:lpstr>Westside</vt:lpstr>
      <vt:lpstr>Westside – Additional PC Recommendation</vt:lpstr>
      <vt:lpstr>Midtown Corridors – GPAC and Public </vt:lpstr>
      <vt:lpstr>Midtown Corridors – Planning Commission</vt:lpstr>
      <vt:lpstr>Five Points/ Pacific View Mall – GPAC and Public</vt:lpstr>
      <vt:lpstr>Five Points/ Pacific View Mall – Planning Commission</vt:lpstr>
      <vt:lpstr>College Area – GPAC and Public</vt:lpstr>
      <vt:lpstr>College Area – Planning Commission</vt:lpstr>
      <vt:lpstr>College Area</vt:lpstr>
      <vt:lpstr>Johnson – GPAC and Public</vt:lpstr>
      <vt:lpstr>Johnson –  Planning Commission</vt:lpstr>
      <vt:lpstr>Citywide Policy Questions - GPAC and Public</vt:lpstr>
      <vt:lpstr>Other Areas</vt:lpstr>
      <vt:lpstr>Conclusions/Results</vt:lpstr>
      <vt:lpstr>6-story Buildings – Base</vt:lpstr>
      <vt:lpstr>6-story Buildings – GPAC Proposed</vt:lpstr>
      <vt:lpstr>Change in 6 Story Building Heights</vt:lpstr>
      <vt:lpstr>Change in Building Heights Proposed by GPAC</vt:lpstr>
      <vt:lpstr>Land Use Designation Changes Proposed by GPAC</vt:lpstr>
      <vt:lpstr>Density Changes from Base Proposed by GPAC</vt:lpstr>
      <vt:lpstr>Facts about GPAC Preferred Land Use Map</vt:lpstr>
      <vt:lpstr>Growth Terms</vt:lpstr>
      <vt:lpstr>Key Terms</vt:lpstr>
      <vt:lpstr>RHNA Site Selection</vt:lpstr>
      <vt:lpstr>No Net Loss (Maximum Capacity)</vt:lpstr>
      <vt:lpstr>Growth Projections</vt:lpstr>
      <vt:lpstr>City Council Growth Target for Alternatives</vt:lpstr>
      <vt:lpstr>GPAC and Planning Commission Land Use Analysis</vt:lpstr>
      <vt:lpstr>City Council Direction</vt:lpstr>
      <vt:lpstr>Westside –  City Council</vt:lpstr>
      <vt:lpstr>Five Points/ Pacific View Mall – City Council</vt:lpstr>
      <vt:lpstr>Midtown Corridors – City Council</vt:lpstr>
      <vt:lpstr>Next Steps</vt:lpstr>
      <vt:lpstr>Project Schedule to Draft General Plan</vt:lpstr>
      <vt:lpstr>Public Engagement to Draft General Plan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Aram Kamali</dc:creator>
  <cp:lastModifiedBy>Michelle Hernandez</cp:lastModifiedBy>
  <cp:revision>2</cp:revision>
  <cp:lastPrinted>2023-09-25T21:56:23Z</cp:lastPrinted>
  <dcterms:created xsi:type="dcterms:W3CDTF">2020-08-17T16:36:29Z</dcterms:created>
  <dcterms:modified xsi:type="dcterms:W3CDTF">2023-10-30T19:11:59Z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0x01010040D7F1033B26464BBECEF0CBF8F011FC</vt:lpwstr>
  </property>
  <property fmtid="{D5CDD505-2E9C-101B-9397-08002B2CF9AE}" pid="3" name="MediaServiceImageTags">
    <vt:lpwstr/>
  </property>
</Properties>
</file>